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4"/>
  </p:notesMasterIdLst>
  <p:sldIdLst>
    <p:sldId id="256" r:id="rId2"/>
    <p:sldId id="257" r:id="rId3"/>
    <p:sldId id="258" r:id="rId4"/>
    <p:sldId id="261" r:id="rId5"/>
    <p:sldId id="260" r:id="rId6"/>
    <p:sldId id="268" r:id="rId7"/>
    <p:sldId id="264" r:id="rId8"/>
    <p:sldId id="259" r:id="rId9"/>
    <p:sldId id="266" r:id="rId10"/>
    <p:sldId id="265" r:id="rId11"/>
    <p:sldId id="269" r:id="rId12"/>
    <p:sldId id="267" r:id="rId1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311BC-1DF6-45A3-A43E-BC994970C33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E3C138B-185F-4498-8932-78622B6BB7AF}">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mn-lt"/>
            </a:rPr>
            <a:t>Children/Youth with Special Health Needs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Family TIES of Nevada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mn-lt"/>
            </a:rPr>
            <a:t>People w/ Disabilities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      </a:t>
          </a:r>
        </a:p>
      </dgm:t>
    </dgm:pt>
    <dgm:pt modelId="{92BE6B49-1025-42E6-9134-076F0DDC5DEE}" type="parTrans" cxnId="{098F51A8-A766-460F-95D1-64F3912EAD6B}">
      <dgm:prSet/>
      <dgm:spPr/>
      <dgm:t>
        <a:bodyPr/>
        <a:lstStyle/>
        <a:p>
          <a:endParaRPr lang="en-US"/>
        </a:p>
      </dgm:t>
    </dgm:pt>
    <dgm:pt modelId="{BAB13D5A-F1F4-4207-8903-217E7C912F7F}" type="sibTrans" cxnId="{098F51A8-A766-460F-95D1-64F3912EAD6B}">
      <dgm:prSet/>
      <dgm:spPr/>
      <dgm:t>
        <a:bodyPr/>
        <a:lstStyle/>
        <a:p>
          <a:endParaRPr lang="en-US"/>
        </a:p>
      </dgm:t>
    </dgm:pt>
    <dgm:pt modelId="{5EA12450-84C2-4D13-9F8C-C3B4AA4992CE}">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ysClr val="windowText" lastClr="000000"/>
              </a:solidFill>
              <a:effectLst/>
              <a:latin typeface="Arial" charset="0"/>
            </a:rPr>
            <a:t>1-1 Assistance</a:t>
          </a:r>
        </a:p>
      </dgm:t>
    </dgm:pt>
    <dgm:pt modelId="{BED932FA-68EA-408D-A34A-D01FF2E1208C}" type="parTrans" cxnId="{8E8D1715-A470-4137-B3A3-5DC6129A2ADE}">
      <dgm:prSet/>
      <dgm:spPr/>
      <dgm:t>
        <a:bodyPr/>
        <a:lstStyle/>
        <a:p>
          <a:endParaRPr lang="en-US" dirty="0"/>
        </a:p>
      </dgm:t>
    </dgm:pt>
    <dgm:pt modelId="{D43EB120-373F-48A3-B91D-8CDD9CA9B713}" type="sibTrans" cxnId="{8E8D1715-A470-4137-B3A3-5DC6129A2ADE}">
      <dgm:prSet/>
      <dgm:spPr/>
      <dgm:t>
        <a:bodyPr/>
        <a:lstStyle/>
        <a:p>
          <a:endParaRPr lang="en-US"/>
        </a:p>
      </dgm:t>
    </dgm:pt>
    <dgm:pt modelId="{E9747976-5A89-4534-B9B0-F6B87B1A5E98}">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Information &amp; Referrals</a:t>
          </a:r>
        </a:p>
      </dgm:t>
    </dgm:pt>
    <dgm:pt modelId="{5CF80913-AF4B-4B80-B83D-6BD77E54AE70}" type="parTrans" cxnId="{C02DB226-16A1-47AE-81E5-52D08ED4BCBB}">
      <dgm:prSet/>
      <dgm:spPr/>
      <dgm:t>
        <a:bodyPr/>
        <a:lstStyle/>
        <a:p>
          <a:endParaRPr lang="en-US" dirty="0"/>
        </a:p>
      </dgm:t>
    </dgm:pt>
    <dgm:pt modelId="{2A0FAE96-CB4C-4C62-A48F-A78C00799F13}" type="sibTrans" cxnId="{C02DB226-16A1-47AE-81E5-52D08ED4BCBB}">
      <dgm:prSet/>
      <dgm:spPr/>
      <dgm:t>
        <a:bodyPr/>
        <a:lstStyle/>
        <a:p>
          <a:endParaRPr lang="en-US"/>
        </a:p>
      </dgm:t>
    </dgm:pt>
    <dgm:pt modelId="{201CF61D-3506-432A-A8DA-05BA85ECC79D}">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Broad Community Outreach</a:t>
          </a:r>
        </a:p>
      </dgm:t>
    </dgm:pt>
    <dgm:pt modelId="{92CBFA86-F659-47AA-9086-A14494C0850D}" type="parTrans" cxnId="{F507DA24-8CDA-40D5-8E8B-5E3A0FBD68B8}">
      <dgm:prSet/>
      <dgm:spPr/>
      <dgm:t>
        <a:bodyPr/>
        <a:lstStyle/>
        <a:p>
          <a:endParaRPr lang="en-US" dirty="0"/>
        </a:p>
      </dgm:t>
    </dgm:pt>
    <dgm:pt modelId="{CAC65B17-83FF-43A7-9111-E866DE1E3D92}" type="sibTrans" cxnId="{F507DA24-8CDA-40D5-8E8B-5E3A0FBD68B8}">
      <dgm:prSet/>
      <dgm:spPr/>
      <dgm:t>
        <a:bodyPr/>
        <a:lstStyle/>
        <a:p>
          <a:endParaRPr lang="en-US"/>
        </a:p>
      </dgm:t>
    </dgm:pt>
    <dgm:pt modelId="{3595865B-2C03-44F1-994A-E2319FC6FDF0}">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Emotional Support</a:t>
          </a:r>
        </a:p>
      </dgm:t>
    </dgm:pt>
    <dgm:pt modelId="{195FBAF6-E3BE-4DA7-97E4-29B68CC3E6CC}" type="parTrans" cxnId="{EB1C3D9E-7B18-4B06-8740-A53EA9DEC4D8}">
      <dgm:prSet/>
      <dgm:spPr/>
      <dgm:t>
        <a:bodyPr/>
        <a:lstStyle/>
        <a:p>
          <a:endParaRPr lang="en-US" dirty="0"/>
        </a:p>
      </dgm:t>
    </dgm:pt>
    <dgm:pt modelId="{383D1A1B-DFA9-4AEB-9831-A546E3F9BC99}" type="sibTrans" cxnId="{EB1C3D9E-7B18-4B06-8740-A53EA9DEC4D8}">
      <dgm:prSet/>
      <dgm:spPr/>
      <dgm:t>
        <a:bodyPr/>
        <a:lstStyle/>
        <a:p>
          <a:endParaRPr lang="en-US"/>
        </a:p>
      </dgm:t>
    </dgm:pt>
    <dgm:pt modelId="{150B6D14-231E-4575-83CA-D329E4CA0423}">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Parent to Parent Matching</a:t>
          </a:r>
        </a:p>
      </dgm:t>
    </dgm:pt>
    <dgm:pt modelId="{A32D342D-16A0-4B18-926C-198ABD9C9AF2}" type="parTrans" cxnId="{384144A9-F0AC-4F10-8CBC-A85EA51E803D}">
      <dgm:prSet/>
      <dgm:spPr/>
      <dgm:t>
        <a:bodyPr/>
        <a:lstStyle/>
        <a:p>
          <a:endParaRPr lang="en-US" dirty="0"/>
        </a:p>
      </dgm:t>
    </dgm:pt>
    <dgm:pt modelId="{38E11CAA-C452-4E2B-BF88-9970EE42B994}" type="sibTrans" cxnId="{384144A9-F0AC-4F10-8CBC-A85EA51E803D}">
      <dgm:prSet/>
      <dgm:spPr/>
      <dgm:t>
        <a:bodyPr/>
        <a:lstStyle/>
        <a:p>
          <a:endParaRPr lang="en-US"/>
        </a:p>
      </dgm:t>
    </dgm:pt>
    <dgm:pt modelId="{C8B53984-A47B-48D7-B8A5-0AE9D4C67544}">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Community Partnerships</a:t>
          </a:r>
        </a:p>
      </dgm:t>
    </dgm:pt>
    <dgm:pt modelId="{B00DFFA4-DDAE-41DD-9A48-981F9F90174C}" type="parTrans" cxnId="{765CFB36-15EF-4F2E-8E81-2500BA29DA7D}">
      <dgm:prSet/>
      <dgm:spPr/>
      <dgm:t>
        <a:bodyPr/>
        <a:lstStyle/>
        <a:p>
          <a:endParaRPr lang="en-US" dirty="0"/>
        </a:p>
      </dgm:t>
    </dgm:pt>
    <dgm:pt modelId="{90D8E885-E403-4A55-9C08-891C3CA57E79}" type="sibTrans" cxnId="{765CFB36-15EF-4F2E-8E81-2500BA29DA7D}">
      <dgm:prSet/>
      <dgm:spPr/>
      <dgm:t>
        <a:bodyPr/>
        <a:lstStyle/>
        <a:p>
          <a:endParaRPr lang="en-US"/>
        </a:p>
      </dgm:t>
    </dgm:pt>
    <dgm:pt modelId="{A1534BE8-33FF-4A4C-ACD2-61743D2B85BE}">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Topical Calls and Education</a:t>
          </a:r>
        </a:p>
      </dgm:t>
    </dgm:pt>
    <dgm:pt modelId="{F94541A9-8681-4F12-80A8-26567205F42B}" type="parTrans" cxnId="{F2C772FD-C86C-4B1A-A22A-7AC9B70B6C09}">
      <dgm:prSet/>
      <dgm:spPr/>
      <dgm:t>
        <a:bodyPr/>
        <a:lstStyle/>
        <a:p>
          <a:endParaRPr lang="en-US" dirty="0"/>
        </a:p>
      </dgm:t>
    </dgm:pt>
    <dgm:pt modelId="{F028D930-0FEC-4359-957A-8BB7EF00ED2A}" type="sibTrans" cxnId="{F2C772FD-C86C-4B1A-A22A-7AC9B70B6C09}">
      <dgm:prSet/>
      <dgm:spPr/>
      <dgm:t>
        <a:bodyPr/>
        <a:lstStyle/>
        <a:p>
          <a:endParaRPr lang="en-US"/>
        </a:p>
      </dgm:t>
    </dgm:pt>
    <dgm:pt modelId="{39935309-AE85-4021-AB82-D02FF2C90727}">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Resources for Families w/ CSHCN</a:t>
          </a:r>
        </a:p>
      </dgm:t>
    </dgm:pt>
    <dgm:pt modelId="{D9AE734A-FE80-46DD-AAAB-A406DFCFC407}" type="parTrans" cxnId="{C2688D1E-263A-49E7-A8F2-A04B1C7CB74D}">
      <dgm:prSet/>
      <dgm:spPr/>
      <dgm:t>
        <a:bodyPr/>
        <a:lstStyle/>
        <a:p>
          <a:endParaRPr lang="en-US" dirty="0"/>
        </a:p>
      </dgm:t>
    </dgm:pt>
    <dgm:pt modelId="{5462410E-740F-4C6C-84E2-1E7BF141F1A7}" type="sibTrans" cxnId="{C2688D1E-263A-49E7-A8F2-A04B1C7CB74D}">
      <dgm:prSet/>
      <dgm:spPr/>
      <dgm:t>
        <a:bodyPr/>
        <a:lstStyle/>
        <a:p>
          <a:endParaRPr lang="en-US"/>
        </a:p>
      </dgm:t>
    </dgm:pt>
    <dgm:pt modelId="{2605D81D-90F2-4A38-9AE1-F699F16813B4}">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Advocacy</a:t>
          </a:r>
        </a:p>
      </dgm:t>
    </dgm:pt>
    <dgm:pt modelId="{0A5A9767-B014-4E2F-9990-8DC4371F961E}" type="parTrans" cxnId="{53A755B7-B130-4CC0-89BA-12770544A802}">
      <dgm:prSet/>
      <dgm:spPr/>
      <dgm:t>
        <a:bodyPr/>
        <a:lstStyle/>
        <a:p>
          <a:endParaRPr lang="en-US" dirty="0"/>
        </a:p>
      </dgm:t>
    </dgm:pt>
    <dgm:pt modelId="{E5B71F6F-57EF-4E12-B233-FD09E22F2337}" type="sibTrans" cxnId="{53A755B7-B130-4CC0-89BA-12770544A802}">
      <dgm:prSet/>
      <dgm:spPr/>
      <dgm:t>
        <a:bodyPr/>
        <a:lstStyle/>
        <a:p>
          <a:endParaRPr lang="en-US"/>
        </a:p>
      </dgm:t>
    </dgm:pt>
    <dgm:pt modelId="{BA1AD089-2481-4846-BF61-F5CD523CB5EE}" type="pres">
      <dgm:prSet presAssocID="{591311BC-1DF6-45A3-A43E-BC994970C330}" presName="cycle" presStyleCnt="0">
        <dgm:presLayoutVars>
          <dgm:chMax val="1"/>
          <dgm:dir/>
          <dgm:animLvl val="ctr"/>
          <dgm:resizeHandles val="exact"/>
        </dgm:presLayoutVars>
      </dgm:prSet>
      <dgm:spPr/>
    </dgm:pt>
    <dgm:pt modelId="{F91D5114-AF41-4EF6-A34D-31B7179961C1}" type="pres">
      <dgm:prSet presAssocID="{2E3C138B-185F-4498-8932-78622B6BB7AF}" presName="centerShape" presStyleLbl="node0" presStyleIdx="0" presStyleCnt="1" custScaleX="200313" custScaleY="121000"/>
      <dgm:spPr>
        <a:prstGeom prst="donut">
          <a:avLst/>
        </a:prstGeom>
      </dgm:spPr>
      <dgm:t>
        <a:bodyPr/>
        <a:lstStyle/>
        <a:p>
          <a:endParaRPr lang="en-US"/>
        </a:p>
      </dgm:t>
    </dgm:pt>
    <dgm:pt modelId="{E8BBDA1C-6E38-4839-B3E3-9FEE8E656C13}" type="pres">
      <dgm:prSet presAssocID="{BED932FA-68EA-408D-A34A-D01FF2E1208C}" presName="Name9" presStyleLbl="parChTrans1D2" presStyleIdx="0" presStyleCnt="9"/>
      <dgm:spPr/>
      <dgm:t>
        <a:bodyPr/>
        <a:lstStyle/>
        <a:p>
          <a:endParaRPr lang="en-US"/>
        </a:p>
      </dgm:t>
    </dgm:pt>
    <dgm:pt modelId="{8E2D9F17-0519-4C63-878D-6765BFAF01B0}" type="pres">
      <dgm:prSet presAssocID="{BED932FA-68EA-408D-A34A-D01FF2E1208C}" presName="connTx" presStyleLbl="parChTrans1D2" presStyleIdx="0" presStyleCnt="9"/>
      <dgm:spPr/>
      <dgm:t>
        <a:bodyPr/>
        <a:lstStyle/>
        <a:p>
          <a:endParaRPr lang="en-US"/>
        </a:p>
      </dgm:t>
    </dgm:pt>
    <dgm:pt modelId="{C78AD15B-FD6A-40CF-9F27-28E7629DFBF3}" type="pres">
      <dgm:prSet presAssocID="{5EA12450-84C2-4D13-9F8C-C3B4AA4992CE}" presName="node" presStyleLbl="node1" presStyleIdx="0" presStyleCnt="9" custScaleX="125410">
        <dgm:presLayoutVars>
          <dgm:bulletEnabled val="1"/>
        </dgm:presLayoutVars>
      </dgm:prSet>
      <dgm:spPr/>
      <dgm:t>
        <a:bodyPr/>
        <a:lstStyle/>
        <a:p>
          <a:endParaRPr lang="en-US"/>
        </a:p>
      </dgm:t>
    </dgm:pt>
    <dgm:pt modelId="{73105C96-98C6-4D29-908F-815F4E82C5D3}" type="pres">
      <dgm:prSet presAssocID="{5CF80913-AF4B-4B80-B83D-6BD77E54AE70}" presName="Name9" presStyleLbl="parChTrans1D2" presStyleIdx="1" presStyleCnt="9"/>
      <dgm:spPr/>
      <dgm:t>
        <a:bodyPr/>
        <a:lstStyle/>
        <a:p>
          <a:endParaRPr lang="en-US"/>
        </a:p>
      </dgm:t>
    </dgm:pt>
    <dgm:pt modelId="{2CD5B907-8511-4FFF-B774-8FED64CB8265}" type="pres">
      <dgm:prSet presAssocID="{5CF80913-AF4B-4B80-B83D-6BD77E54AE70}" presName="connTx" presStyleLbl="parChTrans1D2" presStyleIdx="1" presStyleCnt="9"/>
      <dgm:spPr/>
      <dgm:t>
        <a:bodyPr/>
        <a:lstStyle/>
        <a:p>
          <a:endParaRPr lang="en-US"/>
        </a:p>
      </dgm:t>
    </dgm:pt>
    <dgm:pt modelId="{00E7324B-B1CE-4675-BDB3-E1DFCBD1B2F3}" type="pres">
      <dgm:prSet presAssocID="{E9747976-5A89-4534-B9B0-F6B87B1A5E98}" presName="node" presStyleLbl="node1" presStyleIdx="1" presStyleCnt="9">
        <dgm:presLayoutVars>
          <dgm:bulletEnabled val="1"/>
        </dgm:presLayoutVars>
      </dgm:prSet>
      <dgm:spPr/>
      <dgm:t>
        <a:bodyPr/>
        <a:lstStyle/>
        <a:p>
          <a:endParaRPr lang="en-US"/>
        </a:p>
      </dgm:t>
    </dgm:pt>
    <dgm:pt modelId="{30A31FCD-2890-4E48-B79C-4B4BC860CCEE}" type="pres">
      <dgm:prSet presAssocID="{92CBFA86-F659-47AA-9086-A14494C0850D}" presName="Name9" presStyleLbl="parChTrans1D2" presStyleIdx="2" presStyleCnt="9"/>
      <dgm:spPr/>
      <dgm:t>
        <a:bodyPr/>
        <a:lstStyle/>
        <a:p>
          <a:endParaRPr lang="en-US"/>
        </a:p>
      </dgm:t>
    </dgm:pt>
    <dgm:pt modelId="{05E2538A-79C3-469C-9989-63C4EBBA328F}" type="pres">
      <dgm:prSet presAssocID="{92CBFA86-F659-47AA-9086-A14494C0850D}" presName="connTx" presStyleLbl="parChTrans1D2" presStyleIdx="2" presStyleCnt="9"/>
      <dgm:spPr/>
      <dgm:t>
        <a:bodyPr/>
        <a:lstStyle/>
        <a:p>
          <a:endParaRPr lang="en-US"/>
        </a:p>
      </dgm:t>
    </dgm:pt>
    <dgm:pt modelId="{6D340516-91C1-4E1F-B009-2F0BA3F493EA}" type="pres">
      <dgm:prSet presAssocID="{201CF61D-3506-432A-A8DA-05BA85ECC79D}" presName="node" presStyleLbl="node1" presStyleIdx="2" presStyleCnt="9">
        <dgm:presLayoutVars>
          <dgm:bulletEnabled val="1"/>
        </dgm:presLayoutVars>
      </dgm:prSet>
      <dgm:spPr/>
      <dgm:t>
        <a:bodyPr/>
        <a:lstStyle/>
        <a:p>
          <a:endParaRPr lang="en-US"/>
        </a:p>
      </dgm:t>
    </dgm:pt>
    <dgm:pt modelId="{5E5AFAF0-A063-42DB-984B-5ED4B3E76CC5}" type="pres">
      <dgm:prSet presAssocID="{195FBAF6-E3BE-4DA7-97E4-29B68CC3E6CC}" presName="Name9" presStyleLbl="parChTrans1D2" presStyleIdx="3" presStyleCnt="9"/>
      <dgm:spPr/>
      <dgm:t>
        <a:bodyPr/>
        <a:lstStyle/>
        <a:p>
          <a:endParaRPr lang="en-US"/>
        </a:p>
      </dgm:t>
    </dgm:pt>
    <dgm:pt modelId="{FA1D5159-22CE-4B04-9205-CA7073209D7B}" type="pres">
      <dgm:prSet presAssocID="{195FBAF6-E3BE-4DA7-97E4-29B68CC3E6CC}" presName="connTx" presStyleLbl="parChTrans1D2" presStyleIdx="3" presStyleCnt="9"/>
      <dgm:spPr/>
      <dgm:t>
        <a:bodyPr/>
        <a:lstStyle/>
        <a:p>
          <a:endParaRPr lang="en-US"/>
        </a:p>
      </dgm:t>
    </dgm:pt>
    <dgm:pt modelId="{82EBACE9-9AAE-432F-9CD0-8199F997032A}" type="pres">
      <dgm:prSet presAssocID="{3595865B-2C03-44F1-994A-E2319FC6FDF0}" presName="node" presStyleLbl="node1" presStyleIdx="3" presStyleCnt="9">
        <dgm:presLayoutVars>
          <dgm:bulletEnabled val="1"/>
        </dgm:presLayoutVars>
      </dgm:prSet>
      <dgm:spPr/>
      <dgm:t>
        <a:bodyPr/>
        <a:lstStyle/>
        <a:p>
          <a:endParaRPr lang="en-US"/>
        </a:p>
      </dgm:t>
    </dgm:pt>
    <dgm:pt modelId="{98824D5F-84A0-45BB-8072-A145D2FF6252}" type="pres">
      <dgm:prSet presAssocID="{A32D342D-16A0-4B18-926C-198ABD9C9AF2}" presName="Name9" presStyleLbl="parChTrans1D2" presStyleIdx="4" presStyleCnt="9"/>
      <dgm:spPr/>
      <dgm:t>
        <a:bodyPr/>
        <a:lstStyle/>
        <a:p>
          <a:endParaRPr lang="en-US"/>
        </a:p>
      </dgm:t>
    </dgm:pt>
    <dgm:pt modelId="{46D5B247-7E06-44F1-99FE-026EE599C450}" type="pres">
      <dgm:prSet presAssocID="{A32D342D-16A0-4B18-926C-198ABD9C9AF2}" presName="connTx" presStyleLbl="parChTrans1D2" presStyleIdx="4" presStyleCnt="9"/>
      <dgm:spPr/>
      <dgm:t>
        <a:bodyPr/>
        <a:lstStyle/>
        <a:p>
          <a:endParaRPr lang="en-US"/>
        </a:p>
      </dgm:t>
    </dgm:pt>
    <dgm:pt modelId="{9CA6119A-7F96-4A62-AD3D-18B13FF660B4}" type="pres">
      <dgm:prSet presAssocID="{150B6D14-231E-4575-83CA-D329E4CA0423}" presName="node" presStyleLbl="node1" presStyleIdx="4" presStyleCnt="9">
        <dgm:presLayoutVars>
          <dgm:bulletEnabled val="1"/>
        </dgm:presLayoutVars>
      </dgm:prSet>
      <dgm:spPr/>
      <dgm:t>
        <a:bodyPr/>
        <a:lstStyle/>
        <a:p>
          <a:endParaRPr lang="en-US"/>
        </a:p>
      </dgm:t>
    </dgm:pt>
    <dgm:pt modelId="{2A3A59A5-0323-4585-8737-D031EAF103A4}" type="pres">
      <dgm:prSet presAssocID="{B00DFFA4-DDAE-41DD-9A48-981F9F90174C}" presName="Name9" presStyleLbl="parChTrans1D2" presStyleIdx="5" presStyleCnt="9"/>
      <dgm:spPr/>
      <dgm:t>
        <a:bodyPr/>
        <a:lstStyle/>
        <a:p>
          <a:endParaRPr lang="en-US"/>
        </a:p>
      </dgm:t>
    </dgm:pt>
    <dgm:pt modelId="{A0F7CDA2-3DFA-4A42-A654-2DA39998552D}" type="pres">
      <dgm:prSet presAssocID="{B00DFFA4-DDAE-41DD-9A48-981F9F90174C}" presName="connTx" presStyleLbl="parChTrans1D2" presStyleIdx="5" presStyleCnt="9"/>
      <dgm:spPr/>
      <dgm:t>
        <a:bodyPr/>
        <a:lstStyle/>
        <a:p>
          <a:endParaRPr lang="en-US"/>
        </a:p>
      </dgm:t>
    </dgm:pt>
    <dgm:pt modelId="{0A708E85-E674-483C-86F1-23B517F1A573}" type="pres">
      <dgm:prSet presAssocID="{C8B53984-A47B-48D7-B8A5-0AE9D4C67544}" presName="node" presStyleLbl="node1" presStyleIdx="5" presStyleCnt="9" custScaleX="107226">
        <dgm:presLayoutVars>
          <dgm:bulletEnabled val="1"/>
        </dgm:presLayoutVars>
      </dgm:prSet>
      <dgm:spPr/>
      <dgm:t>
        <a:bodyPr/>
        <a:lstStyle/>
        <a:p>
          <a:endParaRPr lang="en-US"/>
        </a:p>
      </dgm:t>
    </dgm:pt>
    <dgm:pt modelId="{6A95F24B-03DA-41F3-8663-AEEE757DCA0F}" type="pres">
      <dgm:prSet presAssocID="{F94541A9-8681-4F12-80A8-26567205F42B}" presName="Name9" presStyleLbl="parChTrans1D2" presStyleIdx="6" presStyleCnt="9"/>
      <dgm:spPr/>
      <dgm:t>
        <a:bodyPr/>
        <a:lstStyle/>
        <a:p>
          <a:endParaRPr lang="en-US"/>
        </a:p>
      </dgm:t>
    </dgm:pt>
    <dgm:pt modelId="{954E6FF5-B9F0-4FCD-986E-01CD719D8C5F}" type="pres">
      <dgm:prSet presAssocID="{F94541A9-8681-4F12-80A8-26567205F42B}" presName="connTx" presStyleLbl="parChTrans1D2" presStyleIdx="6" presStyleCnt="9"/>
      <dgm:spPr/>
      <dgm:t>
        <a:bodyPr/>
        <a:lstStyle/>
        <a:p>
          <a:endParaRPr lang="en-US"/>
        </a:p>
      </dgm:t>
    </dgm:pt>
    <dgm:pt modelId="{24273180-DD0D-45E0-8A89-9A1C23D02C69}" type="pres">
      <dgm:prSet presAssocID="{A1534BE8-33FF-4A4C-ACD2-61743D2B85BE}" presName="node" presStyleLbl="node1" presStyleIdx="6" presStyleCnt="9">
        <dgm:presLayoutVars>
          <dgm:bulletEnabled val="1"/>
        </dgm:presLayoutVars>
      </dgm:prSet>
      <dgm:spPr/>
      <dgm:t>
        <a:bodyPr/>
        <a:lstStyle/>
        <a:p>
          <a:endParaRPr lang="en-US"/>
        </a:p>
      </dgm:t>
    </dgm:pt>
    <dgm:pt modelId="{4551950A-64F8-4295-B4AF-4158F98DC4BD}" type="pres">
      <dgm:prSet presAssocID="{D9AE734A-FE80-46DD-AAAB-A406DFCFC407}" presName="Name9" presStyleLbl="parChTrans1D2" presStyleIdx="7" presStyleCnt="9"/>
      <dgm:spPr/>
      <dgm:t>
        <a:bodyPr/>
        <a:lstStyle/>
        <a:p>
          <a:endParaRPr lang="en-US"/>
        </a:p>
      </dgm:t>
    </dgm:pt>
    <dgm:pt modelId="{8E15BEB2-C8E9-47A5-A783-60B885753A47}" type="pres">
      <dgm:prSet presAssocID="{D9AE734A-FE80-46DD-AAAB-A406DFCFC407}" presName="connTx" presStyleLbl="parChTrans1D2" presStyleIdx="7" presStyleCnt="9"/>
      <dgm:spPr/>
      <dgm:t>
        <a:bodyPr/>
        <a:lstStyle/>
        <a:p>
          <a:endParaRPr lang="en-US"/>
        </a:p>
      </dgm:t>
    </dgm:pt>
    <dgm:pt modelId="{947B4B78-E688-48E0-A041-4591B20E3151}" type="pres">
      <dgm:prSet presAssocID="{39935309-AE85-4021-AB82-D02FF2C90727}" presName="node" presStyleLbl="node1" presStyleIdx="7" presStyleCnt="9" custScaleX="122439">
        <dgm:presLayoutVars>
          <dgm:bulletEnabled val="1"/>
        </dgm:presLayoutVars>
      </dgm:prSet>
      <dgm:spPr/>
      <dgm:t>
        <a:bodyPr/>
        <a:lstStyle/>
        <a:p>
          <a:endParaRPr lang="en-US"/>
        </a:p>
      </dgm:t>
    </dgm:pt>
    <dgm:pt modelId="{DD6A2B37-2155-45AB-B8E5-D3D85DAC95C7}" type="pres">
      <dgm:prSet presAssocID="{0A5A9767-B014-4E2F-9990-8DC4371F961E}" presName="Name9" presStyleLbl="parChTrans1D2" presStyleIdx="8" presStyleCnt="9"/>
      <dgm:spPr/>
      <dgm:t>
        <a:bodyPr/>
        <a:lstStyle/>
        <a:p>
          <a:endParaRPr lang="en-US"/>
        </a:p>
      </dgm:t>
    </dgm:pt>
    <dgm:pt modelId="{19F3DA21-F7F0-422D-85AF-CF4A9B546E54}" type="pres">
      <dgm:prSet presAssocID="{0A5A9767-B014-4E2F-9990-8DC4371F961E}" presName="connTx" presStyleLbl="parChTrans1D2" presStyleIdx="8" presStyleCnt="9"/>
      <dgm:spPr/>
      <dgm:t>
        <a:bodyPr/>
        <a:lstStyle/>
        <a:p>
          <a:endParaRPr lang="en-US"/>
        </a:p>
      </dgm:t>
    </dgm:pt>
    <dgm:pt modelId="{F50166F8-1F45-4534-BC27-7347CDF60211}" type="pres">
      <dgm:prSet presAssocID="{2605D81D-90F2-4A38-9AE1-F699F16813B4}" presName="node" presStyleLbl="node1" presStyleIdx="8" presStyleCnt="9">
        <dgm:presLayoutVars>
          <dgm:bulletEnabled val="1"/>
        </dgm:presLayoutVars>
      </dgm:prSet>
      <dgm:spPr/>
      <dgm:t>
        <a:bodyPr/>
        <a:lstStyle/>
        <a:p>
          <a:endParaRPr lang="en-US"/>
        </a:p>
      </dgm:t>
    </dgm:pt>
  </dgm:ptLst>
  <dgm:cxnLst>
    <dgm:cxn modelId="{2C7E7B73-6E64-4743-9B60-79172FC541BA}" type="presOf" srcId="{D9AE734A-FE80-46DD-AAAB-A406DFCFC407}" destId="{4551950A-64F8-4295-B4AF-4158F98DC4BD}" srcOrd="0" destOrd="0" presId="urn:microsoft.com/office/officeart/2005/8/layout/radial1"/>
    <dgm:cxn modelId="{F2C772FD-C86C-4B1A-A22A-7AC9B70B6C09}" srcId="{2E3C138B-185F-4498-8932-78622B6BB7AF}" destId="{A1534BE8-33FF-4A4C-ACD2-61743D2B85BE}" srcOrd="6" destOrd="0" parTransId="{F94541A9-8681-4F12-80A8-26567205F42B}" sibTransId="{F028D930-0FEC-4359-957A-8BB7EF00ED2A}"/>
    <dgm:cxn modelId="{C2688D1E-263A-49E7-A8F2-A04B1C7CB74D}" srcId="{2E3C138B-185F-4498-8932-78622B6BB7AF}" destId="{39935309-AE85-4021-AB82-D02FF2C90727}" srcOrd="7" destOrd="0" parTransId="{D9AE734A-FE80-46DD-AAAB-A406DFCFC407}" sibTransId="{5462410E-740F-4C6C-84E2-1E7BF141F1A7}"/>
    <dgm:cxn modelId="{53A755B7-B130-4CC0-89BA-12770544A802}" srcId="{2E3C138B-185F-4498-8932-78622B6BB7AF}" destId="{2605D81D-90F2-4A38-9AE1-F699F16813B4}" srcOrd="8" destOrd="0" parTransId="{0A5A9767-B014-4E2F-9990-8DC4371F961E}" sibTransId="{E5B71F6F-57EF-4E12-B233-FD09E22F2337}"/>
    <dgm:cxn modelId="{F94DA0ED-59CD-47EA-9B64-CEE59716A4F1}" type="presOf" srcId="{C8B53984-A47B-48D7-B8A5-0AE9D4C67544}" destId="{0A708E85-E674-483C-86F1-23B517F1A573}" srcOrd="0" destOrd="0" presId="urn:microsoft.com/office/officeart/2005/8/layout/radial1"/>
    <dgm:cxn modelId="{FF494C2B-56BA-41FF-A163-F49BE3FDF048}" type="presOf" srcId="{92CBFA86-F659-47AA-9086-A14494C0850D}" destId="{05E2538A-79C3-469C-9989-63C4EBBA328F}" srcOrd="1" destOrd="0" presId="urn:microsoft.com/office/officeart/2005/8/layout/radial1"/>
    <dgm:cxn modelId="{7365E72B-1655-4422-A1CC-79F65C09B34C}" type="presOf" srcId="{150B6D14-231E-4575-83CA-D329E4CA0423}" destId="{9CA6119A-7F96-4A62-AD3D-18B13FF660B4}" srcOrd="0" destOrd="0" presId="urn:microsoft.com/office/officeart/2005/8/layout/radial1"/>
    <dgm:cxn modelId="{1C5329F3-C0F9-4D07-93A3-326CC5AB816B}" type="presOf" srcId="{591311BC-1DF6-45A3-A43E-BC994970C330}" destId="{BA1AD089-2481-4846-BF61-F5CD523CB5EE}" srcOrd="0" destOrd="0" presId="urn:microsoft.com/office/officeart/2005/8/layout/radial1"/>
    <dgm:cxn modelId="{4418F7B4-B1E9-43BB-AF38-1AA8C63CE2F2}" type="presOf" srcId="{39935309-AE85-4021-AB82-D02FF2C90727}" destId="{947B4B78-E688-48E0-A041-4591B20E3151}" srcOrd="0" destOrd="0" presId="urn:microsoft.com/office/officeart/2005/8/layout/radial1"/>
    <dgm:cxn modelId="{52AFD3BE-1F4F-418C-B639-F752F509677D}" type="presOf" srcId="{BED932FA-68EA-408D-A34A-D01FF2E1208C}" destId="{E8BBDA1C-6E38-4839-B3E3-9FEE8E656C13}" srcOrd="0" destOrd="0" presId="urn:microsoft.com/office/officeart/2005/8/layout/radial1"/>
    <dgm:cxn modelId="{F178826E-6588-4620-BBAE-0B2025FFCD66}" type="presOf" srcId="{D9AE734A-FE80-46DD-AAAB-A406DFCFC407}" destId="{8E15BEB2-C8E9-47A5-A783-60B885753A47}" srcOrd="1" destOrd="0" presId="urn:microsoft.com/office/officeart/2005/8/layout/radial1"/>
    <dgm:cxn modelId="{77BADC7F-770A-4674-88F3-F405A168E795}" type="presOf" srcId="{92CBFA86-F659-47AA-9086-A14494C0850D}" destId="{30A31FCD-2890-4E48-B79C-4B4BC860CCEE}" srcOrd="0" destOrd="0" presId="urn:microsoft.com/office/officeart/2005/8/layout/radial1"/>
    <dgm:cxn modelId="{2BB6F974-2616-415F-A166-271C4898E0E1}" type="presOf" srcId="{5CF80913-AF4B-4B80-B83D-6BD77E54AE70}" destId="{2CD5B907-8511-4FFF-B774-8FED64CB8265}" srcOrd="1" destOrd="0" presId="urn:microsoft.com/office/officeart/2005/8/layout/radial1"/>
    <dgm:cxn modelId="{ED8CF04B-DAF2-44F3-A32E-45533A5E1EC8}" type="presOf" srcId="{2605D81D-90F2-4A38-9AE1-F699F16813B4}" destId="{F50166F8-1F45-4534-BC27-7347CDF60211}" srcOrd="0" destOrd="0" presId="urn:microsoft.com/office/officeart/2005/8/layout/radial1"/>
    <dgm:cxn modelId="{4D9FD516-1FC7-4002-B45B-136437DF40D7}" type="presOf" srcId="{F94541A9-8681-4F12-80A8-26567205F42B}" destId="{954E6FF5-B9F0-4FCD-986E-01CD719D8C5F}" srcOrd="1" destOrd="0" presId="urn:microsoft.com/office/officeart/2005/8/layout/radial1"/>
    <dgm:cxn modelId="{144A4022-27D5-49D5-AF4F-23BDB5C08D4C}" type="presOf" srcId="{0A5A9767-B014-4E2F-9990-8DC4371F961E}" destId="{19F3DA21-F7F0-422D-85AF-CF4A9B546E54}" srcOrd="1" destOrd="0" presId="urn:microsoft.com/office/officeart/2005/8/layout/radial1"/>
    <dgm:cxn modelId="{F507DA24-8CDA-40D5-8E8B-5E3A0FBD68B8}" srcId="{2E3C138B-185F-4498-8932-78622B6BB7AF}" destId="{201CF61D-3506-432A-A8DA-05BA85ECC79D}" srcOrd="2" destOrd="0" parTransId="{92CBFA86-F659-47AA-9086-A14494C0850D}" sibTransId="{CAC65B17-83FF-43A7-9111-E866DE1E3D92}"/>
    <dgm:cxn modelId="{098F51A8-A766-460F-95D1-64F3912EAD6B}" srcId="{591311BC-1DF6-45A3-A43E-BC994970C330}" destId="{2E3C138B-185F-4498-8932-78622B6BB7AF}" srcOrd="0" destOrd="0" parTransId="{92BE6B49-1025-42E6-9134-076F0DDC5DEE}" sibTransId="{BAB13D5A-F1F4-4207-8903-217E7C912F7F}"/>
    <dgm:cxn modelId="{9B45B693-F078-4881-9BF6-661B24BA072B}" type="presOf" srcId="{5EA12450-84C2-4D13-9F8C-C3B4AA4992CE}" destId="{C78AD15B-FD6A-40CF-9F27-28E7629DFBF3}" srcOrd="0" destOrd="0" presId="urn:microsoft.com/office/officeart/2005/8/layout/radial1"/>
    <dgm:cxn modelId="{180EF809-05F9-4EEA-BAA1-AE4D91F47ADE}" type="presOf" srcId="{195FBAF6-E3BE-4DA7-97E4-29B68CC3E6CC}" destId="{FA1D5159-22CE-4B04-9205-CA7073209D7B}" srcOrd="1" destOrd="0" presId="urn:microsoft.com/office/officeart/2005/8/layout/radial1"/>
    <dgm:cxn modelId="{765CFB36-15EF-4F2E-8E81-2500BA29DA7D}" srcId="{2E3C138B-185F-4498-8932-78622B6BB7AF}" destId="{C8B53984-A47B-48D7-B8A5-0AE9D4C67544}" srcOrd="5" destOrd="0" parTransId="{B00DFFA4-DDAE-41DD-9A48-981F9F90174C}" sibTransId="{90D8E885-E403-4A55-9C08-891C3CA57E79}"/>
    <dgm:cxn modelId="{E95FB64D-52C4-4B2F-97AC-86AAAAC386A7}" type="presOf" srcId="{BED932FA-68EA-408D-A34A-D01FF2E1208C}" destId="{8E2D9F17-0519-4C63-878D-6765BFAF01B0}" srcOrd="1" destOrd="0" presId="urn:microsoft.com/office/officeart/2005/8/layout/radial1"/>
    <dgm:cxn modelId="{FF427868-0BF7-40D2-B046-231EDBA2E57C}" type="presOf" srcId="{E9747976-5A89-4534-B9B0-F6B87B1A5E98}" destId="{00E7324B-B1CE-4675-BDB3-E1DFCBD1B2F3}" srcOrd="0" destOrd="0" presId="urn:microsoft.com/office/officeart/2005/8/layout/radial1"/>
    <dgm:cxn modelId="{CB02B85C-731B-4E10-8E3E-6D86CB7E3D34}" type="presOf" srcId="{5CF80913-AF4B-4B80-B83D-6BD77E54AE70}" destId="{73105C96-98C6-4D29-908F-815F4E82C5D3}" srcOrd="0" destOrd="0" presId="urn:microsoft.com/office/officeart/2005/8/layout/radial1"/>
    <dgm:cxn modelId="{533A0E47-BDF4-4910-8F98-839B87DCFC43}" type="presOf" srcId="{201CF61D-3506-432A-A8DA-05BA85ECC79D}" destId="{6D340516-91C1-4E1F-B009-2F0BA3F493EA}" srcOrd="0" destOrd="0" presId="urn:microsoft.com/office/officeart/2005/8/layout/radial1"/>
    <dgm:cxn modelId="{384144A9-F0AC-4F10-8CBC-A85EA51E803D}" srcId="{2E3C138B-185F-4498-8932-78622B6BB7AF}" destId="{150B6D14-231E-4575-83CA-D329E4CA0423}" srcOrd="4" destOrd="0" parTransId="{A32D342D-16A0-4B18-926C-198ABD9C9AF2}" sibTransId="{38E11CAA-C452-4E2B-BF88-9970EE42B994}"/>
    <dgm:cxn modelId="{730ACD4E-0AD5-4FF5-8832-7CEFC224EB26}" type="presOf" srcId="{0A5A9767-B014-4E2F-9990-8DC4371F961E}" destId="{DD6A2B37-2155-45AB-B8E5-D3D85DAC95C7}" srcOrd="0" destOrd="0" presId="urn:microsoft.com/office/officeart/2005/8/layout/radial1"/>
    <dgm:cxn modelId="{E67B4223-C3A9-4F4E-8928-9436A5BFA6BB}" type="presOf" srcId="{195FBAF6-E3BE-4DA7-97E4-29B68CC3E6CC}" destId="{5E5AFAF0-A063-42DB-984B-5ED4B3E76CC5}" srcOrd="0" destOrd="0" presId="urn:microsoft.com/office/officeart/2005/8/layout/radial1"/>
    <dgm:cxn modelId="{D599C1DE-6129-4628-AC18-601C1C3C93DE}" type="presOf" srcId="{A32D342D-16A0-4B18-926C-198ABD9C9AF2}" destId="{46D5B247-7E06-44F1-99FE-026EE599C450}" srcOrd="1" destOrd="0" presId="urn:microsoft.com/office/officeart/2005/8/layout/radial1"/>
    <dgm:cxn modelId="{D158371B-FAE1-49B0-80B9-A3DB48704E39}" type="presOf" srcId="{A32D342D-16A0-4B18-926C-198ABD9C9AF2}" destId="{98824D5F-84A0-45BB-8072-A145D2FF6252}" srcOrd="0" destOrd="0" presId="urn:microsoft.com/office/officeart/2005/8/layout/radial1"/>
    <dgm:cxn modelId="{35C72E87-EACF-44E7-9684-BF08592188AA}" type="presOf" srcId="{B00DFFA4-DDAE-41DD-9A48-981F9F90174C}" destId="{2A3A59A5-0323-4585-8737-D031EAF103A4}" srcOrd="0" destOrd="0" presId="urn:microsoft.com/office/officeart/2005/8/layout/radial1"/>
    <dgm:cxn modelId="{82B2F489-8015-46FE-8B34-B0FEE4751545}" type="presOf" srcId="{3595865B-2C03-44F1-994A-E2319FC6FDF0}" destId="{82EBACE9-9AAE-432F-9CD0-8199F997032A}" srcOrd="0" destOrd="0" presId="urn:microsoft.com/office/officeart/2005/8/layout/radial1"/>
    <dgm:cxn modelId="{A50A015C-D7A8-49C3-A185-F4C20C9CA04C}" type="presOf" srcId="{2E3C138B-185F-4498-8932-78622B6BB7AF}" destId="{F91D5114-AF41-4EF6-A34D-31B7179961C1}" srcOrd="0" destOrd="0" presId="urn:microsoft.com/office/officeart/2005/8/layout/radial1"/>
    <dgm:cxn modelId="{C02DB226-16A1-47AE-81E5-52D08ED4BCBB}" srcId="{2E3C138B-185F-4498-8932-78622B6BB7AF}" destId="{E9747976-5A89-4534-B9B0-F6B87B1A5E98}" srcOrd="1" destOrd="0" parTransId="{5CF80913-AF4B-4B80-B83D-6BD77E54AE70}" sibTransId="{2A0FAE96-CB4C-4C62-A48F-A78C00799F13}"/>
    <dgm:cxn modelId="{C63DB93B-EFD7-4A5A-B1AC-ED2466F047D2}" type="presOf" srcId="{B00DFFA4-DDAE-41DD-9A48-981F9F90174C}" destId="{A0F7CDA2-3DFA-4A42-A654-2DA39998552D}" srcOrd="1" destOrd="0" presId="urn:microsoft.com/office/officeart/2005/8/layout/radial1"/>
    <dgm:cxn modelId="{8E8D1715-A470-4137-B3A3-5DC6129A2ADE}" srcId="{2E3C138B-185F-4498-8932-78622B6BB7AF}" destId="{5EA12450-84C2-4D13-9F8C-C3B4AA4992CE}" srcOrd="0" destOrd="0" parTransId="{BED932FA-68EA-408D-A34A-D01FF2E1208C}" sibTransId="{D43EB120-373F-48A3-B91D-8CDD9CA9B713}"/>
    <dgm:cxn modelId="{B2F5932F-7123-4E80-A10E-B478755C3D17}" type="presOf" srcId="{A1534BE8-33FF-4A4C-ACD2-61743D2B85BE}" destId="{24273180-DD0D-45E0-8A89-9A1C23D02C69}" srcOrd="0" destOrd="0" presId="urn:microsoft.com/office/officeart/2005/8/layout/radial1"/>
    <dgm:cxn modelId="{44EB99BA-64C6-4522-96FB-0712340404FF}" type="presOf" srcId="{F94541A9-8681-4F12-80A8-26567205F42B}" destId="{6A95F24B-03DA-41F3-8663-AEEE757DCA0F}" srcOrd="0" destOrd="0" presId="urn:microsoft.com/office/officeart/2005/8/layout/radial1"/>
    <dgm:cxn modelId="{EB1C3D9E-7B18-4B06-8740-A53EA9DEC4D8}" srcId="{2E3C138B-185F-4498-8932-78622B6BB7AF}" destId="{3595865B-2C03-44F1-994A-E2319FC6FDF0}" srcOrd="3" destOrd="0" parTransId="{195FBAF6-E3BE-4DA7-97E4-29B68CC3E6CC}" sibTransId="{383D1A1B-DFA9-4AEB-9831-A546E3F9BC99}"/>
    <dgm:cxn modelId="{26B28CCE-F288-4AEE-9763-C5ADEE39FB7E}" type="presParOf" srcId="{BA1AD089-2481-4846-BF61-F5CD523CB5EE}" destId="{F91D5114-AF41-4EF6-A34D-31B7179961C1}" srcOrd="0" destOrd="0" presId="urn:microsoft.com/office/officeart/2005/8/layout/radial1"/>
    <dgm:cxn modelId="{BE5BA6FE-0E3E-4381-9307-56534AFEA491}" type="presParOf" srcId="{BA1AD089-2481-4846-BF61-F5CD523CB5EE}" destId="{E8BBDA1C-6E38-4839-B3E3-9FEE8E656C13}" srcOrd="1" destOrd="0" presId="urn:microsoft.com/office/officeart/2005/8/layout/radial1"/>
    <dgm:cxn modelId="{1BAFD49E-01B8-4CDE-BE06-9ED4DF543A75}" type="presParOf" srcId="{E8BBDA1C-6E38-4839-B3E3-9FEE8E656C13}" destId="{8E2D9F17-0519-4C63-878D-6765BFAF01B0}" srcOrd="0" destOrd="0" presId="urn:microsoft.com/office/officeart/2005/8/layout/radial1"/>
    <dgm:cxn modelId="{7CE5E6DE-39A9-4341-B5BE-1BC9C1B949B5}" type="presParOf" srcId="{BA1AD089-2481-4846-BF61-F5CD523CB5EE}" destId="{C78AD15B-FD6A-40CF-9F27-28E7629DFBF3}" srcOrd="2" destOrd="0" presId="urn:microsoft.com/office/officeart/2005/8/layout/radial1"/>
    <dgm:cxn modelId="{6061DF4B-F5EE-4CD4-B889-8AAF16E57734}" type="presParOf" srcId="{BA1AD089-2481-4846-BF61-F5CD523CB5EE}" destId="{73105C96-98C6-4D29-908F-815F4E82C5D3}" srcOrd="3" destOrd="0" presId="urn:microsoft.com/office/officeart/2005/8/layout/radial1"/>
    <dgm:cxn modelId="{353538A5-BAD8-4A19-9DD9-D4F51B808161}" type="presParOf" srcId="{73105C96-98C6-4D29-908F-815F4E82C5D3}" destId="{2CD5B907-8511-4FFF-B774-8FED64CB8265}" srcOrd="0" destOrd="0" presId="urn:microsoft.com/office/officeart/2005/8/layout/radial1"/>
    <dgm:cxn modelId="{D0C41B04-61DA-40AF-B85E-4363FF974998}" type="presParOf" srcId="{BA1AD089-2481-4846-BF61-F5CD523CB5EE}" destId="{00E7324B-B1CE-4675-BDB3-E1DFCBD1B2F3}" srcOrd="4" destOrd="0" presId="urn:microsoft.com/office/officeart/2005/8/layout/radial1"/>
    <dgm:cxn modelId="{E36AE0B8-D4D1-4EF6-B001-D8BCB81A6F26}" type="presParOf" srcId="{BA1AD089-2481-4846-BF61-F5CD523CB5EE}" destId="{30A31FCD-2890-4E48-B79C-4B4BC860CCEE}" srcOrd="5" destOrd="0" presId="urn:microsoft.com/office/officeart/2005/8/layout/radial1"/>
    <dgm:cxn modelId="{D8BCCEEB-C20E-4E8E-AB5E-15F9576D42B9}" type="presParOf" srcId="{30A31FCD-2890-4E48-B79C-4B4BC860CCEE}" destId="{05E2538A-79C3-469C-9989-63C4EBBA328F}" srcOrd="0" destOrd="0" presId="urn:microsoft.com/office/officeart/2005/8/layout/radial1"/>
    <dgm:cxn modelId="{AD75ED1D-1373-44DE-94EF-084433855B0F}" type="presParOf" srcId="{BA1AD089-2481-4846-BF61-F5CD523CB5EE}" destId="{6D340516-91C1-4E1F-B009-2F0BA3F493EA}" srcOrd="6" destOrd="0" presId="urn:microsoft.com/office/officeart/2005/8/layout/radial1"/>
    <dgm:cxn modelId="{5F3B2D4A-F3F4-4F96-A40F-5AD741A13F43}" type="presParOf" srcId="{BA1AD089-2481-4846-BF61-F5CD523CB5EE}" destId="{5E5AFAF0-A063-42DB-984B-5ED4B3E76CC5}" srcOrd="7" destOrd="0" presId="urn:microsoft.com/office/officeart/2005/8/layout/radial1"/>
    <dgm:cxn modelId="{27261615-7E55-4CC5-9815-E867DA03E294}" type="presParOf" srcId="{5E5AFAF0-A063-42DB-984B-5ED4B3E76CC5}" destId="{FA1D5159-22CE-4B04-9205-CA7073209D7B}" srcOrd="0" destOrd="0" presId="urn:microsoft.com/office/officeart/2005/8/layout/radial1"/>
    <dgm:cxn modelId="{911E4816-F236-40DE-B2D1-B38AE98BFA79}" type="presParOf" srcId="{BA1AD089-2481-4846-BF61-F5CD523CB5EE}" destId="{82EBACE9-9AAE-432F-9CD0-8199F997032A}" srcOrd="8" destOrd="0" presId="urn:microsoft.com/office/officeart/2005/8/layout/radial1"/>
    <dgm:cxn modelId="{66F70E30-D601-493F-819F-059E1E6AB9E1}" type="presParOf" srcId="{BA1AD089-2481-4846-BF61-F5CD523CB5EE}" destId="{98824D5F-84A0-45BB-8072-A145D2FF6252}" srcOrd="9" destOrd="0" presId="urn:microsoft.com/office/officeart/2005/8/layout/radial1"/>
    <dgm:cxn modelId="{4A437AE0-2217-4A54-BE9C-7675365FCC4D}" type="presParOf" srcId="{98824D5F-84A0-45BB-8072-A145D2FF6252}" destId="{46D5B247-7E06-44F1-99FE-026EE599C450}" srcOrd="0" destOrd="0" presId="urn:microsoft.com/office/officeart/2005/8/layout/radial1"/>
    <dgm:cxn modelId="{A5DB88F9-BF2B-475E-AF1D-4B54117CC273}" type="presParOf" srcId="{BA1AD089-2481-4846-BF61-F5CD523CB5EE}" destId="{9CA6119A-7F96-4A62-AD3D-18B13FF660B4}" srcOrd="10" destOrd="0" presId="urn:microsoft.com/office/officeart/2005/8/layout/radial1"/>
    <dgm:cxn modelId="{CEE9C407-3735-43B5-83F5-343D6BAAEA17}" type="presParOf" srcId="{BA1AD089-2481-4846-BF61-F5CD523CB5EE}" destId="{2A3A59A5-0323-4585-8737-D031EAF103A4}" srcOrd="11" destOrd="0" presId="urn:microsoft.com/office/officeart/2005/8/layout/radial1"/>
    <dgm:cxn modelId="{67BC84E6-CB55-4E8B-B0B3-E9FACC5AD473}" type="presParOf" srcId="{2A3A59A5-0323-4585-8737-D031EAF103A4}" destId="{A0F7CDA2-3DFA-4A42-A654-2DA39998552D}" srcOrd="0" destOrd="0" presId="urn:microsoft.com/office/officeart/2005/8/layout/radial1"/>
    <dgm:cxn modelId="{9ECD50B0-CE50-4A68-BC1A-DFEBC29F16A9}" type="presParOf" srcId="{BA1AD089-2481-4846-BF61-F5CD523CB5EE}" destId="{0A708E85-E674-483C-86F1-23B517F1A573}" srcOrd="12" destOrd="0" presId="urn:microsoft.com/office/officeart/2005/8/layout/radial1"/>
    <dgm:cxn modelId="{C65EAA1E-7D34-41FF-B28C-D340690EDF57}" type="presParOf" srcId="{BA1AD089-2481-4846-BF61-F5CD523CB5EE}" destId="{6A95F24B-03DA-41F3-8663-AEEE757DCA0F}" srcOrd="13" destOrd="0" presId="urn:microsoft.com/office/officeart/2005/8/layout/radial1"/>
    <dgm:cxn modelId="{9A67F4E0-64F3-446F-9F50-346EAEF6BF83}" type="presParOf" srcId="{6A95F24B-03DA-41F3-8663-AEEE757DCA0F}" destId="{954E6FF5-B9F0-4FCD-986E-01CD719D8C5F}" srcOrd="0" destOrd="0" presId="urn:microsoft.com/office/officeart/2005/8/layout/radial1"/>
    <dgm:cxn modelId="{6614DE1C-A98F-4512-8ECC-67105AF039BF}" type="presParOf" srcId="{BA1AD089-2481-4846-BF61-F5CD523CB5EE}" destId="{24273180-DD0D-45E0-8A89-9A1C23D02C69}" srcOrd="14" destOrd="0" presId="urn:microsoft.com/office/officeart/2005/8/layout/radial1"/>
    <dgm:cxn modelId="{3768B47F-A1C4-4CC4-98F9-419BFD88B393}" type="presParOf" srcId="{BA1AD089-2481-4846-BF61-F5CD523CB5EE}" destId="{4551950A-64F8-4295-B4AF-4158F98DC4BD}" srcOrd="15" destOrd="0" presId="urn:microsoft.com/office/officeart/2005/8/layout/radial1"/>
    <dgm:cxn modelId="{FC7FE400-8D4E-4677-89B9-D7BC29B9A03F}" type="presParOf" srcId="{4551950A-64F8-4295-B4AF-4158F98DC4BD}" destId="{8E15BEB2-C8E9-47A5-A783-60B885753A47}" srcOrd="0" destOrd="0" presId="urn:microsoft.com/office/officeart/2005/8/layout/radial1"/>
    <dgm:cxn modelId="{1D95F0CE-B437-4D79-A540-D20291676646}" type="presParOf" srcId="{BA1AD089-2481-4846-BF61-F5CD523CB5EE}" destId="{947B4B78-E688-48E0-A041-4591B20E3151}" srcOrd="16" destOrd="0" presId="urn:microsoft.com/office/officeart/2005/8/layout/radial1"/>
    <dgm:cxn modelId="{EA98C06C-B247-464F-B13E-3AA43686E1F9}" type="presParOf" srcId="{BA1AD089-2481-4846-BF61-F5CD523CB5EE}" destId="{DD6A2B37-2155-45AB-B8E5-D3D85DAC95C7}" srcOrd="17" destOrd="0" presId="urn:microsoft.com/office/officeart/2005/8/layout/radial1"/>
    <dgm:cxn modelId="{F6CD6977-96C4-4668-985D-5E87477E178F}" type="presParOf" srcId="{DD6A2B37-2155-45AB-B8E5-D3D85DAC95C7}" destId="{19F3DA21-F7F0-422D-85AF-CF4A9B546E54}" srcOrd="0" destOrd="0" presId="urn:microsoft.com/office/officeart/2005/8/layout/radial1"/>
    <dgm:cxn modelId="{F18DA91C-291B-40B0-B8EF-BB1678FA9901}" type="presParOf" srcId="{BA1AD089-2481-4846-BF61-F5CD523CB5EE}" destId="{F50166F8-1F45-4534-BC27-7347CDF60211}" srcOrd="18" destOrd="0" presId="urn:microsoft.com/office/officeart/2005/8/layout/radial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311BC-1DF6-45A3-A43E-BC994970C33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E3C138B-185F-4498-8932-78622B6BB7AF}">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dgm:t>
    </dgm:pt>
    <dgm:pt modelId="{92BE6B49-1025-42E6-9134-076F0DDC5DEE}" type="parTrans" cxnId="{098F51A8-A766-460F-95D1-64F3912EAD6B}">
      <dgm:prSet/>
      <dgm:spPr/>
      <dgm:t>
        <a:bodyPr/>
        <a:lstStyle/>
        <a:p>
          <a:endParaRPr lang="en-US"/>
        </a:p>
      </dgm:t>
    </dgm:pt>
    <dgm:pt modelId="{BAB13D5A-F1F4-4207-8903-217E7C912F7F}" type="sibTrans" cxnId="{098F51A8-A766-460F-95D1-64F3912EAD6B}">
      <dgm:prSet/>
      <dgm:spPr/>
      <dgm:t>
        <a:bodyPr/>
        <a:lstStyle/>
        <a:p>
          <a:endParaRPr lang="en-US"/>
        </a:p>
      </dgm:t>
    </dgm:pt>
    <dgm:pt modelId="{5EA12450-84C2-4D13-9F8C-C3B4AA4992CE}">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ysClr val="windowText" lastClr="000000"/>
              </a:solidFill>
              <a:effectLst/>
              <a:latin typeface="Arial" charset="0"/>
            </a:rPr>
            <a:t>Health Insurance</a:t>
          </a:r>
        </a:p>
      </dgm:t>
    </dgm:pt>
    <dgm:pt modelId="{BED932FA-68EA-408D-A34A-D01FF2E1208C}" type="parTrans" cxnId="{8E8D1715-A470-4137-B3A3-5DC6129A2ADE}">
      <dgm:prSet/>
      <dgm:spPr/>
      <dgm:t>
        <a:bodyPr/>
        <a:lstStyle/>
        <a:p>
          <a:endParaRPr lang="en-US" dirty="0"/>
        </a:p>
      </dgm:t>
    </dgm:pt>
    <dgm:pt modelId="{D43EB120-373F-48A3-B91D-8CDD9CA9B713}" type="sibTrans" cxnId="{8E8D1715-A470-4137-B3A3-5DC6129A2ADE}">
      <dgm:prSet/>
      <dgm:spPr/>
      <dgm:t>
        <a:bodyPr/>
        <a:lstStyle/>
        <a:p>
          <a:endParaRPr lang="en-US"/>
        </a:p>
      </dgm:t>
    </dgm:pt>
    <dgm:pt modelId="{E9747976-5A89-4534-B9B0-F6B87B1A5E98}">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Specialist Doctors</a:t>
          </a:r>
        </a:p>
      </dgm:t>
    </dgm:pt>
    <dgm:pt modelId="{5CF80913-AF4B-4B80-B83D-6BD77E54AE70}" type="parTrans" cxnId="{C02DB226-16A1-47AE-81E5-52D08ED4BCBB}">
      <dgm:prSet/>
      <dgm:spPr/>
      <dgm:t>
        <a:bodyPr/>
        <a:lstStyle/>
        <a:p>
          <a:endParaRPr lang="en-US" dirty="0"/>
        </a:p>
      </dgm:t>
    </dgm:pt>
    <dgm:pt modelId="{2A0FAE96-CB4C-4C62-A48F-A78C00799F13}" type="sibTrans" cxnId="{C02DB226-16A1-47AE-81E5-52D08ED4BCBB}">
      <dgm:prSet/>
      <dgm:spPr/>
      <dgm:t>
        <a:bodyPr/>
        <a:lstStyle/>
        <a:p>
          <a:endParaRPr lang="en-US"/>
        </a:p>
      </dgm:t>
    </dgm:pt>
    <dgm:pt modelId="{201CF61D-3506-432A-A8DA-05BA85ECC79D}">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Health Care Providers</a:t>
          </a:r>
        </a:p>
      </dgm:t>
    </dgm:pt>
    <dgm:pt modelId="{92CBFA86-F659-47AA-9086-A14494C0850D}" type="parTrans" cxnId="{F507DA24-8CDA-40D5-8E8B-5E3A0FBD68B8}">
      <dgm:prSet/>
      <dgm:spPr/>
      <dgm:t>
        <a:bodyPr/>
        <a:lstStyle/>
        <a:p>
          <a:endParaRPr lang="en-US" dirty="0"/>
        </a:p>
      </dgm:t>
    </dgm:pt>
    <dgm:pt modelId="{CAC65B17-83FF-43A7-9111-E866DE1E3D92}" type="sibTrans" cxnId="{F507DA24-8CDA-40D5-8E8B-5E3A0FBD68B8}">
      <dgm:prSet/>
      <dgm:spPr/>
      <dgm:t>
        <a:bodyPr/>
        <a:lstStyle/>
        <a:p>
          <a:endParaRPr lang="en-US"/>
        </a:p>
      </dgm:t>
    </dgm:pt>
    <dgm:pt modelId="{3595865B-2C03-44F1-994A-E2319FC6FDF0}">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Hospitals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ERs</a:t>
          </a:r>
        </a:p>
      </dgm:t>
    </dgm:pt>
    <dgm:pt modelId="{195FBAF6-E3BE-4DA7-97E4-29B68CC3E6CC}" type="parTrans" cxnId="{EB1C3D9E-7B18-4B06-8740-A53EA9DEC4D8}">
      <dgm:prSet/>
      <dgm:spPr/>
      <dgm:t>
        <a:bodyPr/>
        <a:lstStyle/>
        <a:p>
          <a:endParaRPr lang="en-US" dirty="0"/>
        </a:p>
      </dgm:t>
    </dgm:pt>
    <dgm:pt modelId="{383D1A1B-DFA9-4AEB-9831-A546E3F9BC99}" type="sibTrans" cxnId="{EB1C3D9E-7B18-4B06-8740-A53EA9DEC4D8}">
      <dgm:prSet/>
      <dgm:spPr/>
      <dgm:t>
        <a:bodyPr/>
        <a:lstStyle/>
        <a:p>
          <a:endParaRPr lang="en-US"/>
        </a:p>
      </dgm:t>
    </dgm:pt>
    <dgm:pt modelId="{150B6D14-231E-4575-83CA-D329E4CA0423}">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Urgent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Care</a:t>
          </a:r>
        </a:p>
      </dgm:t>
    </dgm:pt>
    <dgm:pt modelId="{A32D342D-16A0-4B18-926C-198ABD9C9AF2}" type="parTrans" cxnId="{384144A9-F0AC-4F10-8CBC-A85EA51E803D}">
      <dgm:prSet/>
      <dgm:spPr/>
      <dgm:t>
        <a:bodyPr/>
        <a:lstStyle/>
        <a:p>
          <a:endParaRPr lang="en-US" dirty="0"/>
        </a:p>
      </dgm:t>
    </dgm:pt>
    <dgm:pt modelId="{38E11CAA-C452-4E2B-BF88-9970EE42B994}" type="sibTrans" cxnId="{384144A9-F0AC-4F10-8CBC-A85EA51E803D}">
      <dgm:prSet/>
      <dgm:spPr/>
      <dgm:t>
        <a:bodyPr/>
        <a:lstStyle/>
        <a:p>
          <a:endParaRPr lang="en-US"/>
        </a:p>
      </dgm:t>
    </dgm:pt>
    <dgm:pt modelId="{C8B53984-A47B-48D7-B8A5-0AE9D4C67544}">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Services for Special Needs</a:t>
          </a:r>
        </a:p>
      </dgm:t>
    </dgm:pt>
    <dgm:pt modelId="{B00DFFA4-DDAE-41DD-9A48-981F9F90174C}" type="parTrans" cxnId="{765CFB36-15EF-4F2E-8E81-2500BA29DA7D}">
      <dgm:prSet/>
      <dgm:spPr/>
      <dgm:t>
        <a:bodyPr/>
        <a:lstStyle/>
        <a:p>
          <a:endParaRPr lang="en-US" dirty="0"/>
        </a:p>
      </dgm:t>
    </dgm:pt>
    <dgm:pt modelId="{90D8E885-E403-4A55-9C08-891C3CA57E79}" type="sibTrans" cxnId="{765CFB36-15EF-4F2E-8E81-2500BA29DA7D}">
      <dgm:prSet/>
      <dgm:spPr/>
      <dgm:t>
        <a:bodyPr/>
        <a:lstStyle/>
        <a:p>
          <a:endParaRPr lang="en-US"/>
        </a:p>
      </dgm:t>
    </dgm:pt>
    <dgm:pt modelId="{A1534BE8-33FF-4A4C-ACD2-61743D2B85BE}">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Community Programs</a:t>
          </a:r>
          <a:endParaRPr kumimoji="0" lang="en-US" sz="1100" b="0" i="0" u="none" strike="noStrike" cap="none" normalizeH="0" baseline="0" dirty="0" smtClean="0">
            <a:ln>
              <a:noFill/>
            </a:ln>
            <a:solidFill>
              <a:schemeClr val="tx1"/>
            </a:solidFill>
            <a:effectLst/>
            <a:latin typeface="Arial" charset="0"/>
          </a:endParaRPr>
        </a:p>
      </dgm:t>
    </dgm:pt>
    <dgm:pt modelId="{F94541A9-8681-4F12-80A8-26567205F42B}" type="parTrans" cxnId="{F2C772FD-C86C-4B1A-A22A-7AC9B70B6C09}">
      <dgm:prSet/>
      <dgm:spPr/>
      <dgm:t>
        <a:bodyPr/>
        <a:lstStyle/>
        <a:p>
          <a:endParaRPr lang="en-US" dirty="0"/>
        </a:p>
      </dgm:t>
    </dgm:pt>
    <dgm:pt modelId="{F028D930-0FEC-4359-957A-8BB7EF00ED2A}" type="sibTrans" cxnId="{F2C772FD-C86C-4B1A-A22A-7AC9B70B6C09}">
      <dgm:prSet/>
      <dgm:spPr/>
      <dgm:t>
        <a:bodyPr/>
        <a:lstStyle/>
        <a:p>
          <a:endParaRPr lang="en-US"/>
        </a:p>
      </dgm:t>
    </dgm:pt>
    <dgm:pt modelId="{5AAEE903-58E9-406B-A284-DE71DAB969EC}">
      <dgm:prSet/>
      <dgm:spPr/>
      <dgm:t>
        <a:bodyPr/>
        <a:lstStyle/>
        <a:p>
          <a:endParaRPr lang="en-US"/>
        </a:p>
      </dgm:t>
    </dgm:pt>
    <dgm:pt modelId="{B634FE8F-5245-4BE8-898F-309133406474}" type="parTrans" cxnId="{566E87ED-322D-4F99-BA5A-4D3B4BFFC555}">
      <dgm:prSet/>
      <dgm:spPr/>
      <dgm:t>
        <a:bodyPr/>
        <a:lstStyle/>
        <a:p>
          <a:endParaRPr lang="en-US"/>
        </a:p>
      </dgm:t>
    </dgm:pt>
    <dgm:pt modelId="{58949064-C706-4214-9A42-353F0759FCC9}" type="sibTrans" cxnId="{566E87ED-322D-4F99-BA5A-4D3B4BFFC555}">
      <dgm:prSet/>
      <dgm:spPr/>
      <dgm:t>
        <a:bodyPr/>
        <a:lstStyle/>
        <a:p>
          <a:endParaRPr lang="en-US"/>
        </a:p>
      </dgm:t>
    </dgm:pt>
    <dgm:pt modelId="{FFCA7F3E-1BDC-457F-B9BC-AAF67008E1BF}">
      <dgm:prSet/>
      <dgm:spPr/>
      <dgm:t>
        <a:bodyPr/>
        <a:lstStyle/>
        <a:p>
          <a:endParaRPr lang="en-US"/>
        </a:p>
      </dgm:t>
    </dgm:pt>
    <dgm:pt modelId="{BF4E43B9-CCDE-4260-816F-BCE78DD51BC9}" type="parTrans" cxnId="{389A9E03-945B-4384-A6B9-10EBA0261A96}">
      <dgm:prSet/>
      <dgm:spPr/>
      <dgm:t>
        <a:bodyPr/>
        <a:lstStyle/>
        <a:p>
          <a:endParaRPr lang="en-US"/>
        </a:p>
      </dgm:t>
    </dgm:pt>
    <dgm:pt modelId="{092BF6E1-C71A-48B5-B264-38B58EE88716}" type="sibTrans" cxnId="{389A9E03-945B-4384-A6B9-10EBA0261A96}">
      <dgm:prSet/>
      <dgm:spPr/>
      <dgm:t>
        <a:bodyPr/>
        <a:lstStyle/>
        <a:p>
          <a:endParaRPr lang="en-US"/>
        </a:p>
      </dgm:t>
    </dgm:pt>
    <dgm:pt modelId="{BA1AD089-2481-4846-BF61-F5CD523CB5EE}" type="pres">
      <dgm:prSet presAssocID="{591311BC-1DF6-45A3-A43E-BC994970C330}" presName="cycle" presStyleCnt="0">
        <dgm:presLayoutVars>
          <dgm:chMax val="1"/>
          <dgm:dir/>
          <dgm:animLvl val="ctr"/>
          <dgm:resizeHandles val="exact"/>
        </dgm:presLayoutVars>
      </dgm:prSet>
      <dgm:spPr/>
    </dgm:pt>
    <dgm:pt modelId="{F91D5114-AF41-4EF6-A34D-31B7179961C1}" type="pres">
      <dgm:prSet presAssocID="{2E3C138B-185F-4498-8932-78622B6BB7AF}" presName="centerShape" presStyleLbl="node0" presStyleIdx="0" presStyleCnt="1" custScaleX="262324" custScaleY="174800" custLinFactNeighborX="-297" custLinFactNeighborY="-387"/>
      <dgm:spPr>
        <a:prstGeom prst="donut">
          <a:avLst/>
        </a:prstGeom>
      </dgm:spPr>
      <dgm:t>
        <a:bodyPr/>
        <a:lstStyle/>
        <a:p>
          <a:endParaRPr lang="en-US"/>
        </a:p>
      </dgm:t>
    </dgm:pt>
    <dgm:pt modelId="{E8BBDA1C-6E38-4839-B3E3-9FEE8E656C13}" type="pres">
      <dgm:prSet presAssocID="{BED932FA-68EA-408D-A34A-D01FF2E1208C}" presName="Name9" presStyleLbl="parChTrans1D2" presStyleIdx="0" presStyleCnt="7"/>
      <dgm:spPr/>
      <dgm:t>
        <a:bodyPr/>
        <a:lstStyle/>
        <a:p>
          <a:endParaRPr lang="en-US"/>
        </a:p>
      </dgm:t>
    </dgm:pt>
    <dgm:pt modelId="{8E2D9F17-0519-4C63-878D-6765BFAF01B0}" type="pres">
      <dgm:prSet presAssocID="{BED932FA-68EA-408D-A34A-D01FF2E1208C}" presName="connTx" presStyleLbl="parChTrans1D2" presStyleIdx="0" presStyleCnt="7"/>
      <dgm:spPr/>
      <dgm:t>
        <a:bodyPr/>
        <a:lstStyle/>
        <a:p>
          <a:endParaRPr lang="en-US"/>
        </a:p>
      </dgm:t>
    </dgm:pt>
    <dgm:pt modelId="{C78AD15B-FD6A-40CF-9F27-28E7629DFBF3}" type="pres">
      <dgm:prSet presAssocID="{5EA12450-84C2-4D13-9F8C-C3B4AA4992CE}" presName="node" presStyleLbl="node1" presStyleIdx="0" presStyleCnt="7" custScaleX="98285" custScaleY="80279" custRadScaleRad="97844" custRadScaleInc="-6522">
        <dgm:presLayoutVars>
          <dgm:bulletEnabled val="1"/>
        </dgm:presLayoutVars>
      </dgm:prSet>
      <dgm:spPr/>
      <dgm:t>
        <a:bodyPr/>
        <a:lstStyle/>
        <a:p>
          <a:endParaRPr lang="en-US"/>
        </a:p>
      </dgm:t>
    </dgm:pt>
    <dgm:pt modelId="{73105C96-98C6-4D29-908F-815F4E82C5D3}" type="pres">
      <dgm:prSet presAssocID="{5CF80913-AF4B-4B80-B83D-6BD77E54AE70}" presName="Name9" presStyleLbl="parChTrans1D2" presStyleIdx="1" presStyleCnt="7"/>
      <dgm:spPr/>
      <dgm:t>
        <a:bodyPr/>
        <a:lstStyle/>
        <a:p>
          <a:endParaRPr lang="en-US"/>
        </a:p>
      </dgm:t>
    </dgm:pt>
    <dgm:pt modelId="{2CD5B907-8511-4FFF-B774-8FED64CB8265}" type="pres">
      <dgm:prSet presAssocID="{5CF80913-AF4B-4B80-B83D-6BD77E54AE70}" presName="connTx" presStyleLbl="parChTrans1D2" presStyleIdx="1" presStyleCnt="7"/>
      <dgm:spPr/>
      <dgm:t>
        <a:bodyPr/>
        <a:lstStyle/>
        <a:p>
          <a:endParaRPr lang="en-US"/>
        </a:p>
      </dgm:t>
    </dgm:pt>
    <dgm:pt modelId="{00E7324B-B1CE-4675-BDB3-E1DFCBD1B2F3}" type="pres">
      <dgm:prSet presAssocID="{E9747976-5A89-4534-B9B0-F6B87B1A5E98}" presName="node" presStyleLbl="node1" presStyleIdx="1" presStyleCnt="7" custScaleX="76627" custScaleY="78824" custRadScaleRad="125664" custRadScaleInc="38980">
        <dgm:presLayoutVars>
          <dgm:bulletEnabled val="1"/>
        </dgm:presLayoutVars>
      </dgm:prSet>
      <dgm:spPr/>
      <dgm:t>
        <a:bodyPr/>
        <a:lstStyle/>
        <a:p>
          <a:endParaRPr lang="en-US"/>
        </a:p>
      </dgm:t>
    </dgm:pt>
    <dgm:pt modelId="{30A31FCD-2890-4E48-B79C-4B4BC860CCEE}" type="pres">
      <dgm:prSet presAssocID="{92CBFA86-F659-47AA-9086-A14494C0850D}" presName="Name9" presStyleLbl="parChTrans1D2" presStyleIdx="2" presStyleCnt="7"/>
      <dgm:spPr/>
      <dgm:t>
        <a:bodyPr/>
        <a:lstStyle/>
        <a:p>
          <a:endParaRPr lang="en-US"/>
        </a:p>
      </dgm:t>
    </dgm:pt>
    <dgm:pt modelId="{05E2538A-79C3-469C-9989-63C4EBBA328F}" type="pres">
      <dgm:prSet presAssocID="{92CBFA86-F659-47AA-9086-A14494C0850D}" presName="connTx" presStyleLbl="parChTrans1D2" presStyleIdx="2" presStyleCnt="7"/>
      <dgm:spPr/>
      <dgm:t>
        <a:bodyPr/>
        <a:lstStyle/>
        <a:p>
          <a:endParaRPr lang="en-US"/>
        </a:p>
      </dgm:t>
    </dgm:pt>
    <dgm:pt modelId="{6D340516-91C1-4E1F-B009-2F0BA3F493EA}" type="pres">
      <dgm:prSet presAssocID="{201CF61D-3506-432A-A8DA-05BA85ECC79D}" presName="node" presStyleLbl="node1" presStyleIdx="2" presStyleCnt="7" custScaleX="80920" custScaleY="76692" custRadScaleRad="127252" custRadScaleInc="19029">
        <dgm:presLayoutVars>
          <dgm:bulletEnabled val="1"/>
        </dgm:presLayoutVars>
      </dgm:prSet>
      <dgm:spPr/>
      <dgm:t>
        <a:bodyPr/>
        <a:lstStyle/>
        <a:p>
          <a:endParaRPr lang="en-US"/>
        </a:p>
      </dgm:t>
    </dgm:pt>
    <dgm:pt modelId="{5E5AFAF0-A063-42DB-984B-5ED4B3E76CC5}" type="pres">
      <dgm:prSet presAssocID="{195FBAF6-E3BE-4DA7-97E4-29B68CC3E6CC}" presName="Name9" presStyleLbl="parChTrans1D2" presStyleIdx="3" presStyleCnt="7"/>
      <dgm:spPr/>
      <dgm:t>
        <a:bodyPr/>
        <a:lstStyle/>
        <a:p>
          <a:endParaRPr lang="en-US"/>
        </a:p>
      </dgm:t>
    </dgm:pt>
    <dgm:pt modelId="{FA1D5159-22CE-4B04-9205-CA7073209D7B}" type="pres">
      <dgm:prSet presAssocID="{195FBAF6-E3BE-4DA7-97E4-29B68CC3E6CC}" presName="connTx" presStyleLbl="parChTrans1D2" presStyleIdx="3" presStyleCnt="7"/>
      <dgm:spPr/>
      <dgm:t>
        <a:bodyPr/>
        <a:lstStyle/>
        <a:p>
          <a:endParaRPr lang="en-US"/>
        </a:p>
      </dgm:t>
    </dgm:pt>
    <dgm:pt modelId="{82EBACE9-9AAE-432F-9CD0-8199F997032A}" type="pres">
      <dgm:prSet presAssocID="{3595865B-2C03-44F1-994A-E2319FC6FDF0}" presName="node" presStyleLbl="node1" presStyleIdx="3" presStyleCnt="7" custScaleX="70128" custScaleY="53908" custRadScaleRad="104550" custRadScaleInc="-19120">
        <dgm:presLayoutVars>
          <dgm:bulletEnabled val="1"/>
        </dgm:presLayoutVars>
      </dgm:prSet>
      <dgm:spPr/>
      <dgm:t>
        <a:bodyPr/>
        <a:lstStyle/>
        <a:p>
          <a:endParaRPr lang="en-US"/>
        </a:p>
      </dgm:t>
    </dgm:pt>
    <dgm:pt modelId="{98824D5F-84A0-45BB-8072-A145D2FF6252}" type="pres">
      <dgm:prSet presAssocID="{A32D342D-16A0-4B18-926C-198ABD9C9AF2}" presName="Name9" presStyleLbl="parChTrans1D2" presStyleIdx="4" presStyleCnt="7"/>
      <dgm:spPr/>
      <dgm:t>
        <a:bodyPr/>
        <a:lstStyle/>
        <a:p>
          <a:endParaRPr lang="en-US"/>
        </a:p>
      </dgm:t>
    </dgm:pt>
    <dgm:pt modelId="{46D5B247-7E06-44F1-99FE-026EE599C450}" type="pres">
      <dgm:prSet presAssocID="{A32D342D-16A0-4B18-926C-198ABD9C9AF2}" presName="connTx" presStyleLbl="parChTrans1D2" presStyleIdx="4" presStyleCnt="7"/>
      <dgm:spPr/>
      <dgm:t>
        <a:bodyPr/>
        <a:lstStyle/>
        <a:p>
          <a:endParaRPr lang="en-US"/>
        </a:p>
      </dgm:t>
    </dgm:pt>
    <dgm:pt modelId="{9CA6119A-7F96-4A62-AD3D-18B13FF660B4}" type="pres">
      <dgm:prSet presAssocID="{150B6D14-231E-4575-83CA-D329E4CA0423}" presName="node" presStyleLbl="node1" presStyleIdx="4" presStyleCnt="7" custScaleX="94644" custScaleY="60377" custRadScaleRad="101916" custRadScaleInc="14105">
        <dgm:presLayoutVars>
          <dgm:bulletEnabled val="1"/>
        </dgm:presLayoutVars>
      </dgm:prSet>
      <dgm:spPr/>
      <dgm:t>
        <a:bodyPr/>
        <a:lstStyle/>
        <a:p>
          <a:endParaRPr lang="en-US"/>
        </a:p>
      </dgm:t>
    </dgm:pt>
    <dgm:pt modelId="{2A3A59A5-0323-4585-8737-D031EAF103A4}" type="pres">
      <dgm:prSet presAssocID="{B00DFFA4-DDAE-41DD-9A48-981F9F90174C}" presName="Name9" presStyleLbl="parChTrans1D2" presStyleIdx="5" presStyleCnt="7"/>
      <dgm:spPr/>
      <dgm:t>
        <a:bodyPr/>
        <a:lstStyle/>
        <a:p>
          <a:endParaRPr lang="en-US"/>
        </a:p>
      </dgm:t>
    </dgm:pt>
    <dgm:pt modelId="{A0F7CDA2-3DFA-4A42-A654-2DA39998552D}" type="pres">
      <dgm:prSet presAssocID="{B00DFFA4-DDAE-41DD-9A48-981F9F90174C}" presName="connTx" presStyleLbl="parChTrans1D2" presStyleIdx="5" presStyleCnt="7"/>
      <dgm:spPr/>
      <dgm:t>
        <a:bodyPr/>
        <a:lstStyle/>
        <a:p>
          <a:endParaRPr lang="en-US"/>
        </a:p>
      </dgm:t>
    </dgm:pt>
    <dgm:pt modelId="{0A708E85-E674-483C-86F1-23B517F1A573}" type="pres">
      <dgm:prSet presAssocID="{C8B53984-A47B-48D7-B8A5-0AE9D4C67544}" presName="node" presStyleLbl="node1" presStyleIdx="5" presStyleCnt="7" custScaleX="78475" custScaleY="67357" custRadScaleRad="136816" custRadScaleInc="4327">
        <dgm:presLayoutVars>
          <dgm:bulletEnabled val="1"/>
        </dgm:presLayoutVars>
      </dgm:prSet>
      <dgm:spPr/>
      <dgm:t>
        <a:bodyPr/>
        <a:lstStyle/>
        <a:p>
          <a:endParaRPr lang="en-US"/>
        </a:p>
      </dgm:t>
    </dgm:pt>
    <dgm:pt modelId="{6A95F24B-03DA-41F3-8663-AEEE757DCA0F}" type="pres">
      <dgm:prSet presAssocID="{F94541A9-8681-4F12-80A8-26567205F42B}" presName="Name9" presStyleLbl="parChTrans1D2" presStyleIdx="6" presStyleCnt="7"/>
      <dgm:spPr/>
      <dgm:t>
        <a:bodyPr/>
        <a:lstStyle/>
        <a:p>
          <a:endParaRPr lang="en-US"/>
        </a:p>
      </dgm:t>
    </dgm:pt>
    <dgm:pt modelId="{954E6FF5-B9F0-4FCD-986E-01CD719D8C5F}" type="pres">
      <dgm:prSet presAssocID="{F94541A9-8681-4F12-80A8-26567205F42B}" presName="connTx" presStyleLbl="parChTrans1D2" presStyleIdx="6" presStyleCnt="7"/>
      <dgm:spPr/>
      <dgm:t>
        <a:bodyPr/>
        <a:lstStyle/>
        <a:p>
          <a:endParaRPr lang="en-US"/>
        </a:p>
      </dgm:t>
    </dgm:pt>
    <dgm:pt modelId="{24273180-DD0D-45E0-8A89-9A1C23D02C69}" type="pres">
      <dgm:prSet presAssocID="{A1534BE8-33FF-4A4C-ACD2-61743D2B85BE}" presName="node" presStyleLbl="node1" presStyleIdx="6" presStyleCnt="7" custScaleX="82566" custScaleY="53379" custRadScaleRad="137458" custRadScaleInc="-21234">
        <dgm:presLayoutVars>
          <dgm:bulletEnabled val="1"/>
        </dgm:presLayoutVars>
      </dgm:prSet>
      <dgm:spPr/>
      <dgm:t>
        <a:bodyPr/>
        <a:lstStyle/>
        <a:p>
          <a:endParaRPr lang="en-US"/>
        </a:p>
      </dgm:t>
    </dgm:pt>
  </dgm:ptLst>
  <dgm:cxnLst>
    <dgm:cxn modelId="{5F0B670F-DD56-47A4-9500-9BF46F79FFAF}" type="presOf" srcId="{BED932FA-68EA-408D-A34A-D01FF2E1208C}" destId="{E8BBDA1C-6E38-4839-B3E3-9FEE8E656C13}" srcOrd="0" destOrd="0" presId="urn:microsoft.com/office/officeart/2005/8/layout/radial1"/>
    <dgm:cxn modelId="{7489C52A-5287-4D12-84BB-69F1DDA1FDDD}" type="presOf" srcId="{3595865B-2C03-44F1-994A-E2319FC6FDF0}" destId="{82EBACE9-9AAE-432F-9CD0-8199F997032A}" srcOrd="0" destOrd="0" presId="urn:microsoft.com/office/officeart/2005/8/layout/radial1"/>
    <dgm:cxn modelId="{C079FA43-BE09-4968-9F7F-F1F95B054C1E}" type="presOf" srcId="{B00DFFA4-DDAE-41DD-9A48-981F9F90174C}" destId="{A0F7CDA2-3DFA-4A42-A654-2DA39998552D}" srcOrd="1" destOrd="0" presId="urn:microsoft.com/office/officeart/2005/8/layout/radial1"/>
    <dgm:cxn modelId="{098F51A8-A766-460F-95D1-64F3912EAD6B}" srcId="{591311BC-1DF6-45A3-A43E-BC994970C330}" destId="{2E3C138B-185F-4498-8932-78622B6BB7AF}" srcOrd="0" destOrd="0" parTransId="{92BE6B49-1025-42E6-9134-076F0DDC5DEE}" sibTransId="{BAB13D5A-F1F4-4207-8903-217E7C912F7F}"/>
    <dgm:cxn modelId="{D276C31B-9E06-4788-A828-41F3614AEF4A}" type="presOf" srcId="{591311BC-1DF6-45A3-A43E-BC994970C330}" destId="{BA1AD089-2481-4846-BF61-F5CD523CB5EE}" srcOrd="0" destOrd="0" presId="urn:microsoft.com/office/officeart/2005/8/layout/radial1"/>
    <dgm:cxn modelId="{A634EB93-3262-4A3D-824A-6B576D29FEFC}" type="presOf" srcId="{150B6D14-231E-4575-83CA-D329E4CA0423}" destId="{9CA6119A-7F96-4A62-AD3D-18B13FF660B4}" srcOrd="0" destOrd="0" presId="urn:microsoft.com/office/officeart/2005/8/layout/radial1"/>
    <dgm:cxn modelId="{C65AFAA5-C3E4-4E70-A9AB-38DBAEC0DE89}" type="presOf" srcId="{F94541A9-8681-4F12-80A8-26567205F42B}" destId="{954E6FF5-B9F0-4FCD-986E-01CD719D8C5F}" srcOrd="1" destOrd="0" presId="urn:microsoft.com/office/officeart/2005/8/layout/radial1"/>
    <dgm:cxn modelId="{85B14D11-1E47-4183-A9DB-756CF084E37B}" type="presOf" srcId="{A32D342D-16A0-4B18-926C-198ABD9C9AF2}" destId="{46D5B247-7E06-44F1-99FE-026EE599C450}" srcOrd="1" destOrd="0" presId="urn:microsoft.com/office/officeart/2005/8/layout/radial1"/>
    <dgm:cxn modelId="{FBB36B97-F37F-47A1-84AC-AE42DB4D3C66}" type="presOf" srcId="{C8B53984-A47B-48D7-B8A5-0AE9D4C67544}" destId="{0A708E85-E674-483C-86F1-23B517F1A573}" srcOrd="0" destOrd="0" presId="urn:microsoft.com/office/officeart/2005/8/layout/radial1"/>
    <dgm:cxn modelId="{F507DA24-8CDA-40D5-8E8B-5E3A0FBD68B8}" srcId="{2E3C138B-185F-4498-8932-78622B6BB7AF}" destId="{201CF61D-3506-432A-A8DA-05BA85ECC79D}" srcOrd="2" destOrd="0" parTransId="{92CBFA86-F659-47AA-9086-A14494C0850D}" sibTransId="{CAC65B17-83FF-43A7-9111-E866DE1E3D92}"/>
    <dgm:cxn modelId="{8E8D1715-A470-4137-B3A3-5DC6129A2ADE}" srcId="{2E3C138B-185F-4498-8932-78622B6BB7AF}" destId="{5EA12450-84C2-4D13-9F8C-C3B4AA4992CE}" srcOrd="0" destOrd="0" parTransId="{BED932FA-68EA-408D-A34A-D01FF2E1208C}" sibTransId="{D43EB120-373F-48A3-B91D-8CDD9CA9B713}"/>
    <dgm:cxn modelId="{0D671E80-D480-4A1D-9E99-F123B94D08DC}" type="presOf" srcId="{5CF80913-AF4B-4B80-B83D-6BD77E54AE70}" destId="{2CD5B907-8511-4FFF-B774-8FED64CB8265}" srcOrd="1" destOrd="0" presId="urn:microsoft.com/office/officeart/2005/8/layout/radial1"/>
    <dgm:cxn modelId="{A946D516-E738-46D0-A70A-374365E35160}" type="presOf" srcId="{E9747976-5A89-4534-B9B0-F6B87B1A5E98}" destId="{00E7324B-B1CE-4675-BDB3-E1DFCBD1B2F3}" srcOrd="0" destOrd="0" presId="urn:microsoft.com/office/officeart/2005/8/layout/radial1"/>
    <dgm:cxn modelId="{8B0905C0-F804-480C-ABAE-4F04E69E1DFC}" type="presOf" srcId="{92CBFA86-F659-47AA-9086-A14494C0850D}" destId="{05E2538A-79C3-469C-9989-63C4EBBA328F}" srcOrd="1" destOrd="0" presId="urn:microsoft.com/office/officeart/2005/8/layout/radial1"/>
    <dgm:cxn modelId="{576D6E25-4248-4D17-AD89-0CFF22DD51DB}" type="presOf" srcId="{5CF80913-AF4B-4B80-B83D-6BD77E54AE70}" destId="{73105C96-98C6-4D29-908F-815F4E82C5D3}" srcOrd="0" destOrd="0" presId="urn:microsoft.com/office/officeart/2005/8/layout/radial1"/>
    <dgm:cxn modelId="{425B0D3C-E0E1-4934-9764-4E7276DA09DB}" type="presOf" srcId="{2E3C138B-185F-4498-8932-78622B6BB7AF}" destId="{F91D5114-AF41-4EF6-A34D-31B7179961C1}" srcOrd="0" destOrd="0" presId="urn:microsoft.com/office/officeart/2005/8/layout/radial1"/>
    <dgm:cxn modelId="{566E87ED-322D-4F99-BA5A-4D3B4BFFC555}" srcId="{591311BC-1DF6-45A3-A43E-BC994970C330}" destId="{5AAEE903-58E9-406B-A284-DE71DAB969EC}" srcOrd="2" destOrd="0" parTransId="{B634FE8F-5245-4BE8-898F-309133406474}" sibTransId="{58949064-C706-4214-9A42-353F0759FCC9}"/>
    <dgm:cxn modelId="{96DD2DB2-DA2A-4C3D-899E-3ABE6AFBC5AB}" type="presOf" srcId="{B00DFFA4-DDAE-41DD-9A48-981F9F90174C}" destId="{2A3A59A5-0323-4585-8737-D031EAF103A4}" srcOrd="0" destOrd="0" presId="urn:microsoft.com/office/officeart/2005/8/layout/radial1"/>
    <dgm:cxn modelId="{8CA9129E-47EF-4C02-B1C0-0872571162C8}" type="presOf" srcId="{A32D342D-16A0-4B18-926C-198ABD9C9AF2}" destId="{98824D5F-84A0-45BB-8072-A145D2FF6252}" srcOrd="0" destOrd="0" presId="urn:microsoft.com/office/officeart/2005/8/layout/radial1"/>
    <dgm:cxn modelId="{EB1C3D9E-7B18-4B06-8740-A53EA9DEC4D8}" srcId="{2E3C138B-185F-4498-8932-78622B6BB7AF}" destId="{3595865B-2C03-44F1-994A-E2319FC6FDF0}" srcOrd="3" destOrd="0" parTransId="{195FBAF6-E3BE-4DA7-97E4-29B68CC3E6CC}" sibTransId="{383D1A1B-DFA9-4AEB-9831-A546E3F9BC99}"/>
    <dgm:cxn modelId="{F2C772FD-C86C-4B1A-A22A-7AC9B70B6C09}" srcId="{2E3C138B-185F-4498-8932-78622B6BB7AF}" destId="{A1534BE8-33FF-4A4C-ACD2-61743D2B85BE}" srcOrd="6" destOrd="0" parTransId="{F94541A9-8681-4F12-80A8-26567205F42B}" sibTransId="{F028D930-0FEC-4359-957A-8BB7EF00ED2A}"/>
    <dgm:cxn modelId="{1D15CD9A-A788-4BF2-A03E-775A84EF4B55}" type="presOf" srcId="{195FBAF6-E3BE-4DA7-97E4-29B68CC3E6CC}" destId="{FA1D5159-22CE-4B04-9205-CA7073209D7B}" srcOrd="1" destOrd="0" presId="urn:microsoft.com/office/officeart/2005/8/layout/radial1"/>
    <dgm:cxn modelId="{D35E73C1-93CA-44FA-8E48-6BCCC03DD1FE}" type="presOf" srcId="{195FBAF6-E3BE-4DA7-97E4-29B68CC3E6CC}" destId="{5E5AFAF0-A063-42DB-984B-5ED4B3E76CC5}" srcOrd="0" destOrd="0" presId="urn:microsoft.com/office/officeart/2005/8/layout/radial1"/>
    <dgm:cxn modelId="{765CFB36-15EF-4F2E-8E81-2500BA29DA7D}" srcId="{2E3C138B-185F-4498-8932-78622B6BB7AF}" destId="{C8B53984-A47B-48D7-B8A5-0AE9D4C67544}" srcOrd="5" destOrd="0" parTransId="{B00DFFA4-DDAE-41DD-9A48-981F9F90174C}" sibTransId="{90D8E885-E403-4A55-9C08-891C3CA57E79}"/>
    <dgm:cxn modelId="{A83BBF8A-2439-4E63-B54E-75E46ABC01DD}" type="presOf" srcId="{BED932FA-68EA-408D-A34A-D01FF2E1208C}" destId="{8E2D9F17-0519-4C63-878D-6765BFAF01B0}" srcOrd="1" destOrd="0" presId="urn:microsoft.com/office/officeart/2005/8/layout/radial1"/>
    <dgm:cxn modelId="{9F80AF50-63C9-4DA2-98C1-36D3F308E3ED}" type="presOf" srcId="{92CBFA86-F659-47AA-9086-A14494C0850D}" destId="{30A31FCD-2890-4E48-B79C-4B4BC860CCEE}" srcOrd="0" destOrd="0" presId="urn:microsoft.com/office/officeart/2005/8/layout/radial1"/>
    <dgm:cxn modelId="{384144A9-F0AC-4F10-8CBC-A85EA51E803D}" srcId="{2E3C138B-185F-4498-8932-78622B6BB7AF}" destId="{150B6D14-231E-4575-83CA-D329E4CA0423}" srcOrd="4" destOrd="0" parTransId="{A32D342D-16A0-4B18-926C-198ABD9C9AF2}" sibTransId="{38E11CAA-C452-4E2B-BF88-9970EE42B994}"/>
    <dgm:cxn modelId="{0D6A4F65-EE1A-416D-AB8B-8007A3E6A973}" type="presOf" srcId="{F94541A9-8681-4F12-80A8-26567205F42B}" destId="{6A95F24B-03DA-41F3-8663-AEEE757DCA0F}" srcOrd="0" destOrd="0" presId="urn:microsoft.com/office/officeart/2005/8/layout/radial1"/>
    <dgm:cxn modelId="{389A9E03-945B-4384-A6B9-10EBA0261A96}" srcId="{591311BC-1DF6-45A3-A43E-BC994970C330}" destId="{FFCA7F3E-1BDC-457F-B9BC-AAF67008E1BF}" srcOrd="1" destOrd="0" parTransId="{BF4E43B9-CCDE-4260-816F-BCE78DD51BC9}" sibTransId="{092BF6E1-C71A-48B5-B264-38B58EE88716}"/>
    <dgm:cxn modelId="{55F03B50-FD70-4802-8920-AAEC714A8F2B}" type="presOf" srcId="{5EA12450-84C2-4D13-9F8C-C3B4AA4992CE}" destId="{C78AD15B-FD6A-40CF-9F27-28E7629DFBF3}" srcOrd="0" destOrd="0" presId="urn:microsoft.com/office/officeart/2005/8/layout/radial1"/>
    <dgm:cxn modelId="{5F99FA5C-1DC7-44E4-9BCC-C270B7D18DBA}" type="presOf" srcId="{A1534BE8-33FF-4A4C-ACD2-61743D2B85BE}" destId="{24273180-DD0D-45E0-8A89-9A1C23D02C69}" srcOrd="0" destOrd="0" presId="urn:microsoft.com/office/officeart/2005/8/layout/radial1"/>
    <dgm:cxn modelId="{C02DB226-16A1-47AE-81E5-52D08ED4BCBB}" srcId="{2E3C138B-185F-4498-8932-78622B6BB7AF}" destId="{E9747976-5A89-4534-B9B0-F6B87B1A5E98}" srcOrd="1" destOrd="0" parTransId="{5CF80913-AF4B-4B80-B83D-6BD77E54AE70}" sibTransId="{2A0FAE96-CB4C-4C62-A48F-A78C00799F13}"/>
    <dgm:cxn modelId="{14F81089-8C50-43CF-AEE0-9C777741435A}" type="presOf" srcId="{201CF61D-3506-432A-A8DA-05BA85ECC79D}" destId="{6D340516-91C1-4E1F-B009-2F0BA3F493EA}" srcOrd="0" destOrd="0" presId="urn:microsoft.com/office/officeart/2005/8/layout/radial1"/>
    <dgm:cxn modelId="{87612A28-B4A1-4144-A129-59D389C8B256}" type="presParOf" srcId="{BA1AD089-2481-4846-BF61-F5CD523CB5EE}" destId="{F91D5114-AF41-4EF6-A34D-31B7179961C1}" srcOrd="0" destOrd="0" presId="urn:microsoft.com/office/officeart/2005/8/layout/radial1"/>
    <dgm:cxn modelId="{F36467A1-14DA-4FA8-9FA6-8C670317B270}" type="presParOf" srcId="{BA1AD089-2481-4846-BF61-F5CD523CB5EE}" destId="{E8BBDA1C-6E38-4839-B3E3-9FEE8E656C13}" srcOrd="1" destOrd="0" presId="urn:microsoft.com/office/officeart/2005/8/layout/radial1"/>
    <dgm:cxn modelId="{B4B0500A-F301-43CB-BF18-71D5BEE740D3}" type="presParOf" srcId="{E8BBDA1C-6E38-4839-B3E3-9FEE8E656C13}" destId="{8E2D9F17-0519-4C63-878D-6765BFAF01B0}" srcOrd="0" destOrd="0" presId="urn:microsoft.com/office/officeart/2005/8/layout/radial1"/>
    <dgm:cxn modelId="{540AF339-885A-4DE4-96C9-C0C1031AE584}" type="presParOf" srcId="{BA1AD089-2481-4846-BF61-F5CD523CB5EE}" destId="{C78AD15B-FD6A-40CF-9F27-28E7629DFBF3}" srcOrd="2" destOrd="0" presId="urn:microsoft.com/office/officeart/2005/8/layout/radial1"/>
    <dgm:cxn modelId="{EF714637-9988-4C0A-B9DA-0B011D1252D4}" type="presParOf" srcId="{BA1AD089-2481-4846-BF61-F5CD523CB5EE}" destId="{73105C96-98C6-4D29-908F-815F4E82C5D3}" srcOrd="3" destOrd="0" presId="urn:microsoft.com/office/officeart/2005/8/layout/radial1"/>
    <dgm:cxn modelId="{C7A96148-5901-463A-9B64-BD5E1C5C6F1E}" type="presParOf" srcId="{73105C96-98C6-4D29-908F-815F4E82C5D3}" destId="{2CD5B907-8511-4FFF-B774-8FED64CB8265}" srcOrd="0" destOrd="0" presId="urn:microsoft.com/office/officeart/2005/8/layout/radial1"/>
    <dgm:cxn modelId="{FEB46DE3-7749-4A88-BBF7-9942AD06421A}" type="presParOf" srcId="{BA1AD089-2481-4846-BF61-F5CD523CB5EE}" destId="{00E7324B-B1CE-4675-BDB3-E1DFCBD1B2F3}" srcOrd="4" destOrd="0" presId="urn:microsoft.com/office/officeart/2005/8/layout/radial1"/>
    <dgm:cxn modelId="{AC516AC8-2CF2-490D-BAF7-F2722161BB1C}" type="presParOf" srcId="{BA1AD089-2481-4846-BF61-F5CD523CB5EE}" destId="{30A31FCD-2890-4E48-B79C-4B4BC860CCEE}" srcOrd="5" destOrd="0" presId="urn:microsoft.com/office/officeart/2005/8/layout/radial1"/>
    <dgm:cxn modelId="{05189C5C-7F92-4789-A181-82E256B46404}" type="presParOf" srcId="{30A31FCD-2890-4E48-B79C-4B4BC860CCEE}" destId="{05E2538A-79C3-469C-9989-63C4EBBA328F}" srcOrd="0" destOrd="0" presId="urn:microsoft.com/office/officeart/2005/8/layout/radial1"/>
    <dgm:cxn modelId="{CB2677E0-40D0-41C1-AF2C-323F9AADE818}" type="presParOf" srcId="{BA1AD089-2481-4846-BF61-F5CD523CB5EE}" destId="{6D340516-91C1-4E1F-B009-2F0BA3F493EA}" srcOrd="6" destOrd="0" presId="urn:microsoft.com/office/officeart/2005/8/layout/radial1"/>
    <dgm:cxn modelId="{72E5DEF3-DB67-4D10-9337-1C20C2CC3D3D}" type="presParOf" srcId="{BA1AD089-2481-4846-BF61-F5CD523CB5EE}" destId="{5E5AFAF0-A063-42DB-984B-5ED4B3E76CC5}" srcOrd="7" destOrd="0" presId="urn:microsoft.com/office/officeart/2005/8/layout/radial1"/>
    <dgm:cxn modelId="{29A5C08F-F89A-405E-9777-288AC3915DF0}" type="presParOf" srcId="{5E5AFAF0-A063-42DB-984B-5ED4B3E76CC5}" destId="{FA1D5159-22CE-4B04-9205-CA7073209D7B}" srcOrd="0" destOrd="0" presId="urn:microsoft.com/office/officeart/2005/8/layout/radial1"/>
    <dgm:cxn modelId="{41B9F937-D998-48EC-B8CD-5C0A4A25F91F}" type="presParOf" srcId="{BA1AD089-2481-4846-BF61-F5CD523CB5EE}" destId="{82EBACE9-9AAE-432F-9CD0-8199F997032A}" srcOrd="8" destOrd="0" presId="urn:microsoft.com/office/officeart/2005/8/layout/radial1"/>
    <dgm:cxn modelId="{86564D5B-FC36-49B0-AC0E-CC4FC2EC1227}" type="presParOf" srcId="{BA1AD089-2481-4846-BF61-F5CD523CB5EE}" destId="{98824D5F-84A0-45BB-8072-A145D2FF6252}" srcOrd="9" destOrd="0" presId="urn:microsoft.com/office/officeart/2005/8/layout/radial1"/>
    <dgm:cxn modelId="{9E03AA09-A492-40E1-94BB-39DB587E61A4}" type="presParOf" srcId="{98824D5F-84A0-45BB-8072-A145D2FF6252}" destId="{46D5B247-7E06-44F1-99FE-026EE599C450}" srcOrd="0" destOrd="0" presId="urn:microsoft.com/office/officeart/2005/8/layout/radial1"/>
    <dgm:cxn modelId="{1C1C8301-8732-4202-9066-BE8659D3E6DE}" type="presParOf" srcId="{BA1AD089-2481-4846-BF61-F5CD523CB5EE}" destId="{9CA6119A-7F96-4A62-AD3D-18B13FF660B4}" srcOrd="10" destOrd="0" presId="urn:microsoft.com/office/officeart/2005/8/layout/radial1"/>
    <dgm:cxn modelId="{D16C6DD1-0A95-4069-9EDB-8228554CD73F}" type="presParOf" srcId="{BA1AD089-2481-4846-BF61-F5CD523CB5EE}" destId="{2A3A59A5-0323-4585-8737-D031EAF103A4}" srcOrd="11" destOrd="0" presId="urn:microsoft.com/office/officeart/2005/8/layout/radial1"/>
    <dgm:cxn modelId="{EA5768A8-CEB1-4290-B871-AA30E8D7FFAC}" type="presParOf" srcId="{2A3A59A5-0323-4585-8737-D031EAF103A4}" destId="{A0F7CDA2-3DFA-4A42-A654-2DA39998552D}" srcOrd="0" destOrd="0" presId="urn:microsoft.com/office/officeart/2005/8/layout/radial1"/>
    <dgm:cxn modelId="{ECFFB31D-EE04-434D-B210-2E3CFFE7DF1A}" type="presParOf" srcId="{BA1AD089-2481-4846-BF61-F5CD523CB5EE}" destId="{0A708E85-E674-483C-86F1-23B517F1A573}" srcOrd="12" destOrd="0" presId="urn:microsoft.com/office/officeart/2005/8/layout/radial1"/>
    <dgm:cxn modelId="{2911A970-4603-4640-BC2E-119E24DA6DF4}" type="presParOf" srcId="{BA1AD089-2481-4846-BF61-F5CD523CB5EE}" destId="{6A95F24B-03DA-41F3-8663-AEEE757DCA0F}" srcOrd="13" destOrd="0" presId="urn:microsoft.com/office/officeart/2005/8/layout/radial1"/>
    <dgm:cxn modelId="{A966AB99-F96D-4E46-BB84-EDCF78F954F7}" type="presParOf" srcId="{6A95F24B-03DA-41F3-8663-AEEE757DCA0F}" destId="{954E6FF5-B9F0-4FCD-986E-01CD719D8C5F}" srcOrd="0" destOrd="0" presId="urn:microsoft.com/office/officeart/2005/8/layout/radial1"/>
    <dgm:cxn modelId="{FA9BF49D-9238-44BB-BBB7-9E2B0D10E556}" type="presParOf" srcId="{BA1AD089-2481-4846-BF61-F5CD523CB5EE}" destId="{24273180-DD0D-45E0-8A89-9A1C23D02C69}" srcOrd="14" destOrd="0" presId="urn:microsoft.com/office/officeart/2005/8/layout/radial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1D5114-AF41-4EF6-A34D-31B7179961C1}">
      <dsp:nvSpPr>
        <dsp:cNvPr id="0" name=""/>
        <dsp:cNvSpPr/>
      </dsp:nvSpPr>
      <dsp:spPr>
        <a:xfrm>
          <a:off x="3171594" y="2255006"/>
          <a:ext cx="2482664" cy="1499665"/>
        </a:xfrm>
        <a:prstGeom prst="donut">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kern="1200" cap="none" normalizeH="0" baseline="0" dirty="0" smtClean="0">
              <a:ln>
                <a:noFill/>
              </a:ln>
              <a:solidFill>
                <a:schemeClr val="tx1"/>
              </a:solidFill>
              <a:effectLst/>
              <a:latin typeface="+mn-lt"/>
            </a:rPr>
            <a:t>Children/Youth with Special Health Needs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rPr>
            <a:t>Family TIES of Nevada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kern="1200" cap="none" normalizeH="0" baseline="0" dirty="0" smtClean="0">
              <a:ln>
                <a:noFill/>
              </a:ln>
              <a:solidFill>
                <a:schemeClr val="tx1"/>
              </a:solidFill>
              <a:effectLst/>
              <a:latin typeface="+mn-lt"/>
            </a:rPr>
            <a:t>People w/ Disabilities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mn-lt"/>
            </a:rPr>
            <a:t>      </a:t>
          </a:r>
        </a:p>
      </dsp:txBody>
      <dsp:txXfrm>
        <a:off x="3171594" y="2255006"/>
        <a:ext cx="2482664" cy="1499665"/>
      </dsp:txXfrm>
    </dsp:sp>
    <dsp:sp modelId="{E8BBDA1C-6E38-4839-B3E3-9FEE8E656C13}">
      <dsp:nvSpPr>
        <dsp:cNvPr id="0" name=""/>
        <dsp:cNvSpPr/>
      </dsp:nvSpPr>
      <dsp:spPr>
        <a:xfrm rot="16200000">
          <a:off x="3918078" y="1747317"/>
          <a:ext cx="989697" cy="25681"/>
        </a:xfrm>
        <a:custGeom>
          <a:avLst/>
          <a:gdLst/>
          <a:ahLst/>
          <a:cxnLst/>
          <a:rect l="0" t="0" r="0" b="0"/>
          <a:pathLst>
            <a:path>
              <a:moveTo>
                <a:pt x="0" y="12840"/>
              </a:moveTo>
              <a:lnTo>
                <a:pt x="989697"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4388184" y="1735415"/>
        <a:ext cx="49484" cy="49484"/>
      </dsp:txXfrm>
    </dsp:sp>
    <dsp:sp modelId="{C78AD15B-FD6A-40CF-9F27-28E7629DFBF3}">
      <dsp:nvSpPr>
        <dsp:cNvPr id="0" name=""/>
        <dsp:cNvSpPr/>
      </dsp:nvSpPr>
      <dsp:spPr>
        <a:xfrm>
          <a:off x="3635765" y="25916"/>
          <a:ext cx="155432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ysClr val="windowText" lastClr="000000"/>
              </a:solidFill>
              <a:effectLst/>
              <a:latin typeface="Arial" charset="0"/>
            </a:rPr>
            <a:t>1-1 Assistance</a:t>
          </a:r>
        </a:p>
      </dsp:txBody>
      <dsp:txXfrm>
        <a:off x="3635765" y="25916"/>
        <a:ext cx="1554322" cy="1239392"/>
      </dsp:txXfrm>
    </dsp:sp>
    <dsp:sp modelId="{73105C96-98C6-4D29-908F-815F4E82C5D3}">
      <dsp:nvSpPr>
        <dsp:cNvPr id="0" name=""/>
        <dsp:cNvSpPr/>
      </dsp:nvSpPr>
      <dsp:spPr>
        <a:xfrm rot="18600000">
          <a:off x="4819385" y="1991307"/>
          <a:ext cx="866441" cy="25681"/>
        </a:xfrm>
        <a:custGeom>
          <a:avLst/>
          <a:gdLst/>
          <a:ahLst/>
          <a:cxnLst/>
          <a:rect l="0" t="0" r="0" b="0"/>
          <a:pathLst>
            <a:path>
              <a:moveTo>
                <a:pt x="0" y="12840"/>
              </a:moveTo>
              <a:lnTo>
                <a:pt x="866441"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8600000">
        <a:off x="5230945" y="1982487"/>
        <a:ext cx="43322" cy="43322"/>
      </dsp:txXfrm>
    </dsp:sp>
    <dsp:sp modelId="{00E7324B-B1CE-4675-BDB3-E1DFCBD1B2F3}">
      <dsp:nvSpPr>
        <dsp:cNvPr id="0" name=""/>
        <dsp:cNvSpPr/>
      </dsp:nvSpPr>
      <dsp:spPr>
        <a:xfrm>
          <a:off x="5309711" y="577870"/>
          <a:ext cx="123939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Information &amp; Referrals</a:t>
          </a:r>
        </a:p>
      </dsp:txBody>
      <dsp:txXfrm>
        <a:off x="5309711" y="577870"/>
        <a:ext cx="1239392" cy="1239392"/>
      </dsp:txXfrm>
    </dsp:sp>
    <dsp:sp modelId="{30A31FCD-2890-4E48-B79C-4B4BC860CCEE}">
      <dsp:nvSpPr>
        <dsp:cNvPr id="0" name=""/>
        <dsp:cNvSpPr/>
      </dsp:nvSpPr>
      <dsp:spPr>
        <a:xfrm rot="21000000">
          <a:off x="5600506" y="2735909"/>
          <a:ext cx="529544" cy="25681"/>
        </a:xfrm>
        <a:custGeom>
          <a:avLst/>
          <a:gdLst/>
          <a:ahLst/>
          <a:cxnLst/>
          <a:rect l="0" t="0" r="0" b="0"/>
          <a:pathLst>
            <a:path>
              <a:moveTo>
                <a:pt x="0" y="12840"/>
              </a:moveTo>
              <a:lnTo>
                <a:pt x="529544"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1000000">
        <a:off x="5852040" y="2735511"/>
        <a:ext cx="26477" cy="26477"/>
      </dsp:txXfrm>
    </dsp:sp>
    <dsp:sp modelId="{6D340516-91C1-4E1F-B009-2F0BA3F493EA}">
      <dsp:nvSpPr>
        <dsp:cNvPr id="0" name=""/>
        <dsp:cNvSpPr/>
      </dsp:nvSpPr>
      <dsp:spPr>
        <a:xfrm>
          <a:off x="6116614" y="1975467"/>
          <a:ext cx="123939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Broad Community Outreach</a:t>
          </a:r>
        </a:p>
      </dsp:txBody>
      <dsp:txXfrm>
        <a:off x="6116614" y="1975467"/>
        <a:ext cx="1239392" cy="1239392"/>
      </dsp:txXfrm>
    </dsp:sp>
    <dsp:sp modelId="{5E5AFAF0-A063-42DB-984B-5ED4B3E76CC5}">
      <dsp:nvSpPr>
        <dsp:cNvPr id="0" name=""/>
        <dsp:cNvSpPr/>
      </dsp:nvSpPr>
      <dsp:spPr>
        <a:xfrm rot="1800000">
          <a:off x="5263177" y="3685928"/>
          <a:ext cx="703340" cy="25681"/>
        </a:xfrm>
        <a:custGeom>
          <a:avLst/>
          <a:gdLst/>
          <a:ahLst/>
          <a:cxnLst/>
          <a:rect l="0" t="0" r="0" b="0"/>
          <a:pathLst>
            <a:path>
              <a:moveTo>
                <a:pt x="0" y="12840"/>
              </a:moveTo>
              <a:lnTo>
                <a:pt x="703340"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800000">
        <a:off x="5597264" y="3681185"/>
        <a:ext cx="35167" cy="35167"/>
      </dsp:txXfrm>
    </dsp:sp>
    <dsp:sp modelId="{82EBACE9-9AAE-432F-9CD0-8199F997032A}">
      <dsp:nvSpPr>
        <dsp:cNvPr id="0" name=""/>
        <dsp:cNvSpPr/>
      </dsp:nvSpPr>
      <dsp:spPr>
        <a:xfrm>
          <a:off x="5836380" y="3564756"/>
          <a:ext cx="123939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Emotional Support</a:t>
          </a:r>
        </a:p>
      </dsp:txBody>
      <dsp:txXfrm>
        <a:off x="5836380" y="3564756"/>
        <a:ext cx="1239392" cy="1239392"/>
      </dsp:txXfrm>
    </dsp:sp>
    <dsp:sp modelId="{98824D5F-84A0-45BB-8072-A145D2FF6252}">
      <dsp:nvSpPr>
        <dsp:cNvPr id="0" name=""/>
        <dsp:cNvSpPr/>
      </dsp:nvSpPr>
      <dsp:spPr>
        <a:xfrm rot="4200000">
          <a:off x="4363585" y="4175481"/>
          <a:ext cx="960188" cy="25681"/>
        </a:xfrm>
        <a:custGeom>
          <a:avLst/>
          <a:gdLst/>
          <a:ahLst/>
          <a:cxnLst/>
          <a:rect l="0" t="0" r="0" b="0"/>
          <a:pathLst>
            <a:path>
              <a:moveTo>
                <a:pt x="0" y="12840"/>
              </a:moveTo>
              <a:lnTo>
                <a:pt x="960188"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4200000">
        <a:off x="4819674" y="4164317"/>
        <a:ext cx="48009" cy="48009"/>
      </dsp:txXfrm>
    </dsp:sp>
    <dsp:sp modelId="{9CA6119A-7F96-4A62-AD3D-18B13FF660B4}">
      <dsp:nvSpPr>
        <dsp:cNvPr id="0" name=""/>
        <dsp:cNvSpPr/>
      </dsp:nvSpPr>
      <dsp:spPr>
        <a:xfrm>
          <a:off x="4600133" y="4602090"/>
          <a:ext cx="123939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Parent to Parent Matching</a:t>
          </a:r>
        </a:p>
      </dsp:txBody>
      <dsp:txXfrm>
        <a:off x="4600133" y="4602090"/>
        <a:ext cx="1239392" cy="1239392"/>
      </dsp:txXfrm>
    </dsp:sp>
    <dsp:sp modelId="{2A3A59A5-0323-4585-8737-D031EAF103A4}">
      <dsp:nvSpPr>
        <dsp:cNvPr id="0" name=""/>
        <dsp:cNvSpPr/>
      </dsp:nvSpPr>
      <dsp:spPr>
        <a:xfrm rot="6600000">
          <a:off x="3505284" y="4173237"/>
          <a:ext cx="955412" cy="25681"/>
        </a:xfrm>
        <a:custGeom>
          <a:avLst/>
          <a:gdLst/>
          <a:ahLst/>
          <a:cxnLst/>
          <a:rect l="0" t="0" r="0" b="0"/>
          <a:pathLst>
            <a:path>
              <a:moveTo>
                <a:pt x="0" y="12840"/>
              </a:moveTo>
              <a:lnTo>
                <a:pt x="955412"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6600000">
        <a:off x="3959105" y="4162192"/>
        <a:ext cx="47770" cy="47770"/>
      </dsp:txXfrm>
    </dsp:sp>
    <dsp:sp modelId="{0A708E85-E674-483C-86F1-23B517F1A573}">
      <dsp:nvSpPr>
        <dsp:cNvPr id="0" name=""/>
        <dsp:cNvSpPr/>
      </dsp:nvSpPr>
      <dsp:spPr>
        <a:xfrm>
          <a:off x="2941548" y="4602090"/>
          <a:ext cx="1328951"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Community Partnerships</a:t>
          </a:r>
        </a:p>
      </dsp:txBody>
      <dsp:txXfrm>
        <a:off x="2941548" y="4602090"/>
        <a:ext cx="1328951" cy="1239392"/>
      </dsp:txXfrm>
    </dsp:sp>
    <dsp:sp modelId="{6A95F24B-03DA-41F3-8663-AEEE757DCA0F}">
      <dsp:nvSpPr>
        <dsp:cNvPr id="0" name=""/>
        <dsp:cNvSpPr/>
      </dsp:nvSpPr>
      <dsp:spPr>
        <a:xfrm rot="9000000">
          <a:off x="2859334" y="3685928"/>
          <a:ext cx="703340" cy="25681"/>
        </a:xfrm>
        <a:custGeom>
          <a:avLst/>
          <a:gdLst/>
          <a:ahLst/>
          <a:cxnLst/>
          <a:rect l="0" t="0" r="0" b="0"/>
          <a:pathLst>
            <a:path>
              <a:moveTo>
                <a:pt x="0" y="12840"/>
              </a:moveTo>
              <a:lnTo>
                <a:pt x="703340"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9000000">
        <a:off x="3193421" y="3681185"/>
        <a:ext cx="35167" cy="35167"/>
      </dsp:txXfrm>
    </dsp:sp>
    <dsp:sp modelId="{24273180-DD0D-45E0-8A89-9A1C23D02C69}">
      <dsp:nvSpPr>
        <dsp:cNvPr id="0" name=""/>
        <dsp:cNvSpPr/>
      </dsp:nvSpPr>
      <dsp:spPr>
        <a:xfrm>
          <a:off x="1750080" y="3564756"/>
          <a:ext cx="123939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Topical Calls and Education</a:t>
          </a:r>
        </a:p>
      </dsp:txBody>
      <dsp:txXfrm>
        <a:off x="1750080" y="3564756"/>
        <a:ext cx="1239392" cy="1239392"/>
      </dsp:txXfrm>
    </dsp:sp>
    <dsp:sp modelId="{4551950A-64F8-4295-B4AF-4158F98DC4BD}">
      <dsp:nvSpPr>
        <dsp:cNvPr id="0" name=""/>
        <dsp:cNvSpPr/>
      </dsp:nvSpPr>
      <dsp:spPr>
        <a:xfrm rot="11400000">
          <a:off x="2828196" y="2747492"/>
          <a:ext cx="396137" cy="25681"/>
        </a:xfrm>
        <a:custGeom>
          <a:avLst/>
          <a:gdLst/>
          <a:ahLst/>
          <a:cxnLst/>
          <a:rect l="0" t="0" r="0" b="0"/>
          <a:pathLst>
            <a:path>
              <a:moveTo>
                <a:pt x="0" y="12840"/>
              </a:moveTo>
              <a:lnTo>
                <a:pt x="396137"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1400000">
        <a:off x="3016361" y="2750429"/>
        <a:ext cx="19806" cy="19806"/>
      </dsp:txXfrm>
    </dsp:sp>
    <dsp:sp modelId="{947B4B78-E688-48E0-A041-4591B20E3151}">
      <dsp:nvSpPr>
        <dsp:cNvPr id="0" name=""/>
        <dsp:cNvSpPr/>
      </dsp:nvSpPr>
      <dsp:spPr>
        <a:xfrm>
          <a:off x="1330792" y="1975467"/>
          <a:ext cx="1517499"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Resources for Families w/ CSHCN</a:t>
          </a:r>
        </a:p>
      </dsp:txBody>
      <dsp:txXfrm>
        <a:off x="1330792" y="1975467"/>
        <a:ext cx="1517499" cy="1239392"/>
      </dsp:txXfrm>
    </dsp:sp>
    <dsp:sp modelId="{DD6A2B37-2155-45AB-B8E5-D3D85DAC95C7}">
      <dsp:nvSpPr>
        <dsp:cNvPr id="0" name=""/>
        <dsp:cNvSpPr/>
      </dsp:nvSpPr>
      <dsp:spPr>
        <a:xfrm rot="13800000">
          <a:off x="3140026" y="1991307"/>
          <a:ext cx="866441" cy="25681"/>
        </a:xfrm>
        <a:custGeom>
          <a:avLst/>
          <a:gdLst/>
          <a:ahLst/>
          <a:cxnLst/>
          <a:rect l="0" t="0" r="0" b="0"/>
          <a:pathLst>
            <a:path>
              <a:moveTo>
                <a:pt x="0" y="12840"/>
              </a:moveTo>
              <a:lnTo>
                <a:pt x="866441" y="128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3800000">
        <a:off x="3551586" y="1982487"/>
        <a:ext cx="43322" cy="43322"/>
      </dsp:txXfrm>
    </dsp:sp>
    <dsp:sp modelId="{F50166F8-1F45-4534-BC27-7347CDF60211}">
      <dsp:nvSpPr>
        <dsp:cNvPr id="0" name=""/>
        <dsp:cNvSpPr/>
      </dsp:nvSpPr>
      <dsp:spPr>
        <a:xfrm>
          <a:off x="2276749" y="577870"/>
          <a:ext cx="1239392" cy="1239392"/>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Advocacy</a:t>
          </a:r>
        </a:p>
      </dsp:txBody>
      <dsp:txXfrm>
        <a:off x="2276749" y="577870"/>
        <a:ext cx="1239392" cy="12393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1D5114-AF41-4EF6-A34D-31B7179961C1}">
      <dsp:nvSpPr>
        <dsp:cNvPr id="0" name=""/>
        <dsp:cNvSpPr/>
      </dsp:nvSpPr>
      <dsp:spPr>
        <a:xfrm>
          <a:off x="2286018" y="1828817"/>
          <a:ext cx="4068170" cy="2710831"/>
        </a:xfrm>
        <a:prstGeom prst="donut">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ndParaRPr>
        </a:p>
      </dsp:txBody>
      <dsp:txXfrm>
        <a:off x="2286018" y="1828817"/>
        <a:ext cx="4068170" cy="2710831"/>
      </dsp:txXfrm>
    </dsp:sp>
    <dsp:sp modelId="{E8BBDA1C-6E38-4839-B3E3-9FEE8E656C13}">
      <dsp:nvSpPr>
        <dsp:cNvPr id="0" name=""/>
        <dsp:cNvSpPr/>
      </dsp:nvSpPr>
      <dsp:spPr>
        <a:xfrm rot="16119604">
          <a:off x="4145443" y="1673259"/>
          <a:ext cx="279386" cy="32134"/>
        </a:xfrm>
        <a:custGeom>
          <a:avLst/>
          <a:gdLst/>
          <a:ahLst/>
          <a:cxnLst/>
          <a:rect l="0" t="0" r="0" b="0"/>
          <a:pathLst>
            <a:path>
              <a:moveTo>
                <a:pt x="0" y="16067"/>
              </a:moveTo>
              <a:lnTo>
                <a:pt x="279386"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119604">
        <a:off x="4278152" y="1682342"/>
        <a:ext cx="13969" cy="13969"/>
      </dsp:txXfrm>
    </dsp:sp>
    <dsp:sp modelId="{C78AD15B-FD6A-40CF-9F27-28E7629DFBF3}">
      <dsp:nvSpPr>
        <dsp:cNvPr id="0" name=""/>
        <dsp:cNvSpPr/>
      </dsp:nvSpPr>
      <dsp:spPr>
        <a:xfrm>
          <a:off x="3505201" y="304803"/>
          <a:ext cx="1524222" cy="1244981"/>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ysClr val="windowText" lastClr="000000"/>
              </a:solidFill>
              <a:effectLst/>
              <a:latin typeface="Arial" charset="0"/>
            </a:rPr>
            <a:t>Health Insurance</a:t>
          </a:r>
        </a:p>
      </dsp:txBody>
      <dsp:txXfrm>
        <a:off x="3505201" y="304803"/>
        <a:ext cx="1524222" cy="1244981"/>
      </dsp:txXfrm>
    </dsp:sp>
    <dsp:sp modelId="{73105C96-98C6-4D29-908F-815F4E82C5D3}">
      <dsp:nvSpPr>
        <dsp:cNvPr id="0" name=""/>
        <dsp:cNvSpPr/>
      </dsp:nvSpPr>
      <dsp:spPr>
        <a:xfrm rot="19913453">
          <a:off x="5875983" y="2195672"/>
          <a:ext cx="529483" cy="32134"/>
        </a:xfrm>
        <a:custGeom>
          <a:avLst/>
          <a:gdLst/>
          <a:ahLst/>
          <a:cxnLst/>
          <a:rect l="0" t="0" r="0" b="0"/>
          <a:pathLst>
            <a:path>
              <a:moveTo>
                <a:pt x="0" y="16067"/>
              </a:moveTo>
              <a:lnTo>
                <a:pt x="529483"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913453">
        <a:off x="6127488" y="2198502"/>
        <a:ext cx="26474" cy="26474"/>
      </dsp:txXfrm>
    </dsp:sp>
    <dsp:sp modelId="{00E7324B-B1CE-4675-BDB3-E1DFCBD1B2F3}">
      <dsp:nvSpPr>
        <dsp:cNvPr id="0" name=""/>
        <dsp:cNvSpPr/>
      </dsp:nvSpPr>
      <dsp:spPr>
        <a:xfrm>
          <a:off x="6307386" y="1194127"/>
          <a:ext cx="1188346" cy="1222417"/>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Specialist Doctors</a:t>
          </a:r>
        </a:p>
      </dsp:txBody>
      <dsp:txXfrm>
        <a:off x="6307386" y="1194127"/>
        <a:ext cx="1188346" cy="1222417"/>
      </dsp:txXfrm>
    </dsp:sp>
    <dsp:sp modelId="{30A31FCD-2890-4E48-B79C-4B4BC860CCEE}">
      <dsp:nvSpPr>
        <dsp:cNvPr id="0" name=""/>
        <dsp:cNvSpPr/>
      </dsp:nvSpPr>
      <dsp:spPr>
        <a:xfrm rot="1079947">
          <a:off x="6137860" y="3828961"/>
          <a:ext cx="432138" cy="32134"/>
        </a:xfrm>
        <a:custGeom>
          <a:avLst/>
          <a:gdLst/>
          <a:ahLst/>
          <a:cxnLst/>
          <a:rect l="0" t="0" r="0" b="0"/>
          <a:pathLst>
            <a:path>
              <a:moveTo>
                <a:pt x="0" y="16067"/>
              </a:moveTo>
              <a:lnTo>
                <a:pt x="432138"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79947">
        <a:off x="6343125" y="3834225"/>
        <a:ext cx="21606" cy="21606"/>
      </dsp:txXfrm>
    </dsp:sp>
    <dsp:sp modelId="{6D340516-91C1-4E1F-B009-2F0BA3F493EA}">
      <dsp:nvSpPr>
        <dsp:cNvPr id="0" name=""/>
        <dsp:cNvSpPr/>
      </dsp:nvSpPr>
      <dsp:spPr>
        <a:xfrm>
          <a:off x="6525515" y="3509964"/>
          <a:ext cx="1254922" cy="1189354"/>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Health Care Providers</a:t>
          </a:r>
        </a:p>
      </dsp:txBody>
      <dsp:txXfrm>
        <a:off x="6525515" y="3509964"/>
        <a:ext cx="1254922" cy="1189354"/>
      </dsp:txXfrm>
    </dsp:sp>
    <dsp:sp modelId="{5E5AFAF0-A063-42DB-984B-5ED4B3E76CC5}">
      <dsp:nvSpPr>
        <dsp:cNvPr id="0" name=""/>
        <dsp:cNvSpPr/>
      </dsp:nvSpPr>
      <dsp:spPr>
        <a:xfrm rot="3558345">
          <a:off x="4934541" y="4663509"/>
          <a:ext cx="546457" cy="32134"/>
        </a:xfrm>
        <a:custGeom>
          <a:avLst/>
          <a:gdLst/>
          <a:ahLst/>
          <a:cxnLst/>
          <a:rect l="0" t="0" r="0" b="0"/>
          <a:pathLst>
            <a:path>
              <a:moveTo>
                <a:pt x="0" y="16067"/>
              </a:moveTo>
              <a:lnTo>
                <a:pt x="546457"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558345">
        <a:off x="5194109" y="4665915"/>
        <a:ext cx="27322" cy="27322"/>
      </dsp:txXfrm>
    </dsp:sp>
    <dsp:sp modelId="{82EBACE9-9AAE-432F-9CD0-8199F997032A}">
      <dsp:nvSpPr>
        <dsp:cNvPr id="0" name=""/>
        <dsp:cNvSpPr/>
      </dsp:nvSpPr>
      <dsp:spPr>
        <a:xfrm>
          <a:off x="5029208" y="4876804"/>
          <a:ext cx="1087558" cy="836015"/>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Hospitals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ERs</a:t>
          </a:r>
        </a:p>
      </dsp:txBody>
      <dsp:txXfrm>
        <a:off x="5029208" y="4876804"/>
        <a:ext cx="1087558" cy="836015"/>
      </dsp:txXfrm>
    </dsp:sp>
    <dsp:sp modelId="{98824D5F-84A0-45BB-8072-A145D2FF6252}">
      <dsp:nvSpPr>
        <dsp:cNvPr id="0" name=""/>
        <dsp:cNvSpPr/>
      </dsp:nvSpPr>
      <dsp:spPr>
        <a:xfrm rot="7130332">
          <a:off x="3306078" y="4625806"/>
          <a:ext cx="422785" cy="32134"/>
        </a:xfrm>
        <a:custGeom>
          <a:avLst/>
          <a:gdLst/>
          <a:ahLst/>
          <a:cxnLst/>
          <a:rect l="0" t="0" r="0" b="0"/>
          <a:pathLst>
            <a:path>
              <a:moveTo>
                <a:pt x="0" y="16067"/>
              </a:moveTo>
              <a:lnTo>
                <a:pt x="422785"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7130332">
        <a:off x="3506901" y="4631304"/>
        <a:ext cx="21139" cy="21139"/>
      </dsp:txXfrm>
    </dsp:sp>
    <dsp:sp modelId="{9CA6119A-7F96-4A62-AD3D-18B13FF660B4}">
      <dsp:nvSpPr>
        <dsp:cNvPr id="0" name=""/>
        <dsp:cNvSpPr/>
      </dsp:nvSpPr>
      <dsp:spPr>
        <a:xfrm>
          <a:off x="2438405" y="4800590"/>
          <a:ext cx="1467757" cy="936337"/>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Urgent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Care</a:t>
          </a:r>
        </a:p>
      </dsp:txBody>
      <dsp:txXfrm>
        <a:off x="2438405" y="4800590"/>
        <a:ext cx="1467757" cy="936337"/>
      </dsp:txXfrm>
    </dsp:sp>
    <dsp:sp modelId="{2A3A59A5-0323-4585-8737-D031EAF103A4}">
      <dsp:nvSpPr>
        <dsp:cNvPr id="0" name=""/>
        <dsp:cNvSpPr/>
      </dsp:nvSpPr>
      <dsp:spPr>
        <a:xfrm rot="10073184">
          <a:off x="1801884" y="3645481"/>
          <a:ext cx="588643" cy="32134"/>
        </a:xfrm>
        <a:custGeom>
          <a:avLst/>
          <a:gdLst/>
          <a:ahLst/>
          <a:cxnLst/>
          <a:rect l="0" t="0" r="0" b="0"/>
          <a:pathLst>
            <a:path>
              <a:moveTo>
                <a:pt x="0" y="16067"/>
              </a:moveTo>
              <a:lnTo>
                <a:pt x="588643"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073184">
        <a:off x="2081489" y="3646832"/>
        <a:ext cx="29432" cy="29432"/>
      </dsp:txXfrm>
    </dsp:sp>
    <dsp:sp modelId="{0A708E85-E674-483C-86F1-23B517F1A573}">
      <dsp:nvSpPr>
        <dsp:cNvPr id="0" name=""/>
        <dsp:cNvSpPr/>
      </dsp:nvSpPr>
      <dsp:spPr>
        <a:xfrm>
          <a:off x="609608" y="3327721"/>
          <a:ext cx="1217005" cy="1044585"/>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charset="0"/>
            </a:rPr>
            <a:t>Services for Special Needs</a:t>
          </a:r>
        </a:p>
      </dsp:txBody>
      <dsp:txXfrm>
        <a:off x="609608" y="3327721"/>
        <a:ext cx="1217005" cy="1044585"/>
      </dsp:txXfrm>
    </dsp:sp>
    <dsp:sp modelId="{6A95F24B-03DA-41F3-8663-AEEE757DCA0F}">
      <dsp:nvSpPr>
        <dsp:cNvPr id="0" name=""/>
        <dsp:cNvSpPr/>
      </dsp:nvSpPr>
      <dsp:spPr>
        <a:xfrm rot="12778522">
          <a:off x="2035178" y="1977685"/>
          <a:ext cx="900036" cy="32134"/>
        </a:xfrm>
        <a:custGeom>
          <a:avLst/>
          <a:gdLst/>
          <a:ahLst/>
          <a:cxnLst/>
          <a:rect l="0" t="0" r="0" b="0"/>
          <a:pathLst>
            <a:path>
              <a:moveTo>
                <a:pt x="0" y="16067"/>
              </a:moveTo>
              <a:lnTo>
                <a:pt x="900036" y="1606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2778522">
        <a:off x="2462695" y="1971251"/>
        <a:ext cx="45001" cy="45001"/>
      </dsp:txXfrm>
    </dsp:sp>
    <dsp:sp modelId="{24273180-DD0D-45E0-8A89-9A1C23D02C69}">
      <dsp:nvSpPr>
        <dsp:cNvPr id="0" name=""/>
        <dsp:cNvSpPr/>
      </dsp:nvSpPr>
      <dsp:spPr>
        <a:xfrm>
          <a:off x="1015545" y="1041717"/>
          <a:ext cx="1280449" cy="827811"/>
        </a:xfrm>
        <a:prstGeom prst="ellipse">
          <a:avLst/>
        </a:prstGeom>
        <a:solidFill>
          <a:schemeClr val="accent1">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smtClean="0">
              <a:ln>
                <a:noFill/>
              </a:ln>
              <a:solidFill>
                <a:schemeClr val="tx1"/>
              </a:solidFill>
              <a:effectLst/>
              <a:latin typeface="Arial" charset="0"/>
            </a:rPr>
            <a:t>Community Programs</a:t>
          </a:r>
          <a:endParaRPr kumimoji="0" lang="en-US" sz="1100" b="0" i="0" u="none" strike="noStrike" kern="1200" cap="none" normalizeH="0" baseline="0" dirty="0" smtClean="0">
            <a:ln>
              <a:noFill/>
            </a:ln>
            <a:solidFill>
              <a:schemeClr val="tx1"/>
            </a:solidFill>
            <a:effectLst/>
            <a:latin typeface="Arial" charset="0"/>
          </a:endParaRPr>
        </a:p>
      </dsp:txBody>
      <dsp:txXfrm>
        <a:off x="1015545" y="1041717"/>
        <a:ext cx="1280449" cy="8278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82CBD9E9-BA40-487E-83C7-94BD57A6E5ED}" type="datetimeFigureOut">
              <a:rPr lang="en-US" smtClean="0"/>
              <a:pPr/>
              <a:t>7/23/2015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268760F-9F30-4FFE-B4A3-3DB4C1BCB2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68760F-9F30-4FFE-B4A3-3DB4C1BCB2E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Organizations required to practice with</a:t>
            </a:r>
            <a:r>
              <a:rPr lang="en-US" baseline="0" dirty="0" smtClean="0"/>
              <a:t> a medical home structure in Nevada are referenced on this slide: </a:t>
            </a:r>
          </a:p>
          <a:p>
            <a:endParaRPr lang="en-US" baseline="0" dirty="0" smtClean="0"/>
          </a:p>
          <a:p>
            <a:r>
              <a:rPr lang="en-US" baseline="0" dirty="0" smtClean="0"/>
              <a:t>Re emphasize though that medical home doesn’t have to be a specific place but rather a type of care and a new way of communication with your physician.</a:t>
            </a:r>
          </a:p>
          <a:p>
            <a:endParaRPr lang="en-US" baseline="0" dirty="0" smtClean="0"/>
          </a:p>
          <a:p>
            <a:r>
              <a:rPr lang="en-US" baseline="0" dirty="0" smtClean="0"/>
              <a:t>Medical Home Portal Handout  -The State of Nevada is partnering w/ the Univ. of Utah, Dept. of Pediatrics to create a customized Medical Home web portal to provide easier access to resources, information on diagnoses and conditions, and allow physicians, professionals, families and communities to support local statewide services to work together.  </a:t>
            </a:r>
            <a:endParaRPr lang="en-US" dirty="0" smtClean="0"/>
          </a:p>
          <a:p>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family story is an example of the kind of Medical</a:t>
            </a:r>
            <a:r>
              <a:rPr lang="en-US" baseline="0" dirty="0" smtClean="0"/>
              <a:t> Home outcomes and improvements we can provide.</a:t>
            </a:r>
            <a:endParaRPr lang="en-US" dirty="0" smtClean="0"/>
          </a:p>
          <a:p>
            <a:endParaRPr lang="en-US" dirty="0" smtClean="0"/>
          </a:p>
          <a:p>
            <a:r>
              <a:rPr lang="en-US" dirty="0" smtClean="0"/>
              <a:t>We helped a father with two children, ages 18 and 12, both diagnosed have autism. His son received a diagnosis in early  childhood; however, up until this time he did not receive the treatment he needed because his health insurance did not cover it.  He didn't know where to go to look for help.  His 12 year old daughter was diagnosed about the time he came to see us and he didn’t want her to have the same experience.</a:t>
            </a:r>
          </a:p>
          <a:p>
            <a:r>
              <a:rPr lang="en-US" dirty="0" smtClean="0"/>
              <a:t> </a:t>
            </a:r>
          </a:p>
          <a:p>
            <a:r>
              <a:rPr lang="en-US" dirty="0" smtClean="0"/>
              <a:t>We provided emotional support, resources and information, which helped him get the services his children needed such as help with his</a:t>
            </a:r>
            <a:r>
              <a:rPr lang="en-US" baseline="0" dirty="0" smtClean="0"/>
              <a:t> son’s </a:t>
            </a:r>
            <a:r>
              <a:rPr lang="en-US" dirty="0" smtClean="0"/>
              <a:t>transition services, guardianship, job opportunities, and reviewing the different financial options for his daughter.  We also helped him organize his children’s medical records into</a:t>
            </a:r>
            <a:r>
              <a:rPr lang="en-US" baseline="0" dirty="0" smtClean="0"/>
              <a:t> a </a:t>
            </a:r>
            <a:r>
              <a:rPr lang="en-US" dirty="0" smtClean="0"/>
              <a:t>Healthcare Notebook</a:t>
            </a:r>
            <a:r>
              <a:rPr lang="en-US" baseline="0" dirty="0" smtClean="0"/>
              <a:t> </a:t>
            </a:r>
            <a:r>
              <a:rPr lang="en-US" dirty="0" smtClean="0"/>
              <a:t>to have the information on hand which is necessary to search for services.</a:t>
            </a:r>
          </a:p>
          <a:p>
            <a:r>
              <a:rPr lang="en-US" dirty="0" smtClean="0"/>
              <a:t> </a:t>
            </a:r>
          </a:p>
          <a:p>
            <a:r>
              <a:rPr lang="en-US" dirty="0" smtClean="0"/>
              <a:t>We also connected the dad with another family that has a child with autism. The support he received from this family was very important because they shared their experiences their successes and failures; they helped guide me in this process and gave me advice on how I should treat my children.</a:t>
            </a:r>
          </a:p>
          <a:p>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Q&amp;A  Thank you – </a:t>
            </a:r>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TIES was established in 2001 as a statewide non-profit to offer information, assistance, education and peer support to families with loved ones with special needs and people with disabilities.  Through these services</a:t>
            </a:r>
            <a:r>
              <a:rPr lang="en-US" baseline="0" dirty="0" smtClean="0"/>
              <a:t> we work to </a:t>
            </a:r>
            <a:r>
              <a:rPr lang="en-US" dirty="0" smtClean="0"/>
              <a:t>reach diverse groups and partner with families, service professionals and others to achieve family-centered care. </a:t>
            </a:r>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68760F-9F30-4FFE-B4A3-3DB4C1BCB2E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a:t>
            </a:r>
            <a:r>
              <a:rPr lang="en-US" dirty="0" smtClean="0"/>
              <a:t>he foundation of family centered care is the </a:t>
            </a:r>
            <a:r>
              <a:rPr lang="en-US" b="1" u="sng" baseline="0" dirty="0" smtClean="0"/>
              <a:t>partnership</a:t>
            </a:r>
            <a:r>
              <a:rPr lang="en-US" b="1" baseline="0" dirty="0" smtClean="0"/>
              <a:t> </a:t>
            </a:r>
            <a:r>
              <a:rPr lang="en-US" b="0" baseline="0" dirty="0" smtClean="0"/>
              <a:t>between families and professionals</a:t>
            </a:r>
            <a:r>
              <a:rPr lang="en-US" baseline="0" dirty="0" smtClean="0"/>
              <a:t>.  Based on this partnership model, family centered care :</a:t>
            </a:r>
          </a:p>
          <a:p>
            <a:endParaRPr lang="en-US" baseline="0" dirty="0" smtClean="0"/>
          </a:p>
          <a:p>
            <a:pPr marL="232326" indent="-232326">
              <a:buAutoNum type="arabicPeriod"/>
            </a:pPr>
            <a:r>
              <a:rPr lang="en-US" baseline="0" dirty="0" smtClean="0"/>
              <a:t>Acknowledges the family as a constant in a child’s life.</a:t>
            </a:r>
          </a:p>
          <a:p>
            <a:pPr marL="232326" indent="-232326">
              <a:buAutoNum type="arabicPeriod"/>
            </a:pPr>
            <a:r>
              <a:rPr lang="en-US" baseline="0" dirty="0" smtClean="0"/>
              <a:t>Builds on family strengths</a:t>
            </a:r>
          </a:p>
          <a:p>
            <a:pPr marL="232326" indent="-232326">
              <a:buAutoNum type="arabicPeriod"/>
            </a:pPr>
            <a:r>
              <a:rPr lang="en-US" baseline="0" dirty="0" smtClean="0"/>
              <a:t>Supports the child in learning about and participating in his/her care and decision making.</a:t>
            </a:r>
          </a:p>
          <a:p>
            <a:pPr marL="232326" indent="-232326">
              <a:buAutoNum type="arabicPeriod"/>
            </a:pPr>
            <a:r>
              <a:rPr lang="en-US" baseline="0" dirty="0" smtClean="0"/>
              <a:t>Family Centered Care also Honors cultural diversity and family traditions. </a:t>
            </a:r>
          </a:p>
          <a:p>
            <a:pPr marL="232326" indent="-232326">
              <a:buAutoNum type="arabicPeriod"/>
            </a:pPr>
            <a:r>
              <a:rPr lang="en-US" baseline="0" dirty="0" smtClean="0"/>
              <a:t>And it recognizes the importance of community based services.</a:t>
            </a:r>
          </a:p>
          <a:p>
            <a:pPr marL="232326" indent="-232326">
              <a:buAutoNum type="arabicPeriod"/>
            </a:pPr>
            <a:r>
              <a:rPr lang="en-US" baseline="0" dirty="0" smtClean="0"/>
              <a:t>Promotes an individual and developmental approach.</a:t>
            </a:r>
          </a:p>
          <a:p>
            <a:pPr marL="232326" indent="-232326">
              <a:buAutoNum type="arabicPeriod"/>
            </a:pPr>
            <a:r>
              <a:rPr lang="en-US" baseline="0" dirty="0" smtClean="0"/>
              <a:t>Encourages family-to-family and peer support.</a:t>
            </a:r>
          </a:p>
          <a:p>
            <a:pPr marL="232326" indent="-232326">
              <a:buAutoNum type="arabicPeriod"/>
            </a:pPr>
            <a:r>
              <a:rPr lang="en-US" baseline="0" dirty="0" smtClean="0"/>
              <a:t>Supports youth as they transition to adulthood.</a:t>
            </a:r>
          </a:p>
          <a:p>
            <a:endParaRPr lang="en-US" baseline="0" dirty="0" smtClean="0"/>
          </a:p>
        </p:txBody>
      </p:sp>
      <p:sp>
        <p:nvSpPr>
          <p:cNvPr id="4" name="Slide Number Placeholder 3"/>
          <p:cNvSpPr>
            <a:spLocks noGrp="1"/>
          </p:cNvSpPr>
          <p:nvPr>
            <p:ph type="sldNum" sz="quarter" idx="10"/>
          </p:nvPr>
        </p:nvSpPr>
        <p:spPr/>
        <p:txBody>
          <a:bodyPr/>
          <a:lstStyle/>
          <a:p>
            <a:fld id="{6268760F-9F30-4FFE-B4A3-3DB4C1BCB2E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05">
              <a:defRPr/>
            </a:pPr>
            <a:r>
              <a:rPr lang="en-US" dirty="0" smtClean="0"/>
              <a:t>A family-centered medical home is </a:t>
            </a:r>
            <a:r>
              <a:rPr lang="en-US" u="sng" dirty="0" smtClean="0"/>
              <a:t>not</a:t>
            </a:r>
            <a:r>
              <a:rPr lang="en-US" dirty="0" smtClean="0"/>
              <a:t> a building, house, hospital, or home healthcare service, but rather </a:t>
            </a:r>
            <a:r>
              <a:rPr lang="en-US" b="1" dirty="0" smtClean="0"/>
              <a:t>an approach </a:t>
            </a:r>
            <a:r>
              <a:rPr lang="en-US" dirty="0" smtClean="0"/>
              <a:t>to providing comprehensive primary care.</a:t>
            </a:r>
          </a:p>
          <a:p>
            <a:endParaRPr lang="en-US" dirty="0" smtClean="0"/>
          </a:p>
          <a:p>
            <a:r>
              <a:rPr lang="en-US" dirty="0" smtClean="0"/>
              <a:t>Children have a “medical home” if they have a usual source of care, are able to get referrals when needed and receive help in coordinating health care needs, such as for a patient with chronic illness or special needs who sees multiple specialists. </a:t>
            </a:r>
          </a:p>
          <a:p>
            <a:endParaRPr lang="en-US" dirty="0" smtClean="0"/>
          </a:p>
          <a:p>
            <a:r>
              <a:rPr lang="en-US" dirty="0" smtClean="0"/>
              <a:t>A medical home must be “family-centered”, meaning that the doctor or care team are good listeners, spend enough time with the patient, are sensitive to family values and make an interpreter or accommodations available when needed. </a:t>
            </a:r>
          </a:p>
          <a:p>
            <a:endParaRPr lang="en-US" dirty="0" smtClean="0"/>
          </a:p>
          <a:p>
            <a:r>
              <a:rPr lang="en-US" dirty="0" smtClean="0"/>
              <a:t>In a family-centered medical home the pediatric care team works in partnership with a child and a child's family to assure that all of the medical and non-medical needs of the patient are met. </a:t>
            </a:r>
          </a:p>
          <a:p>
            <a:endParaRPr lang="en-US" dirty="0" smtClean="0"/>
          </a:p>
          <a:p>
            <a:pPr defTabSz="929305">
              <a:defRPr/>
            </a:pPr>
            <a:r>
              <a:rPr lang="en-US" dirty="0" smtClean="0"/>
              <a:t>Through this partnership the pediatric care team can help the family/patient access, coordinate, and understand specialty care, educational services, out-of-home care, family support, and other public and private community services that are important for the overall health of the child and family.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and Resources are so helpful in assisting families of children with special needs to navigate a complicated road after a diagnosis. Traveling this road will bring you to many stops where you will need to ask questions and gain knowledge, support, and resource information. </a:t>
            </a:r>
          </a:p>
          <a:p>
            <a:r>
              <a:rPr lang="en-US" dirty="0" smtClean="0"/>
              <a:t>Some of the common questions you may have are: </a:t>
            </a:r>
          </a:p>
          <a:p>
            <a:endParaRPr lang="en-US" dirty="0" smtClean="0"/>
          </a:p>
          <a:p>
            <a:r>
              <a:rPr lang="en-US" dirty="0" smtClean="0"/>
              <a:t>What does this diagnosis mean for my child and her future?</a:t>
            </a:r>
          </a:p>
          <a:p>
            <a:r>
              <a:rPr lang="en-US" dirty="0" smtClean="0"/>
              <a:t>Are there treatments available for my child's condition?</a:t>
            </a:r>
          </a:p>
          <a:p>
            <a:r>
              <a:rPr lang="en-US" dirty="0" smtClean="0"/>
              <a:t>How can I find information I can trust?</a:t>
            </a:r>
          </a:p>
          <a:p>
            <a:r>
              <a:rPr lang="en-US" dirty="0" smtClean="0"/>
              <a:t>Where can I find another parent who has a similar situation to talk to?</a:t>
            </a:r>
          </a:p>
          <a:p>
            <a:r>
              <a:rPr lang="en-US" dirty="0" smtClean="0"/>
              <a:t>What services are available in our area?</a:t>
            </a:r>
          </a:p>
          <a:p>
            <a:r>
              <a:rPr lang="en-US" dirty="0" smtClean="0"/>
              <a:t>Are there support groups for parents like me?</a:t>
            </a:r>
          </a:p>
          <a:p>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a:t>
            </a:r>
            <a:r>
              <a:rPr lang="en-US" baseline="0" dirty="0" smtClean="0"/>
              <a:t> examples of a broader framework of patient-centered services in a medical home.  Different things that have been implemented include:</a:t>
            </a:r>
          </a:p>
          <a:p>
            <a:endParaRPr lang="en-US" baseline="0" dirty="0" smtClean="0"/>
          </a:p>
          <a:p>
            <a:r>
              <a:rPr lang="en-US" baseline="0" dirty="0" smtClean="0"/>
              <a:t>1. Partnership with patients and families in preventative, acute, and chronic care needs.</a:t>
            </a:r>
          </a:p>
          <a:p>
            <a:r>
              <a:rPr lang="en-US" baseline="0" dirty="0" smtClean="0"/>
              <a:t>2. 24-hour access to care with clinician support.</a:t>
            </a:r>
          </a:p>
          <a:p>
            <a:r>
              <a:rPr lang="en-US" baseline="0" dirty="0" smtClean="0"/>
              <a:t>3. Extended access to care (e.g. advanced scheduling, evening and weekend hrs)</a:t>
            </a:r>
          </a:p>
          <a:p>
            <a:r>
              <a:rPr lang="en-US" baseline="0" dirty="0" smtClean="0"/>
              <a:t>4. Care coordination – continuity and integration of care across all the patient’s conditions and health care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326" indent="-232326" defTabSz="938040">
              <a:defRPr/>
            </a:pPr>
            <a:r>
              <a:rPr lang="en-US" baseline="0" noProof="0" dirty="0" smtClean="0"/>
              <a:t>WHAT WILL YOU DO?</a:t>
            </a:r>
          </a:p>
          <a:p>
            <a:pPr marL="232326" indent="-232326" defTabSz="938040">
              <a:defRPr/>
            </a:pPr>
            <a:endParaRPr lang="en-US" baseline="0" noProof="0" dirty="0" smtClean="0"/>
          </a:p>
          <a:p>
            <a:pPr marL="232326" indent="-232326" defTabSz="938040">
              <a:defRPr/>
            </a:pPr>
            <a:r>
              <a:rPr lang="en-US" dirty="0" smtClean="0"/>
              <a:t>How can you better care for your child with chronic and complex conditions, and become a more effective partner in your child’s care. </a:t>
            </a:r>
          </a:p>
          <a:p>
            <a:pPr marL="232326" indent="-232326" defTabSz="938040">
              <a:defRPr/>
            </a:pPr>
            <a:r>
              <a:rPr lang="en-US" dirty="0" smtClean="0"/>
              <a:t>Effective</a:t>
            </a:r>
            <a:r>
              <a:rPr lang="en-US" baseline="0" dirty="0" smtClean="0"/>
              <a:t> </a:t>
            </a:r>
            <a:r>
              <a:rPr lang="en-US" dirty="0" smtClean="0"/>
              <a:t>partnering with physicians and other health care professionals are the foundation of the Medical Home approach to care. </a:t>
            </a:r>
            <a:endParaRPr lang="en-US" baseline="0" noProof="0" dirty="0" smtClean="0"/>
          </a:p>
          <a:p>
            <a:pPr marL="232326" indent="-232326" defTabSz="938040">
              <a:defRPr/>
            </a:pPr>
            <a:endParaRPr lang="en-US" baseline="0" noProof="0" dirty="0" smtClean="0"/>
          </a:p>
          <a:p>
            <a:pPr marL="232326" indent="-232326" defTabSz="938040">
              <a:defRPr/>
            </a:pPr>
            <a:r>
              <a:rPr lang="en-US" baseline="0" noProof="0" dirty="0" smtClean="0"/>
              <a:t>You play an active role in your plan to help your child stay healthy.  You are the key to taking care of your child’s health.  To be a full</a:t>
            </a:r>
          </a:p>
          <a:p>
            <a:pPr marL="232326" indent="-232326" defTabSz="938040">
              <a:defRPr/>
            </a:pPr>
            <a:r>
              <a:rPr lang="en-US" baseline="0" noProof="0" dirty="0" smtClean="0"/>
              <a:t>partner in your child’s health care, means working with your doctor and talking about any health concern you may </a:t>
            </a:r>
          </a:p>
          <a:p>
            <a:pPr marL="232326" indent="-232326" defTabSz="938040">
              <a:defRPr/>
            </a:pPr>
            <a:r>
              <a:rPr lang="en-US" baseline="0" noProof="0" dirty="0" smtClean="0"/>
              <a:t>have upfront.  When you get to know and trust your doctor, taking care of your child’s health becomes easier.  </a:t>
            </a:r>
          </a:p>
          <a:p>
            <a:endParaRPr lang="en-US" dirty="0" smtClean="0"/>
          </a:p>
          <a:p>
            <a:r>
              <a:rPr lang="en-US" dirty="0" smtClean="0"/>
              <a:t>A Care Plan document can look like a “Care Plan Notebook” .  The care notebook is designed to help organize the information in a central place to assist both families and providers. A major role of a care notebook is to help parents/caregivers maintain an ongoing record of their child's care, services, providers, and notes. This care notebook is a great tool in empowering families to become the experts on their child's care. </a:t>
            </a:r>
          </a:p>
          <a:p>
            <a:endParaRPr lang="en-US" dirty="0" smtClean="0"/>
          </a:p>
          <a:p>
            <a:r>
              <a:rPr lang="en-US" dirty="0" smtClean="0"/>
              <a:t>Tools to  help you build</a:t>
            </a:r>
            <a:r>
              <a:rPr lang="en-US" baseline="0" dirty="0" smtClean="0"/>
              <a:t> Your</a:t>
            </a:r>
            <a:r>
              <a:rPr lang="en-US" dirty="0" smtClean="0"/>
              <a:t> Care Notebook can be found on</a:t>
            </a:r>
            <a:r>
              <a:rPr lang="en-US" baseline="0" dirty="0" smtClean="0"/>
              <a:t> the National Center for Medical Home Information website at:</a:t>
            </a:r>
          </a:p>
          <a:p>
            <a:r>
              <a:rPr lang="en-US" baseline="0" dirty="0" smtClean="0"/>
              <a:t>www.medicalhomeinfo.org/for_families/care_notebook.  The Notebook will include personal info., keeping track of appointments/care, personal notes, care needs of my child-abilities and special needs, and community health care service providers, and school issues </a:t>
            </a:r>
            <a:endParaRPr lang="en-US" dirty="0" smtClean="0"/>
          </a:p>
          <a:p>
            <a:pPr marL="232326" indent="-232326" defTabSz="938040">
              <a:defRPr/>
            </a:pPr>
            <a:endParaRPr lang="en-US" baseline="0" noProof="0" dirty="0" smtClean="0"/>
          </a:p>
          <a:p>
            <a:pPr marL="232326" indent="-232326" defTabSz="938040">
              <a:defRPr/>
            </a:pPr>
            <a:endParaRPr lang="en-US" baseline="0" noProof="0" dirty="0" smtClean="0"/>
          </a:p>
          <a:p>
            <a:pPr marL="232326" indent="-232326" defTabSz="938040">
              <a:defRPr/>
            </a:pPr>
            <a:endParaRPr lang="en-US" dirty="0" smtClean="0"/>
          </a:p>
          <a:p>
            <a:endParaRPr lang="en-US" dirty="0" smtClean="0"/>
          </a:p>
          <a:p>
            <a:r>
              <a:rPr lang="en-US" dirty="0" smtClean="0"/>
              <a:t>Tools to  help you build</a:t>
            </a:r>
            <a:r>
              <a:rPr lang="en-US" baseline="0" dirty="0" smtClean="0"/>
              <a:t> Your</a:t>
            </a:r>
            <a:r>
              <a:rPr lang="en-US" dirty="0" smtClean="0"/>
              <a:t> Care Notebook can be found on</a:t>
            </a:r>
            <a:r>
              <a:rPr lang="en-US" baseline="0" dirty="0" smtClean="0"/>
              <a:t> the National Center for Medical Home Information website at:</a:t>
            </a:r>
          </a:p>
          <a:p>
            <a:r>
              <a:rPr lang="en-US" baseline="0" dirty="0" smtClean="0"/>
              <a:t>www.medicalhomeinfo.org/for_families/care_notebook.  The Notebook will include personal info., keeping track of appointments/care, personal notes, care needs of my child-abilities and special needs, and community health care service providers, and school issues </a:t>
            </a:r>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national data sources, there are 82,108</a:t>
            </a:r>
            <a:r>
              <a:rPr lang="en-US" baseline="0" dirty="0" smtClean="0"/>
              <a:t> children with special healthcare needs in Nevada:</a:t>
            </a:r>
          </a:p>
          <a:p>
            <a:endParaRPr lang="en-US" dirty="0" smtClean="0"/>
          </a:p>
          <a:p>
            <a:r>
              <a:rPr lang="en-US" dirty="0" smtClean="0"/>
              <a:t>42.3%</a:t>
            </a:r>
            <a:r>
              <a:rPr lang="en-US" baseline="0" dirty="0" smtClean="0"/>
              <a:t> of children with special health care needs in Nevada lack family centered care and 53.9 percent of CSHCN are not meeting 1 or more elements of care coordination.</a:t>
            </a:r>
          </a:p>
          <a:p>
            <a:endParaRPr lang="en-US" baseline="0" dirty="0" smtClean="0"/>
          </a:p>
          <a:p>
            <a:r>
              <a:rPr lang="en-US" baseline="0" dirty="0" smtClean="0"/>
              <a:t>Medical Home has the ability to close this gap. The goal of medical home is to reach all the health goals of our patients which will produce better health outcomes for our children.</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68760F-9F30-4FFE-B4A3-3DB4C1BCB2E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7C9E65-FE10-4F50-8226-CBAFE4BECD3D}" type="datetimeFigureOut">
              <a:rPr lang="en-US" smtClean="0"/>
              <a:pPr/>
              <a:t>7/23/2015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A45DFCD-B2CC-4467-A0C7-F96A8B59062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C9E65-FE10-4F50-8226-CBAFE4BECD3D}"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5DFCD-B2CC-4467-A0C7-F96A8B5906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A45DFCD-B2CC-4467-A0C7-F96A8B59062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7C9E65-FE10-4F50-8226-CBAFE4BECD3D}"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7C9E65-FE10-4F50-8226-CBAFE4BECD3D}"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A45DFCD-B2CC-4467-A0C7-F96A8B59062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F7C9E65-FE10-4F50-8226-CBAFE4BECD3D}" type="datetimeFigureOut">
              <a:rPr lang="en-US" smtClean="0"/>
              <a:pPr/>
              <a:t>7/23/2015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A45DFCD-B2CC-4467-A0C7-F96A8B59062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F7C9E65-FE10-4F50-8226-CBAFE4BECD3D}"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5DFCD-B2CC-4467-A0C7-F96A8B59062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7C9E65-FE10-4F50-8226-CBAFE4BECD3D}" type="datetimeFigureOut">
              <a:rPr lang="en-US" smtClean="0"/>
              <a:pPr/>
              <a:t>7/23/2015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A45DFCD-B2CC-4467-A0C7-F96A8B59062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7C9E65-FE10-4F50-8226-CBAFE4BECD3D}" type="datetimeFigureOut">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A45DFCD-B2CC-4467-A0C7-F96A8B5906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F7C9E65-FE10-4F50-8226-CBAFE4BECD3D}" type="datetimeFigureOut">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A45DFCD-B2CC-4467-A0C7-F96A8B5906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A45DFCD-B2CC-4467-A0C7-F96A8B59062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F7C9E65-FE10-4F50-8226-CBAFE4BECD3D}" type="datetimeFigureOut">
              <a:rPr lang="en-US" smtClean="0"/>
              <a:pPr/>
              <a:t>7/23/2015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A45DFCD-B2CC-4467-A0C7-F96A8B59062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F7C9E65-FE10-4F50-8226-CBAFE4BECD3D}" type="datetimeFigureOut">
              <a:rPr lang="en-US" smtClean="0"/>
              <a:pPr/>
              <a:t>7/23/2015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F7C9E65-FE10-4F50-8226-CBAFE4BECD3D}" type="datetimeFigureOut">
              <a:rPr lang="en-US" smtClean="0"/>
              <a:pPr/>
              <a:t>7/23/2015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A45DFCD-B2CC-4467-A0C7-F96A8B59062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hyperlink" Target="mailto:mkauffman@familytiesnv.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200400" y="228600"/>
          <a:ext cx="2697163" cy="1892300"/>
        </p:xfrm>
        <a:graphic>
          <a:graphicData uri="http://schemas.openxmlformats.org/presentationml/2006/ole">
            <p:oleObj spid="_x0000_s1026" name="Acrobat Document" r:id="rId4" imgW="4894200" imgH="3743280" progId="AcroExch.Document.7">
              <p:embed/>
            </p:oleObj>
          </a:graphicData>
        </a:graphic>
      </p:graphicFrame>
      <p:sp>
        <p:nvSpPr>
          <p:cNvPr id="5" name="Subtitle 4"/>
          <p:cNvSpPr>
            <a:spLocks noGrp="1"/>
          </p:cNvSpPr>
          <p:nvPr>
            <p:ph type="subTitle" idx="1"/>
          </p:nvPr>
        </p:nvSpPr>
        <p:spPr>
          <a:xfrm>
            <a:off x="228600" y="2743200"/>
            <a:ext cx="8686800" cy="3581400"/>
          </a:xfrm>
        </p:spPr>
        <p:txBody>
          <a:bodyPr>
            <a:normAutofit lnSpcReduction="10000"/>
          </a:bodyPr>
          <a:lstStyle/>
          <a:p>
            <a:pPr>
              <a:spcBef>
                <a:spcPts val="0"/>
              </a:spcBef>
            </a:pPr>
            <a:endParaRPr lang="en-US" dirty="0" smtClean="0">
              <a:solidFill>
                <a:srgbClr val="006699"/>
              </a:solidFill>
              <a:latin typeface="Verdana" pitchFamily="34" charset="0"/>
              <a:ea typeface="Verdana" pitchFamily="34" charset="0"/>
              <a:cs typeface="Verdana" pitchFamily="34" charset="0"/>
            </a:endParaRPr>
          </a:p>
          <a:p>
            <a:pPr>
              <a:spcBef>
                <a:spcPts val="0"/>
              </a:spcBef>
            </a:pPr>
            <a:r>
              <a:rPr lang="en-US" sz="2000" dirty="0" smtClean="0">
                <a:solidFill>
                  <a:srgbClr val="006699"/>
                </a:solidFill>
                <a:latin typeface="Verdana" pitchFamily="34" charset="0"/>
                <a:ea typeface="Verdana" pitchFamily="34" charset="0"/>
                <a:cs typeface="Verdana" pitchFamily="34" charset="0"/>
              </a:rPr>
              <a:t>What Does a Family-centered medical home look like for children with special healthcare needs</a:t>
            </a:r>
            <a:endParaRPr lang="en-US" dirty="0" smtClean="0">
              <a:solidFill>
                <a:srgbClr val="006699"/>
              </a:solidFill>
              <a:latin typeface="Verdana" pitchFamily="34" charset="0"/>
              <a:ea typeface="Verdana" pitchFamily="34" charset="0"/>
              <a:cs typeface="Verdana" pitchFamily="34" charset="0"/>
            </a:endParaRPr>
          </a:p>
          <a:p>
            <a:pPr>
              <a:spcBef>
                <a:spcPts val="0"/>
              </a:spcBef>
            </a:pPr>
            <a:endParaRPr lang="en-US" dirty="0" smtClean="0">
              <a:solidFill>
                <a:srgbClr val="006699"/>
              </a:solidFill>
              <a:latin typeface="Verdana" pitchFamily="34" charset="0"/>
              <a:ea typeface="Verdana" pitchFamily="34" charset="0"/>
              <a:cs typeface="Verdana" pitchFamily="34" charset="0"/>
            </a:endParaRPr>
          </a:p>
          <a:p>
            <a:pPr>
              <a:spcBef>
                <a:spcPts val="0"/>
              </a:spcBef>
            </a:pPr>
            <a:endParaRPr lang="en-US" dirty="0" smtClean="0">
              <a:solidFill>
                <a:srgbClr val="006699"/>
              </a:solidFill>
              <a:latin typeface="Verdana" pitchFamily="34" charset="0"/>
              <a:ea typeface="Verdana" pitchFamily="34" charset="0"/>
              <a:cs typeface="Verdana" pitchFamily="34" charset="0"/>
            </a:endParaRPr>
          </a:p>
          <a:p>
            <a:pPr>
              <a:spcBef>
                <a:spcPts val="0"/>
              </a:spcBef>
            </a:pPr>
            <a:r>
              <a:rPr lang="en-US" sz="2000" dirty="0" smtClean="0">
                <a:solidFill>
                  <a:srgbClr val="006699"/>
                </a:solidFill>
                <a:latin typeface="Verdana" pitchFamily="34" charset="0"/>
                <a:ea typeface="Verdana" pitchFamily="34" charset="0"/>
                <a:cs typeface="Verdana" pitchFamily="34" charset="0"/>
              </a:rPr>
              <a:t>Nevada Disabilities Conference</a:t>
            </a:r>
          </a:p>
          <a:p>
            <a:pPr>
              <a:spcBef>
                <a:spcPts val="0"/>
              </a:spcBef>
            </a:pPr>
            <a:r>
              <a:rPr lang="en-US" sz="2000" dirty="0" smtClean="0">
                <a:solidFill>
                  <a:srgbClr val="006699"/>
                </a:solidFill>
                <a:latin typeface="Verdana" pitchFamily="34" charset="0"/>
                <a:ea typeface="Verdana" pitchFamily="34" charset="0"/>
                <a:cs typeface="Verdana" pitchFamily="34" charset="0"/>
              </a:rPr>
              <a:t>July 20, 2015</a:t>
            </a:r>
          </a:p>
          <a:p>
            <a:pPr>
              <a:spcBef>
                <a:spcPts val="0"/>
              </a:spcBef>
            </a:pPr>
            <a:endParaRPr lang="en-US" sz="2000" dirty="0" smtClean="0">
              <a:solidFill>
                <a:srgbClr val="006699"/>
              </a:solidFill>
              <a:latin typeface="Verdana" pitchFamily="34" charset="0"/>
              <a:ea typeface="Verdana" pitchFamily="34" charset="0"/>
              <a:cs typeface="Verdana" pitchFamily="34" charset="0"/>
            </a:endParaRPr>
          </a:p>
          <a:p>
            <a:pPr>
              <a:spcBef>
                <a:spcPts val="0"/>
              </a:spcBef>
            </a:pPr>
            <a:endParaRPr lang="en-US" sz="2000" dirty="0" smtClean="0">
              <a:solidFill>
                <a:srgbClr val="006699"/>
              </a:solidFill>
              <a:latin typeface="Verdana" pitchFamily="34" charset="0"/>
              <a:ea typeface="Verdana" pitchFamily="34" charset="0"/>
              <a:cs typeface="Verdana" pitchFamily="34" charset="0"/>
            </a:endParaRPr>
          </a:p>
          <a:p>
            <a:pPr algn="l">
              <a:spcBef>
                <a:spcPts val="0"/>
              </a:spcBef>
            </a:pPr>
            <a:r>
              <a:rPr lang="en-US" sz="1400" b="0" cap="none" dirty="0" smtClean="0">
                <a:solidFill>
                  <a:srgbClr val="006699"/>
                </a:solidFill>
                <a:latin typeface="Verdana" pitchFamily="34" charset="0"/>
                <a:ea typeface="Verdana" pitchFamily="34" charset="0"/>
                <a:cs typeface="Verdana" pitchFamily="34" charset="0"/>
              </a:rPr>
              <a:t>Melanie Kauffman, GPC</a:t>
            </a:r>
            <a:r>
              <a:rPr lang="en-US" b="0" cap="none" dirty="0" smtClean="0">
                <a:solidFill>
                  <a:srgbClr val="006699"/>
                </a:solidFill>
                <a:latin typeface="Verdana" pitchFamily="34" charset="0"/>
                <a:ea typeface="Verdana" pitchFamily="34" charset="0"/>
                <a:cs typeface="Verdana" pitchFamily="34" charset="0"/>
              </a:rPr>
              <a:t>		</a:t>
            </a:r>
            <a:r>
              <a:rPr lang="en-US" sz="1400" b="0" cap="none" dirty="0" smtClean="0">
                <a:solidFill>
                  <a:srgbClr val="006699"/>
                </a:solidFill>
                <a:latin typeface="Verdana" pitchFamily="34" charset="0"/>
                <a:ea typeface="Verdana" pitchFamily="34" charset="0"/>
                <a:cs typeface="Verdana" pitchFamily="34" charset="0"/>
              </a:rPr>
              <a:t>Chanel </a:t>
            </a:r>
            <a:r>
              <a:rPr lang="en-US" sz="1400" b="0" cap="none" dirty="0" err="1" smtClean="0">
                <a:solidFill>
                  <a:srgbClr val="006699"/>
                </a:solidFill>
                <a:latin typeface="Verdana" pitchFamily="34" charset="0"/>
                <a:ea typeface="Verdana" pitchFamily="34" charset="0"/>
                <a:cs typeface="Verdana" pitchFamily="34" charset="0"/>
              </a:rPr>
              <a:t>Pervere</a:t>
            </a:r>
            <a:r>
              <a:rPr lang="en-US" sz="1400" b="0" cap="none" dirty="0" smtClean="0">
                <a:solidFill>
                  <a:srgbClr val="006699"/>
                </a:solidFill>
                <a:latin typeface="Verdana" pitchFamily="34" charset="0"/>
                <a:ea typeface="Verdana" pitchFamily="34" charset="0"/>
                <a:cs typeface="Verdana" pitchFamily="34" charset="0"/>
              </a:rPr>
              <a:t>, Intern</a:t>
            </a:r>
          </a:p>
          <a:p>
            <a:pPr algn="l">
              <a:spcBef>
                <a:spcPts val="0"/>
              </a:spcBef>
            </a:pPr>
            <a:r>
              <a:rPr lang="en-US" sz="1400" b="0" cap="none" dirty="0" smtClean="0">
                <a:solidFill>
                  <a:srgbClr val="006699"/>
                </a:solidFill>
                <a:latin typeface="Verdana" pitchFamily="34" charset="0"/>
                <a:ea typeface="Verdana" pitchFamily="34" charset="0"/>
                <a:cs typeface="Verdana" pitchFamily="34" charset="0"/>
              </a:rPr>
              <a:t>Executive Director			School of Community Health </a:t>
            </a:r>
          </a:p>
          <a:p>
            <a:pPr algn="l">
              <a:spcBef>
                <a:spcPts val="0"/>
              </a:spcBef>
            </a:pPr>
            <a:r>
              <a:rPr lang="en-US" sz="1400" b="0" cap="none" dirty="0" smtClean="0">
                <a:solidFill>
                  <a:srgbClr val="006699"/>
                </a:solidFill>
                <a:latin typeface="Verdana" pitchFamily="34" charset="0"/>
                <a:ea typeface="Verdana" pitchFamily="34" charset="0"/>
                <a:cs typeface="Verdana" pitchFamily="34" charset="0"/>
              </a:rPr>
              <a:t>Family TIES of Nevada			Sciences</a:t>
            </a:r>
          </a:p>
          <a:p>
            <a:pPr>
              <a:spcBef>
                <a:spcPts val="0"/>
              </a:spcBef>
            </a:pPr>
            <a:r>
              <a:rPr lang="en-US" sz="2000" b="0" dirty="0" smtClean="0">
                <a:solidFill>
                  <a:srgbClr val="006699"/>
                </a:solidFill>
                <a:latin typeface="Verdana" pitchFamily="34" charset="0"/>
                <a:ea typeface="Verdana" pitchFamily="34" charset="0"/>
                <a:cs typeface="Verdana" pitchFamily="34" charset="0"/>
              </a:rPr>
              <a:t>                                </a:t>
            </a:r>
            <a:r>
              <a:rPr lang="en-US" sz="1400" b="0" cap="none" dirty="0" smtClean="0">
                <a:solidFill>
                  <a:srgbClr val="006699"/>
                </a:solidFill>
                <a:latin typeface="Verdana" pitchFamily="34" charset="0"/>
                <a:ea typeface="Verdana" pitchFamily="34" charset="0"/>
                <a:cs typeface="Verdana" pitchFamily="34" charset="0"/>
              </a:rPr>
              <a:t>University of Nevada, Reno</a:t>
            </a:r>
            <a:endParaRPr lang="en-US" sz="2000" b="0" cap="none" dirty="0" smtClean="0">
              <a:solidFill>
                <a:srgbClr val="006699"/>
              </a:solidFill>
              <a:latin typeface="Verdana" pitchFamily="34" charset="0"/>
              <a:ea typeface="Verdana" pitchFamily="34" charset="0"/>
              <a:cs typeface="Verdana" pitchFamily="34" charset="0"/>
            </a:endParaRPr>
          </a:p>
          <a:p>
            <a:pPr>
              <a:spcBef>
                <a:spcPts val="0"/>
              </a:spcBef>
            </a:pPr>
            <a:endParaRPr lang="en-US" sz="2000" dirty="0" smtClean="0">
              <a:solidFill>
                <a:srgbClr val="006699"/>
              </a:solidFill>
              <a:latin typeface="Verdana" pitchFamily="34" charset="0"/>
              <a:ea typeface="Verdana" pitchFamily="34" charset="0"/>
              <a:cs typeface="Verdana" pitchFamily="34"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14600"/>
            <a:ext cx="4114800" cy="3657600"/>
          </a:xfrm>
        </p:spPr>
        <p:txBody>
          <a:bodyPr>
            <a:normAutofit/>
          </a:bodyPr>
          <a:lstStyle/>
          <a:p>
            <a:pPr algn="l"/>
            <a:r>
              <a:rPr lang="en-US" dirty="0" smtClean="0">
                <a:solidFill>
                  <a:schemeClr val="tx1"/>
                </a:solidFill>
                <a:latin typeface="Verdana" pitchFamily="34" charset="0"/>
                <a:ea typeface="Verdana" pitchFamily="34" charset="0"/>
                <a:cs typeface="Verdana" pitchFamily="34" charset="0"/>
              </a:rPr>
              <a:t>Reno/Carson City</a:t>
            </a:r>
            <a:endParaRPr lang="en-US" sz="1600" dirty="0" smtClean="0">
              <a:solidFill>
                <a:schemeClr val="tx1"/>
              </a:solidFill>
              <a:latin typeface="Verdana" pitchFamily="34" charset="0"/>
              <a:ea typeface="Verdana" pitchFamily="34" charset="0"/>
              <a:cs typeface="Verdana" pitchFamily="34" charset="0"/>
            </a:endParaRPr>
          </a:p>
          <a:p>
            <a:pPr lvl="1" algn="l"/>
            <a:r>
              <a:rPr lang="en-US" sz="1600" dirty="0" smtClean="0">
                <a:solidFill>
                  <a:schemeClr val="tx1"/>
                </a:solidFill>
                <a:latin typeface="Verdana" pitchFamily="34" charset="0"/>
                <a:ea typeface="Verdana" pitchFamily="34" charset="0"/>
                <a:cs typeface="Verdana" pitchFamily="34" charset="0"/>
              </a:rPr>
              <a:t>Sierra Family Health Center</a:t>
            </a:r>
          </a:p>
          <a:p>
            <a:pPr lvl="1" algn="l"/>
            <a:r>
              <a:rPr lang="en-US" sz="1600" dirty="0" smtClean="0">
                <a:solidFill>
                  <a:schemeClr val="tx1"/>
                </a:solidFill>
                <a:latin typeface="Verdana" pitchFamily="34" charset="0"/>
                <a:ea typeface="Verdana" pitchFamily="34" charset="0"/>
                <a:cs typeface="Verdana" pitchFamily="34" charset="0"/>
              </a:rPr>
              <a:t>Carson Mental Health</a:t>
            </a:r>
          </a:p>
          <a:p>
            <a:pPr lvl="1" algn="l"/>
            <a:r>
              <a:rPr lang="en-US" sz="1600" dirty="0" smtClean="0">
                <a:solidFill>
                  <a:schemeClr val="tx1"/>
                </a:solidFill>
                <a:latin typeface="Verdana" pitchFamily="34" charset="0"/>
                <a:ea typeface="Verdana" pitchFamily="34" charset="0"/>
                <a:cs typeface="Verdana" pitchFamily="34" charset="0"/>
              </a:rPr>
              <a:t>Sierra Nevada Health Center</a:t>
            </a:r>
          </a:p>
          <a:p>
            <a:pPr lvl="1" algn="l"/>
            <a:r>
              <a:rPr lang="en-US" sz="1600" dirty="0" smtClean="0">
                <a:solidFill>
                  <a:schemeClr val="tx1"/>
                </a:solidFill>
                <a:latin typeface="Verdana" pitchFamily="34" charset="0"/>
                <a:ea typeface="Verdana" pitchFamily="34" charset="0"/>
                <a:cs typeface="Verdana" pitchFamily="34" charset="0"/>
              </a:rPr>
              <a:t>Community HealthAlliance/HAWC</a:t>
            </a:r>
          </a:p>
          <a:p>
            <a:pPr lvl="1" algn="l"/>
            <a:r>
              <a:rPr lang="en-US" sz="1600" dirty="0" smtClean="0">
                <a:solidFill>
                  <a:schemeClr val="tx1"/>
                </a:solidFill>
                <a:latin typeface="Verdana" pitchFamily="34" charset="0"/>
                <a:ea typeface="Verdana" pitchFamily="34" charset="0"/>
                <a:cs typeface="Verdana" pitchFamily="34" charset="0"/>
              </a:rPr>
              <a:t>Reno/Sparks Health &amp; Human Services</a:t>
            </a:r>
          </a:p>
          <a:p>
            <a:pPr lvl="1" algn="l"/>
            <a:r>
              <a:rPr lang="en-US" sz="1600" dirty="0" smtClean="0">
                <a:solidFill>
                  <a:schemeClr val="tx1"/>
                </a:solidFill>
                <a:latin typeface="Verdana" pitchFamily="34" charset="0"/>
                <a:ea typeface="Verdana" pitchFamily="34" charset="0"/>
                <a:cs typeface="Verdana" pitchFamily="34" charset="0"/>
              </a:rPr>
              <a:t>Renown</a:t>
            </a:r>
          </a:p>
          <a:p>
            <a:pPr lvl="1" algn="l"/>
            <a:r>
              <a:rPr lang="en-US" sz="1600" dirty="0" smtClean="0">
                <a:solidFill>
                  <a:schemeClr val="tx1"/>
                </a:solidFill>
                <a:latin typeface="Verdana" pitchFamily="34" charset="0"/>
                <a:ea typeface="Verdana" pitchFamily="34" charset="0"/>
                <a:cs typeface="Verdana" pitchFamily="34" charset="0"/>
              </a:rPr>
              <a:t>Miles for Smiles</a:t>
            </a:r>
          </a:p>
          <a:p>
            <a:pPr lvl="1" algn="l"/>
            <a:r>
              <a:rPr lang="en-US" sz="1600" dirty="0" smtClean="0">
                <a:solidFill>
                  <a:schemeClr val="tx1"/>
                </a:solidFill>
                <a:latin typeface="Verdana" pitchFamily="34" charset="0"/>
                <a:ea typeface="Verdana" pitchFamily="34" charset="0"/>
                <a:cs typeface="Verdana" pitchFamily="34" charset="0"/>
              </a:rPr>
              <a:t>Fallon Tribal Health Clinic</a:t>
            </a:r>
          </a:p>
          <a:p>
            <a:pPr algn="l"/>
            <a:endParaRPr lang="en-US" sz="1500" dirty="0"/>
          </a:p>
          <a:p>
            <a:pPr algn="l">
              <a:buFont typeface="Arial" pitchFamily="34" charset="0"/>
              <a:buChar char="•"/>
            </a:pPr>
            <a:endParaRPr lang="en-US" sz="1500" dirty="0" smtClean="0"/>
          </a:p>
        </p:txBody>
      </p:sp>
      <p:sp>
        <p:nvSpPr>
          <p:cNvPr id="2" name="Title 1"/>
          <p:cNvSpPr>
            <a:spLocks noGrp="1"/>
          </p:cNvSpPr>
          <p:nvPr>
            <p:ph type="ctrTitle"/>
          </p:nvPr>
        </p:nvSpPr>
        <p:spPr/>
        <p:txBody>
          <a:bodyPr>
            <a:noAutofit/>
          </a:bodyPr>
          <a:lstStyle/>
          <a:p>
            <a:r>
              <a:rPr lang="en-US" sz="3200" b="1" dirty="0" smtClean="0">
                <a:solidFill>
                  <a:schemeClr val="tx1"/>
                </a:solidFill>
              </a:rPr>
              <a:t/>
            </a:r>
            <a:br>
              <a:rPr lang="en-US" sz="3200" b="1" dirty="0" smtClean="0">
                <a:solidFill>
                  <a:schemeClr val="tx1"/>
                </a:solidFill>
              </a:rPr>
            </a:br>
            <a:r>
              <a:rPr lang="en-US" sz="2800" b="1" dirty="0" smtClean="0">
                <a:solidFill>
                  <a:schemeClr val="tx1"/>
                </a:solidFill>
                <a:latin typeface="Verdana" pitchFamily="34" charset="0"/>
                <a:ea typeface="Verdana" pitchFamily="34" charset="0"/>
                <a:cs typeface="Verdana" pitchFamily="34" charset="0"/>
              </a:rPr>
              <a:t>Medical Home Organizations </a:t>
            </a:r>
            <a:br>
              <a:rPr lang="en-US" sz="2800" b="1" dirty="0" smtClean="0">
                <a:solidFill>
                  <a:schemeClr val="tx1"/>
                </a:solidFill>
                <a:latin typeface="Verdana" pitchFamily="34" charset="0"/>
                <a:ea typeface="Verdana" pitchFamily="34" charset="0"/>
                <a:cs typeface="Verdana" pitchFamily="34" charset="0"/>
              </a:rPr>
            </a:br>
            <a:r>
              <a:rPr lang="en-US" sz="2800" b="1" dirty="0" smtClean="0">
                <a:solidFill>
                  <a:schemeClr val="tx1"/>
                </a:solidFill>
                <a:latin typeface="Verdana" pitchFamily="34" charset="0"/>
                <a:ea typeface="Verdana" pitchFamily="34" charset="0"/>
                <a:cs typeface="Verdana" pitchFamily="34" charset="0"/>
              </a:rPr>
              <a:t>in Nevada</a:t>
            </a:r>
            <a:r>
              <a:rPr lang="en-US" sz="3200" b="1" dirty="0" smtClean="0">
                <a:solidFill>
                  <a:schemeClr val="tx1"/>
                </a:solidFill>
              </a:rPr>
              <a:t/>
            </a:r>
            <a:br>
              <a:rPr lang="en-US" sz="3200" b="1" dirty="0" smtClean="0">
                <a:solidFill>
                  <a:schemeClr val="tx1"/>
                </a:solidFill>
              </a:rPr>
            </a:br>
            <a:endParaRPr lang="en-US" sz="3200" b="1" dirty="0">
              <a:solidFill>
                <a:schemeClr val="tx1"/>
              </a:solidFill>
            </a:endParaRPr>
          </a:p>
        </p:txBody>
      </p:sp>
      <p:sp>
        <p:nvSpPr>
          <p:cNvPr id="4" name="Rectangle 3"/>
          <p:cNvSpPr/>
          <p:nvPr/>
        </p:nvSpPr>
        <p:spPr>
          <a:xfrm>
            <a:off x="609600" y="2438400"/>
            <a:ext cx="8534400" cy="338554"/>
          </a:xfrm>
          <a:prstGeom prst="rect">
            <a:avLst/>
          </a:prstGeom>
        </p:spPr>
        <p:txBody>
          <a:bodyPr wrap="square">
            <a:spAutoFit/>
          </a:bodyPr>
          <a:lstStyle/>
          <a:p>
            <a:pPr marL="0" lvl="1">
              <a:spcAft>
                <a:spcPts val="500"/>
              </a:spcAft>
              <a:buFont typeface="Arial" pitchFamily="34" charset="0"/>
              <a:buChar char="•"/>
            </a:pPr>
            <a:endParaRPr lang="en-US" sz="1600" dirty="0" smtClean="0"/>
          </a:p>
        </p:txBody>
      </p:sp>
      <p:sp>
        <p:nvSpPr>
          <p:cNvPr id="5" name="Rectangle 4"/>
          <p:cNvSpPr/>
          <p:nvPr/>
        </p:nvSpPr>
        <p:spPr>
          <a:xfrm>
            <a:off x="4876800" y="2514600"/>
            <a:ext cx="3962400" cy="4247317"/>
          </a:xfrm>
          <a:prstGeom prst="rect">
            <a:avLst/>
          </a:prstGeom>
        </p:spPr>
        <p:txBody>
          <a:bodyPr wrap="square">
            <a:spAutoFit/>
          </a:bodyPr>
          <a:lstStyle/>
          <a:p>
            <a:r>
              <a:rPr lang="en-US" sz="1600" b="1" dirty="0" smtClean="0">
                <a:latin typeface="Verdana" pitchFamily="34" charset="0"/>
                <a:ea typeface="Verdana" pitchFamily="34" charset="0"/>
                <a:cs typeface="Verdana" pitchFamily="34" charset="0"/>
              </a:rPr>
              <a:t>LAS VEGAS</a:t>
            </a:r>
          </a:p>
          <a:p>
            <a:pPr lvl="1"/>
            <a:r>
              <a:rPr lang="en-US" sz="1600" dirty="0" smtClean="0">
                <a:latin typeface="Verdana" pitchFamily="34" charset="0"/>
                <a:ea typeface="Verdana" pitchFamily="34" charset="0"/>
                <a:cs typeface="Verdana" pitchFamily="34" charset="0"/>
              </a:rPr>
              <a:t>Cambridge Family Health Center</a:t>
            </a:r>
          </a:p>
          <a:p>
            <a:pPr lvl="1"/>
            <a:r>
              <a:rPr lang="en-US" sz="1600" dirty="0" smtClean="0">
                <a:latin typeface="Verdana" pitchFamily="34" charset="0"/>
                <a:ea typeface="Verdana" pitchFamily="34" charset="0"/>
                <a:cs typeface="Verdana" pitchFamily="34" charset="0"/>
              </a:rPr>
              <a:t>Eastern Family Medical and Dental Center</a:t>
            </a:r>
          </a:p>
          <a:p>
            <a:pPr lvl="1"/>
            <a:r>
              <a:rPr lang="en-US" sz="1600" dirty="0" smtClean="0">
                <a:latin typeface="Verdana" pitchFamily="34" charset="0"/>
                <a:ea typeface="Verdana" pitchFamily="34" charset="0"/>
                <a:cs typeface="Verdana" pitchFamily="34" charset="0"/>
              </a:rPr>
              <a:t>Las Vegas Outreach Clinic</a:t>
            </a:r>
          </a:p>
          <a:p>
            <a:pPr lvl="1"/>
            <a:r>
              <a:rPr lang="en-US" sz="1600" dirty="0" smtClean="0">
                <a:latin typeface="Verdana" pitchFamily="34" charset="0"/>
                <a:ea typeface="Verdana" pitchFamily="34" charset="0"/>
                <a:cs typeface="Verdana" pitchFamily="34" charset="0"/>
              </a:rPr>
              <a:t>Martin Luther King Family Health Center</a:t>
            </a:r>
          </a:p>
          <a:p>
            <a:pPr lvl="1"/>
            <a:r>
              <a:rPr lang="en-US" sz="1600" dirty="0" smtClean="0">
                <a:latin typeface="Verdana" pitchFamily="34" charset="0"/>
                <a:ea typeface="Verdana" pitchFamily="34" charset="0"/>
                <a:cs typeface="Verdana" pitchFamily="34" charset="0"/>
              </a:rPr>
              <a:t>North Las Vegas Family Health Center of Las Vegas</a:t>
            </a:r>
          </a:p>
          <a:p>
            <a:pPr lvl="1"/>
            <a:r>
              <a:rPr lang="en-US" sz="1600" dirty="0" smtClean="0">
                <a:latin typeface="Verdana" pitchFamily="34" charset="0"/>
                <a:ea typeface="Verdana" pitchFamily="34" charset="0"/>
                <a:cs typeface="Verdana" pitchFamily="34" charset="0"/>
              </a:rPr>
              <a:t>Beatty Medical Center</a:t>
            </a:r>
          </a:p>
          <a:p>
            <a:pPr lvl="1"/>
            <a:endParaRPr lang="en-US" sz="1600" dirty="0" smtClean="0">
              <a:latin typeface="Verdana" pitchFamily="34" charset="0"/>
              <a:ea typeface="Verdana" pitchFamily="34" charset="0"/>
              <a:cs typeface="Verdana" pitchFamily="34" charset="0"/>
            </a:endParaRPr>
          </a:p>
          <a:p>
            <a:pPr marL="0" lvl="1"/>
            <a:r>
              <a:rPr lang="en-US" sz="1600" b="1" dirty="0" smtClean="0">
                <a:latin typeface="Verdana" pitchFamily="34" charset="0"/>
                <a:ea typeface="Verdana" pitchFamily="34" charset="0"/>
                <a:cs typeface="Verdana" pitchFamily="34" charset="0"/>
              </a:rPr>
              <a:t>STATEWIDE</a:t>
            </a:r>
          </a:p>
          <a:p>
            <a:pPr marL="0" lvl="1"/>
            <a:r>
              <a:rPr lang="en-US" sz="1600" dirty="0" smtClean="0">
                <a:latin typeface="Verdana" pitchFamily="34" charset="0"/>
                <a:ea typeface="Verdana" pitchFamily="34" charset="0"/>
                <a:cs typeface="Verdana" pitchFamily="34" charset="0"/>
              </a:rPr>
              <a:t>       Nevada Health Centers Inc. </a:t>
            </a:r>
          </a:p>
          <a:p>
            <a:pPr marL="0" lvl="1"/>
            <a:r>
              <a:rPr lang="en-US" sz="1400" dirty="0" smtClean="0">
                <a:latin typeface="Verdana" pitchFamily="34" charset="0"/>
                <a:ea typeface="Verdana" pitchFamily="34" charset="0"/>
                <a:cs typeface="Verdana" pitchFamily="34" charset="0"/>
              </a:rPr>
              <a:t>        </a:t>
            </a:r>
            <a:endParaRPr lang="en-US" sz="1600" dirty="0" smtClean="0">
              <a:latin typeface="Verdana" pitchFamily="34" charset="0"/>
              <a:ea typeface="Verdana" pitchFamily="34" charset="0"/>
              <a:cs typeface="Verdana" pitchFamily="34" charset="0"/>
            </a:endParaRPr>
          </a:p>
          <a:p>
            <a:pPr marL="0" lvl="1"/>
            <a:endParaRPr lang="en-US" sz="1600" b="1" dirty="0" smtClean="0">
              <a:latin typeface="Verdana" pitchFamily="34" charset="0"/>
              <a:ea typeface="Verdana" pitchFamily="34" charset="0"/>
              <a:cs typeface="Verdana" pitchFamily="34" charset="0"/>
            </a:endParaRPr>
          </a:p>
          <a:p>
            <a:pPr marL="0" lvl="1"/>
            <a:endParaRPr lang="en-US" sz="1600" b="1" dirty="0" smtClean="0">
              <a:latin typeface="Verdana" pitchFamily="34" charset="0"/>
              <a:ea typeface="Verdana" pitchFamily="34" charset="0"/>
              <a:cs typeface="Verdana" pitchFamily="34" charset="0"/>
            </a:endParaRPr>
          </a:p>
          <a:p>
            <a:pPr marL="0" lvl="1"/>
            <a:endParaRPr lang="en-US" sz="16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90800"/>
            <a:ext cx="2971800" cy="1981200"/>
          </a:xfrm>
        </p:spPr>
        <p:txBody>
          <a:bodyPr>
            <a:normAutofit/>
          </a:bodyPr>
          <a:lstStyle/>
          <a:p>
            <a:pPr algn="l"/>
            <a:endParaRPr lang="en-US" sz="1700" dirty="0"/>
          </a:p>
          <a:p>
            <a:pPr algn="l">
              <a:buFont typeface="Arial" pitchFamily="34" charset="0"/>
              <a:buChar char="•"/>
            </a:pPr>
            <a:endParaRPr lang="en-US" dirty="0" smtClean="0"/>
          </a:p>
        </p:txBody>
      </p:sp>
      <p:sp>
        <p:nvSpPr>
          <p:cNvPr id="2" name="Title 1"/>
          <p:cNvSpPr>
            <a:spLocks noGrp="1"/>
          </p:cNvSpPr>
          <p:nvPr>
            <p:ph type="ctrTitle"/>
          </p:nvPr>
        </p:nvSpPr>
        <p:spPr>
          <a:xfrm>
            <a:off x="685800" y="304800"/>
            <a:ext cx="7772400" cy="1828800"/>
          </a:xfrm>
        </p:spPr>
        <p:txBody>
          <a:bodyPr>
            <a:noAutofit/>
          </a:bodyPr>
          <a:lstStyle/>
          <a:p>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t>
            </a:r>
            <a:r>
              <a:rPr lang="en-US" sz="1400" b="1" dirty="0" smtClean="0">
                <a:solidFill>
                  <a:schemeClr val="tx1"/>
                </a:solidFill>
              </a:rPr>
              <a:t>American Academy of Pediatrics</a:t>
            </a:r>
            <a:br>
              <a:rPr lang="en-US" sz="1400" b="1" dirty="0" smtClean="0">
                <a:solidFill>
                  <a:schemeClr val="tx1"/>
                </a:solidFill>
              </a:rPr>
            </a:br>
            <a:r>
              <a:rPr lang="en-US" sz="1400" b="1" dirty="0" smtClean="0">
                <a:solidFill>
                  <a:schemeClr val="tx1"/>
                </a:solidFill>
              </a:rPr>
              <a:t>                                          National Center for Medical Home Implementation</a:t>
            </a:r>
            <a:endParaRPr lang="en-US" sz="1400" b="1" dirty="0">
              <a:solidFill>
                <a:schemeClr val="tx1"/>
              </a:solidFill>
            </a:endParaRPr>
          </a:p>
        </p:txBody>
      </p:sp>
      <p:sp>
        <p:nvSpPr>
          <p:cNvPr id="4" name="Rectangle 3"/>
          <p:cNvSpPr/>
          <p:nvPr/>
        </p:nvSpPr>
        <p:spPr>
          <a:xfrm>
            <a:off x="609600" y="2438400"/>
            <a:ext cx="8534400" cy="338554"/>
          </a:xfrm>
          <a:prstGeom prst="rect">
            <a:avLst/>
          </a:prstGeom>
        </p:spPr>
        <p:txBody>
          <a:bodyPr wrap="square">
            <a:spAutoFit/>
          </a:bodyPr>
          <a:lstStyle/>
          <a:p>
            <a:pPr marL="0" lvl="1">
              <a:spcAft>
                <a:spcPts val="500"/>
              </a:spcAft>
              <a:buFont typeface="Arial" pitchFamily="34" charset="0"/>
              <a:buChar char="•"/>
            </a:pPr>
            <a:endParaRPr lang="en-US" sz="1600" dirty="0" smtClean="0"/>
          </a:p>
        </p:txBody>
      </p:sp>
      <p:sp>
        <p:nvSpPr>
          <p:cNvPr id="5" name="Rectangle 4"/>
          <p:cNvSpPr/>
          <p:nvPr/>
        </p:nvSpPr>
        <p:spPr>
          <a:xfrm>
            <a:off x="4876800" y="2819400"/>
            <a:ext cx="3962400" cy="338554"/>
          </a:xfrm>
          <a:prstGeom prst="rect">
            <a:avLst/>
          </a:prstGeom>
        </p:spPr>
        <p:txBody>
          <a:bodyPr wrap="square">
            <a:spAutoFit/>
          </a:bodyPr>
          <a:lstStyle/>
          <a:p>
            <a:endParaRPr lang="en-US" sz="1600" dirty="0"/>
          </a:p>
        </p:txBody>
      </p:sp>
      <p:sp>
        <p:nvSpPr>
          <p:cNvPr id="7" name="Rectangle 6"/>
          <p:cNvSpPr/>
          <p:nvPr/>
        </p:nvSpPr>
        <p:spPr>
          <a:xfrm>
            <a:off x="4953000" y="2590800"/>
            <a:ext cx="3886200" cy="523220"/>
          </a:xfrm>
          <a:prstGeom prst="rect">
            <a:avLst/>
          </a:prstGeom>
        </p:spPr>
        <p:txBody>
          <a:bodyPr wrap="square">
            <a:spAutoFit/>
          </a:bodyPr>
          <a:lstStyle/>
          <a:p>
            <a:endParaRPr lang="en-US" sz="1400" dirty="0" smtClean="0">
              <a:solidFill>
                <a:schemeClr val="tx2"/>
              </a:solidFill>
            </a:endParaRPr>
          </a:p>
          <a:p>
            <a:endParaRPr lang="en-US" sz="1400" dirty="0" smtClean="0">
              <a:solidFill>
                <a:schemeClr val="tx2"/>
              </a:solidFill>
            </a:endParaRPr>
          </a:p>
        </p:txBody>
      </p:sp>
      <p:sp>
        <p:nvSpPr>
          <p:cNvPr id="10" name="Rectangle 9"/>
          <p:cNvSpPr/>
          <p:nvPr/>
        </p:nvSpPr>
        <p:spPr>
          <a:xfrm>
            <a:off x="304800" y="304800"/>
            <a:ext cx="8610600" cy="954107"/>
          </a:xfrm>
          <a:prstGeom prst="rect">
            <a:avLst/>
          </a:prstGeom>
        </p:spPr>
        <p:txBody>
          <a:bodyPr wrap="square">
            <a:spAutoFit/>
          </a:bodyPr>
          <a:lstStyle/>
          <a:p>
            <a:pPr algn="ctr"/>
            <a:r>
              <a:rPr lang="en-US" sz="2800" b="1" dirty="0" smtClean="0">
                <a:latin typeface="Verdana" pitchFamily="34" charset="0"/>
                <a:ea typeface="Verdana" pitchFamily="34" charset="0"/>
                <a:cs typeface="Verdana" pitchFamily="34" charset="0"/>
              </a:rPr>
              <a:t>EVERY </a:t>
            </a:r>
            <a:r>
              <a:rPr lang="en-US" sz="2800" b="1" i="1" dirty="0" smtClean="0">
                <a:latin typeface="Verdana" pitchFamily="34" charset="0"/>
                <a:ea typeface="Verdana" pitchFamily="34" charset="0"/>
                <a:cs typeface="Verdana" pitchFamily="34" charset="0"/>
              </a:rPr>
              <a:t>child and youth deserves a </a:t>
            </a:r>
          </a:p>
          <a:p>
            <a:pPr algn="ctr"/>
            <a:r>
              <a:rPr lang="en-US" sz="2800" b="1" dirty="0" smtClean="0">
                <a:latin typeface="Verdana" pitchFamily="34" charset="0"/>
                <a:ea typeface="Verdana" pitchFamily="34" charset="0"/>
                <a:cs typeface="Verdana" pitchFamily="34" charset="0"/>
              </a:rPr>
              <a:t>MEDICAL HOME</a:t>
            </a:r>
            <a:endParaRPr lang="en-US" sz="2800" dirty="0">
              <a:latin typeface="Verdana" pitchFamily="34" charset="0"/>
              <a:ea typeface="Verdana" pitchFamily="34" charset="0"/>
              <a:cs typeface="Verdana" pitchFamily="34" charset="0"/>
            </a:endParaRPr>
          </a:p>
        </p:txBody>
      </p:sp>
      <p:pic>
        <p:nvPicPr>
          <p:cNvPr id="11" name="Picture 10"/>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3400" y="3124200"/>
            <a:ext cx="2133600" cy="1920240"/>
          </a:xfrm>
          <a:prstGeom prst="rect">
            <a:avLst/>
          </a:prstGeom>
        </p:spPr>
      </p:pic>
      <p:sp>
        <p:nvSpPr>
          <p:cNvPr id="13" name="Rectangle 12"/>
          <p:cNvSpPr/>
          <p:nvPr/>
        </p:nvSpPr>
        <p:spPr>
          <a:xfrm>
            <a:off x="2895600" y="2667000"/>
            <a:ext cx="6019800" cy="3539430"/>
          </a:xfrm>
          <a:prstGeom prst="rect">
            <a:avLst/>
          </a:prstGeom>
        </p:spPr>
        <p:txBody>
          <a:bodyPr wrap="square">
            <a:spAutoFit/>
          </a:bodyPr>
          <a:lstStyle/>
          <a:p>
            <a:pPr lvl="0" fontAlgn="base">
              <a:spcBef>
                <a:spcPct val="0"/>
              </a:spcBef>
              <a:spcAft>
                <a:spcPct val="0"/>
              </a:spcAft>
            </a:pPr>
            <a:r>
              <a:rPr lang="en-US" sz="1600" i="1" dirty="0" smtClean="0">
                <a:ea typeface="Times New Roman" pitchFamily="18" charset="0"/>
                <a:cs typeface="Calibri" pitchFamily="34" charset="0"/>
              </a:rPr>
              <a:t>“My  son was diagnosed with autism as a child, but did not receive the treatment he needed because my health insurance did not cover it and I didn't know where to go to look for help. When I contacted Family TIES, it changed my life. I have received a lot of support and information to help me with my son’s transition services, guardianship, employment opportunities, and reviewing the different health care financing options. When Family TIES connected me with another family that has a child with autism, it was a great relief. The support I received from this family was very important because they shared their experiences, their successes, and failures. I am very grateful and I thank Family TIES for helping us.”                            </a:t>
            </a:r>
          </a:p>
          <a:p>
            <a:pPr lvl="0" fontAlgn="base">
              <a:spcBef>
                <a:spcPct val="0"/>
              </a:spcBef>
              <a:spcAft>
                <a:spcPct val="0"/>
              </a:spcAft>
            </a:pPr>
            <a:endParaRPr lang="en-US" sz="1600" i="1" dirty="0" smtClean="0">
              <a:ea typeface="Times New Roman" pitchFamily="18" charset="0"/>
              <a:cs typeface="Calibri" pitchFamily="34" charset="0"/>
            </a:endParaRPr>
          </a:p>
          <a:p>
            <a:pPr lvl="0" fontAlgn="base">
              <a:spcBef>
                <a:spcPct val="0"/>
              </a:spcBef>
              <a:spcAft>
                <a:spcPct val="0"/>
              </a:spcAft>
            </a:pPr>
            <a:r>
              <a:rPr lang="en-US" sz="1600" i="1" dirty="0" smtClean="0">
                <a:ea typeface="Times New Roman" pitchFamily="18" charset="0"/>
                <a:cs typeface="Calibri" pitchFamily="34" charset="0"/>
              </a:rPr>
              <a:t>                            Parent of a youth with  special health care needs</a:t>
            </a:r>
            <a:endParaRPr lang="en-US" sz="1600" dirty="0" smtClean="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90800"/>
            <a:ext cx="3581400" cy="1981200"/>
          </a:xfrm>
        </p:spPr>
        <p:txBody>
          <a:bodyPr>
            <a:normAutofit fontScale="55000" lnSpcReduction="20000"/>
          </a:bodyPr>
          <a:lstStyle/>
          <a:p>
            <a:pPr algn="l"/>
            <a:r>
              <a:rPr lang="en-US" sz="2500" dirty="0" smtClean="0">
                <a:solidFill>
                  <a:schemeClr val="tx1"/>
                </a:solidFill>
                <a:latin typeface="Verdana" pitchFamily="34" charset="0"/>
                <a:ea typeface="Verdana" pitchFamily="34" charset="0"/>
                <a:cs typeface="Verdana" pitchFamily="34" charset="0"/>
              </a:rPr>
              <a:t>Reno Office:</a:t>
            </a:r>
          </a:p>
          <a:p>
            <a:pPr algn="l"/>
            <a:r>
              <a:rPr lang="en-US" sz="2500" b="0" cap="none" dirty="0" smtClean="0">
                <a:solidFill>
                  <a:schemeClr val="tx1"/>
                </a:solidFill>
                <a:latin typeface="Verdana" pitchFamily="34" charset="0"/>
                <a:ea typeface="Verdana" pitchFamily="34" charset="0"/>
                <a:cs typeface="Verdana" pitchFamily="34" charset="0"/>
              </a:rPr>
              <a:t>3100 Mill Street, #117 </a:t>
            </a:r>
          </a:p>
          <a:p>
            <a:pPr algn="l"/>
            <a:r>
              <a:rPr lang="en-US" sz="2500" b="0" cap="none" dirty="0" smtClean="0">
                <a:solidFill>
                  <a:schemeClr val="tx1"/>
                </a:solidFill>
                <a:latin typeface="Verdana" pitchFamily="34" charset="0"/>
                <a:ea typeface="Verdana" pitchFamily="34" charset="0"/>
                <a:cs typeface="Verdana" pitchFamily="34" charset="0"/>
              </a:rPr>
              <a:t>Reno, NV 89502 </a:t>
            </a:r>
          </a:p>
          <a:p>
            <a:pPr algn="l"/>
            <a:r>
              <a:rPr lang="en-US" sz="2500" b="0" cap="none" dirty="0" smtClean="0">
                <a:solidFill>
                  <a:schemeClr val="tx1"/>
                </a:solidFill>
                <a:latin typeface="Verdana" pitchFamily="34" charset="0"/>
                <a:ea typeface="Verdana" pitchFamily="34" charset="0"/>
                <a:cs typeface="Verdana" pitchFamily="34" charset="0"/>
              </a:rPr>
              <a:t>Phone: 775.823.9500  </a:t>
            </a:r>
          </a:p>
          <a:p>
            <a:pPr algn="l"/>
            <a:r>
              <a:rPr lang="en-US" sz="2500" b="0" cap="none" dirty="0" smtClean="0">
                <a:solidFill>
                  <a:schemeClr val="tx1"/>
                </a:solidFill>
                <a:latin typeface="Verdana" pitchFamily="34" charset="0"/>
                <a:ea typeface="Verdana" pitchFamily="34" charset="0"/>
                <a:cs typeface="Verdana" pitchFamily="34" charset="0"/>
              </a:rPr>
              <a:t>Fax: 775.323.2205  </a:t>
            </a:r>
          </a:p>
          <a:p>
            <a:pPr algn="l"/>
            <a:endParaRPr lang="en-US" sz="2500" b="0" cap="none" dirty="0" smtClean="0">
              <a:solidFill>
                <a:schemeClr val="tx1"/>
              </a:solidFill>
              <a:latin typeface="Verdana" pitchFamily="34" charset="0"/>
              <a:ea typeface="Verdana" pitchFamily="34" charset="0"/>
              <a:cs typeface="Verdana" pitchFamily="34" charset="0"/>
            </a:endParaRPr>
          </a:p>
          <a:p>
            <a:pPr algn="l"/>
            <a:r>
              <a:rPr lang="en-US" sz="2500" cap="none" dirty="0" smtClean="0">
                <a:solidFill>
                  <a:schemeClr val="tx1"/>
                </a:solidFill>
                <a:latin typeface="Verdana" pitchFamily="34" charset="0"/>
                <a:ea typeface="Verdana" pitchFamily="34" charset="0"/>
                <a:cs typeface="Verdana" pitchFamily="34" charset="0"/>
              </a:rPr>
              <a:t>Statewide: 866.326.8437</a:t>
            </a:r>
          </a:p>
          <a:p>
            <a:pPr algn="l"/>
            <a:r>
              <a:rPr lang="en-US" sz="2300" b="0" cap="none" dirty="0" smtClean="0">
                <a:solidFill>
                  <a:schemeClr val="tx1"/>
                </a:solidFill>
                <a:latin typeface="Verdana" pitchFamily="34" charset="0"/>
                <a:ea typeface="Verdana" pitchFamily="34" charset="0"/>
                <a:cs typeface="Verdana" pitchFamily="34" charset="0"/>
              </a:rPr>
              <a:t> </a:t>
            </a:r>
          </a:p>
          <a:p>
            <a:pPr algn="l"/>
            <a:endParaRPr lang="en-US" sz="1700" dirty="0"/>
          </a:p>
          <a:p>
            <a:pPr algn="l">
              <a:buFont typeface="Arial" pitchFamily="34" charset="0"/>
              <a:buChar char="•"/>
            </a:pPr>
            <a:endParaRPr lang="en-US" dirty="0" smtClean="0"/>
          </a:p>
        </p:txBody>
      </p:sp>
      <p:sp>
        <p:nvSpPr>
          <p:cNvPr id="2" name="Title 1"/>
          <p:cNvSpPr>
            <a:spLocks noGrp="1"/>
          </p:cNvSpPr>
          <p:nvPr>
            <p:ph type="ctrTitle"/>
          </p:nvPr>
        </p:nvSpPr>
        <p:spPr/>
        <p:txBody>
          <a:bodyPr>
            <a:noAutofit/>
          </a:bodyPr>
          <a:lstStyle/>
          <a:p>
            <a:r>
              <a:rPr lang="en-US" sz="3200" b="1" dirty="0" smtClean="0">
                <a:solidFill>
                  <a:schemeClr val="tx1"/>
                </a:solidFill>
              </a:rPr>
              <a:t/>
            </a:r>
            <a:br>
              <a:rPr lang="en-US" sz="3200" b="1" dirty="0" smtClean="0">
                <a:solidFill>
                  <a:schemeClr val="tx1"/>
                </a:solidFill>
              </a:rPr>
            </a:br>
            <a:endParaRPr lang="en-US" sz="3200" b="1" dirty="0">
              <a:solidFill>
                <a:schemeClr val="tx1"/>
              </a:solidFill>
            </a:endParaRPr>
          </a:p>
        </p:txBody>
      </p:sp>
      <p:sp>
        <p:nvSpPr>
          <p:cNvPr id="4" name="Rectangle 3"/>
          <p:cNvSpPr/>
          <p:nvPr/>
        </p:nvSpPr>
        <p:spPr>
          <a:xfrm>
            <a:off x="609600" y="2438400"/>
            <a:ext cx="8534400" cy="338554"/>
          </a:xfrm>
          <a:prstGeom prst="rect">
            <a:avLst/>
          </a:prstGeom>
        </p:spPr>
        <p:txBody>
          <a:bodyPr wrap="square">
            <a:spAutoFit/>
          </a:bodyPr>
          <a:lstStyle/>
          <a:p>
            <a:pPr marL="0" lvl="1">
              <a:spcAft>
                <a:spcPts val="500"/>
              </a:spcAft>
              <a:buFont typeface="Arial" pitchFamily="34" charset="0"/>
              <a:buChar char="•"/>
            </a:pPr>
            <a:endParaRPr lang="en-US" sz="1600" dirty="0" smtClean="0"/>
          </a:p>
        </p:txBody>
      </p:sp>
      <p:sp>
        <p:nvSpPr>
          <p:cNvPr id="5" name="Rectangle 4"/>
          <p:cNvSpPr/>
          <p:nvPr/>
        </p:nvSpPr>
        <p:spPr>
          <a:xfrm>
            <a:off x="4876800" y="2819400"/>
            <a:ext cx="3962400" cy="338554"/>
          </a:xfrm>
          <a:prstGeom prst="rect">
            <a:avLst/>
          </a:prstGeom>
        </p:spPr>
        <p:txBody>
          <a:bodyPr wrap="square">
            <a:spAutoFit/>
          </a:bodyPr>
          <a:lstStyle/>
          <a:p>
            <a:endParaRPr lang="en-US" sz="1600" dirty="0"/>
          </a:p>
        </p:txBody>
      </p:sp>
      <p:sp>
        <p:nvSpPr>
          <p:cNvPr id="7" name="Rectangle 6"/>
          <p:cNvSpPr/>
          <p:nvPr/>
        </p:nvSpPr>
        <p:spPr>
          <a:xfrm>
            <a:off x="4953000" y="2590800"/>
            <a:ext cx="3886200" cy="3477875"/>
          </a:xfrm>
          <a:prstGeom prst="rect">
            <a:avLst/>
          </a:prstGeom>
        </p:spPr>
        <p:txBody>
          <a:bodyPr wrap="square">
            <a:spAutoFit/>
          </a:bodyPr>
          <a:lstStyle/>
          <a:p>
            <a:r>
              <a:rPr lang="en-US" sz="1400" dirty="0" smtClean="0">
                <a:latin typeface="Verdana" pitchFamily="34" charset="0"/>
                <a:ea typeface="Verdana" pitchFamily="34" charset="0"/>
                <a:cs typeface="Verdana" pitchFamily="34" charset="0"/>
              </a:rPr>
              <a:t>Become a friend on </a:t>
            </a:r>
            <a:r>
              <a:rPr lang="en-US" sz="1400" dirty="0" err="1" smtClean="0">
                <a:latin typeface="Verdana" pitchFamily="34" charset="0"/>
                <a:ea typeface="Verdana" pitchFamily="34" charset="0"/>
                <a:cs typeface="Verdana" pitchFamily="34" charset="0"/>
              </a:rPr>
              <a:t>facebook</a:t>
            </a:r>
            <a:r>
              <a:rPr lang="en-US" sz="1400" dirty="0" smtClean="0">
                <a:latin typeface="Verdana" pitchFamily="34" charset="0"/>
                <a:ea typeface="Verdana" pitchFamily="34" charset="0"/>
                <a:cs typeface="Verdana" pitchFamily="34" charset="0"/>
              </a:rPr>
              <a:t>: http://www.facebook.com/ </a:t>
            </a:r>
          </a:p>
          <a:p>
            <a:r>
              <a:rPr lang="en-US" sz="1400" dirty="0" err="1" smtClean="0">
                <a:latin typeface="Verdana" pitchFamily="34" charset="0"/>
                <a:ea typeface="Verdana" pitchFamily="34" charset="0"/>
                <a:cs typeface="Verdana" pitchFamily="34" charset="0"/>
              </a:rPr>
              <a:t>familytiesnvAuthorized</a:t>
            </a:r>
            <a:r>
              <a:rPr lang="en-US" sz="1400" dirty="0" smtClean="0">
                <a:latin typeface="Verdana" pitchFamily="34" charset="0"/>
                <a:ea typeface="Verdana" pitchFamily="34" charset="0"/>
                <a:cs typeface="Verdana" pitchFamily="34" charset="0"/>
              </a:rPr>
              <a:t> Page </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Follow us on Twitter: </a:t>
            </a:r>
          </a:p>
          <a:p>
            <a:r>
              <a:rPr lang="en-US" sz="1400" dirty="0" smtClean="0">
                <a:latin typeface="Verdana" pitchFamily="34" charset="0"/>
                <a:ea typeface="Verdana" pitchFamily="34" charset="0"/>
                <a:cs typeface="Verdana" pitchFamily="34" charset="0"/>
              </a:rPr>
              <a:t>@</a:t>
            </a:r>
            <a:r>
              <a:rPr lang="en-US" sz="1400" dirty="0" err="1" smtClean="0">
                <a:latin typeface="Verdana" pitchFamily="34" charset="0"/>
                <a:ea typeface="Verdana" pitchFamily="34" charset="0"/>
                <a:cs typeface="Verdana" pitchFamily="34" charset="0"/>
              </a:rPr>
              <a:t>FamilyTIESofNV</a:t>
            </a:r>
            <a:endParaRPr lang="en-US" sz="1400" dirty="0" smtClean="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www.familytiesnv.org</a:t>
            </a:r>
          </a:p>
          <a:p>
            <a:r>
              <a:rPr lang="en-US" sz="1600" dirty="0" smtClean="0">
                <a:latin typeface="Verdana" pitchFamily="34" charset="0"/>
                <a:ea typeface="Verdana" pitchFamily="34" charset="0"/>
                <a:cs typeface="Verdana" pitchFamily="34" charset="0"/>
              </a:rPr>
              <a:t>________________________</a:t>
            </a:r>
          </a:p>
          <a:p>
            <a:endParaRPr lang="en-US" sz="1400" b="1"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Melanie Kauffman, GPC</a:t>
            </a:r>
          </a:p>
          <a:p>
            <a:r>
              <a:rPr lang="en-US" sz="1400" dirty="0" smtClean="0">
                <a:latin typeface="Verdana" pitchFamily="34" charset="0"/>
                <a:ea typeface="Verdana" pitchFamily="34" charset="0"/>
                <a:cs typeface="Verdana" pitchFamily="34" charset="0"/>
              </a:rPr>
              <a:t>Executive Director</a:t>
            </a:r>
          </a:p>
          <a:p>
            <a:r>
              <a:rPr lang="en-US" sz="1400" dirty="0" smtClean="0">
                <a:latin typeface="Verdana" pitchFamily="34" charset="0"/>
                <a:ea typeface="Verdana" pitchFamily="34" charset="0"/>
                <a:cs typeface="Verdana" pitchFamily="34" charset="0"/>
                <a:hlinkClick r:id="rId4"/>
              </a:rPr>
              <a:t>mkauffman@familytiesnv.org</a:t>
            </a:r>
            <a:endParaRPr lang="en-US" sz="1400" dirty="0" smtClean="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p:txBody>
      </p:sp>
      <p:sp>
        <p:nvSpPr>
          <p:cNvPr id="8" name="Rectangle 7"/>
          <p:cNvSpPr/>
          <p:nvPr/>
        </p:nvSpPr>
        <p:spPr>
          <a:xfrm>
            <a:off x="228600" y="4419600"/>
            <a:ext cx="3048000" cy="1384995"/>
          </a:xfrm>
          <a:prstGeom prst="rect">
            <a:avLst/>
          </a:prstGeom>
        </p:spPr>
        <p:txBody>
          <a:bodyPr wrap="square">
            <a:spAutoFit/>
          </a:bodyPr>
          <a:lstStyle/>
          <a:p>
            <a:r>
              <a:rPr lang="en-US" sz="1400" b="1" cap="all" dirty="0" smtClean="0">
                <a:latin typeface="Verdana" pitchFamily="34" charset="0"/>
                <a:ea typeface="Verdana" pitchFamily="34" charset="0"/>
                <a:cs typeface="Verdana" pitchFamily="34" charset="0"/>
              </a:rPr>
              <a:t>Las Vegas Office :</a:t>
            </a:r>
            <a:endParaRPr lang="pt-BR" sz="1400" dirty="0" smtClean="0">
              <a:latin typeface="Verdana" pitchFamily="34" charset="0"/>
              <a:ea typeface="Verdana" pitchFamily="34" charset="0"/>
              <a:cs typeface="Verdana" pitchFamily="34" charset="0"/>
            </a:endParaRPr>
          </a:p>
          <a:p>
            <a:r>
              <a:rPr lang="pt-BR" sz="1400" dirty="0" smtClean="0">
                <a:latin typeface="Verdana" pitchFamily="34" charset="0"/>
                <a:ea typeface="Verdana" pitchFamily="34" charset="0"/>
                <a:cs typeface="Verdana" pitchFamily="34" charset="0"/>
              </a:rPr>
              <a:t>6130 Elton Ave, Suite #100 </a:t>
            </a:r>
          </a:p>
          <a:p>
            <a:r>
              <a:rPr lang="en-US" sz="1400" dirty="0" smtClean="0">
                <a:latin typeface="Verdana" pitchFamily="34" charset="0"/>
                <a:ea typeface="Verdana" pitchFamily="34" charset="0"/>
                <a:cs typeface="Verdana" pitchFamily="34" charset="0"/>
              </a:rPr>
              <a:t>Las Vegas, NV 89107 </a:t>
            </a:r>
          </a:p>
          <a:p>
            <a:r>
              <a:rPr lang="en-US" sz="1400" dirty="0" smtClean="0">
                <a:latin typeface="Verdana" pitchFamily="34" charset="0"/>
                <a:ea typeface="Verdana" pitchFamily="34" charset="0"/>
                <a:cs typeface="Verdana" pitchFamily="34" charset="0"/>
              </a:rPr>
              <a:t>Phone: 702.740.4200</a:t>
            </a:r>
          </a:p>
          <a:p>
            <a:r>
              <a:rPr lang="en-US" sz="1400" dirty="0" smtClean="0">
                <a:latin typeface="Verdana" pitchFamily="34" charset="0"/>
                <a:ea typeface="Verdana" pitchFamily="34" charset="0"/>
                <a:cs typeface="Verdana" pitchFamily="34" charset="0"/>
              </a:rPr>
              <a:t>Fax: 702.216.0321</a:t>
            </a:r>
          </a:p>
          <a:p>
            <a:endParaRPr lang="en-US" sz="1400" dirty="0" smtClean="0"/>
          </a:p>
        </p:txBody>
      </p:sp>
      <p:graphicFrame>
        <p:nvGraphicFramePr>
          <p:cNvPr id="15362" name="Object 2"/>
          <p:cNvGraphicFramePr>
            <a:graphicFrameLocks noChangeAspect="1"/>
          </p:cNvGraphicFramePr>
          <p:nvPr/>
        </p:nvGraphicFramePr>
        <p:xfrm>
          <a:off x="3200400" y="228600"/>
          <a:ext cx="2824163" cy="1981200"/>
        </p:xfrm>
        <a:graphic>
          <a:graphicData uri="http://schemas.openxmlformats.org/presentationml/2006/ole">
            <p:oleObj spid="_x0000_s15362" name="Acrobat Document" r:id="rId5" imgW="4894200" imgH="3743280" progId="AcroExch.Document.7">
              <p:embed/>
            </p:oleObj>
          </a:graphicData>
        </a:graphic>
      </p:graphicFrame>
      <p:sp>
        <p:nvSpPr>
          <p:cNvPr id="9" name="Rectangle 8"/>
          <p:cNvSpPr/>
          <p:nvPr/>
        </p:nvSpPr>
        <p:spPr>
          <a:xfrm>
            <a:off x="685800" y="5867400"/>
            <a:ext cx="8458200" cy="523220"/>
          </a:xfrm>
          <a:prstGeom prst="rect">
            <a:avLst/>
          </a:prstGeom>
        </p:spPr>
        <p:txBody>
          <a:bodyPr wrap="square">
            <a:spAutoFit/>
          </a:bodyPr>
          <a:lstStyle/>
          <a:p>
            <a:pPr algn="ctr"/>
            <a:r>
              <a:rPr lang="en-US" sz="1400" dirty="0" smtClean="0">
                <a:latin typeface="Verdana" pitchFamily="34" charset="0"/>
                <a:ea typeface="Verdana" pitchFamily="34" charset="0"/>
                <a:cs typeface="Verdana" pitchFamily="34" charset="0"/>
              </a:rPr>
              <a:t>Additional information about MEDICAL HOME can be found at the National Center on Medical Home Implementation: www.medicalhomeinfo.org</a:t>
            </a:r>
            <a:endParaRPr lang="en-US"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743200"/>
            <a:ext cx="8001000" cy="3505200"/>
          </a:xfrm>
        </p:spPr>
        <p:txBody>
          <a:bodyPr>
            <a:normAutofit/>
          </a:bodyPr>
          <a:lstStyle/>
          <a:p>
            <a:r>
              <a:rPr lang="en-US" sz="2000" dirty="0" smtClean="0">
                <a:latin typeface="Verdana" pitchFamily="34" charset="0"/>
                <a:ea typeface="Verdana" pitchFamily="34" charset="0"/>
                <a:cs typeface="Verdana" pitchFamily="34" charset="0"/>
              </a:rPr>
              <a:t>Family TIES of Nevada</a:t>
            </a:r>
          </a:p>
          <a:p>
            <a:r>
              <a:rPr lang="en-US" sz="2000" dirty="0" smtClean="0">
                <a:latin typeface="Verdana" pitchFamily="34" charset="0"/>
                <a:ea typeface="Verdana" pitchFamily="34" charset="0"/>
                <a:cs typeface="Verdana" pitchFamily="34" charset="0"/>
              </a:rPr>
              <a:t>mission</a:t>
            </a:r>
          </a:p>
          <a:p>
            <a:endParaRPr lang="en-US" sz="1800" dirty="0" smtClean="0">
              <a:latin typeface="Verdana" pitchFamily="34" charset="0"/>
              <a:ea typeface="Verdana" pitchFamily="34" charset="0"/>
              <a:cs typeface="Verdana" pitchFamily="34" charset="0"/>
            </a:endParaRPr>
          </a:p>
          <a:p>
            <a:r>
              <a:rPr lang="en-US" sz="1800" b="0" dirty="0" smtClean="0">
                <a:solidFill>
                  <a:schemeClr val="tx2">
                    <a:lumMod val="50000"/>
                  </a:schemeClr>
                </a:solidFill>
                <a:latin typeface="Verdana" pitchFamily="34" charset="0"/>
                <a:ea typeface="Verdana" pitchFamily="34" charset="0"/>
                <a:cs typeface="Verdana" pitchFamily="34" charset="0"/>
              </a:rPr>
              <a:t>Dedicated to providing culturally competent support, information and assistance to achieve family-centered care for individuals with disabilities or special health care needs through family, community and professional partnerships</a:t>
            </a:r>
          </a:p>
          <a:p>
            <a:endParaRPr lang="en-US" dirty="0">
              <a:latin typeface="Verdana" pitchFamily="34" charset="0"/>
              <a:ea typeface="Verdana" pitchFamily="34" charset="0"/>
              <a:cs typeface="Verdana" pitchFamily="34" charset="0"/>
            </a:endParaRPr>
          </a:p>
        </p:txBody>
      </p:sp>
      <p:sp>
        <p:nvSpPr>
          <p:cNvPr id="2" name="Title 1"/>
          <p:cNvSpPr>
            <a:spLocks noGrp="1"/>
          </p:cNvSpPr>
          <p:nvPr>
            <p:ph type="ctrTitle"/>
          </p:nvPr>
        </p:nvSpPr>
        <p:spPr/>
        <p:txBody>
          <a:bodyPr/>
          <a:lstStyle/>
          <a:p>
            <a:endParaRPr lang="en-US" dirty="0"/>
          </a:p>
        </p:txBody>
      </p:sp>
      <p:pic>
        <p:nvPicPr>
          <p:cNvPr id="4" name="Picture Placeholder 3"/>
          <p:cNvPicPr>
            <a:picLocks noGrp="1" noChangeAspect="1" noChangeArrowheads="1"/>
          </p:cNvPicPr>
          <p:nvPr>
            <p:ph type="pic" idx="1"/>
          </p:nvPr>
        </p:nvPicPr>
        <p:blipFill>
          <a:blip r:embed="rId3" cstate="print"/>
          <a:srcRect l="5686" r="5686"/>
          <a:stretch>
            <a:fillRect/>
          </a:stretch>
        </p:blipFill>
        <p:spPr bwMode="auto">
          <a:xfrm>
            <a:off x="3276600" y="457200"/>
            <a:ext cx="2316480" cy="1737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aphicFrame>
        <p:nvGraphicFramePr>
          <p:cNvPr id="4" name="Diagram 3"/>
          <p:cNvGraphicFramePr/>
          <p:nvPr/>
        </p:nvGraphicFramePr>
        <p:xfrm>
          <a:off x="228600" y="228600"/>
          <a:ext cx="8686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743200"/>
            <a:ext cx="8305800" cy="3429000"/>
          </a:xfrm>
        </p:spPr>
        <p:txBody>
          <a:bodyPr>
            <a:normAutofit/>
          </a:bodyPr>
          <a:lstStyle/>
          <a:p>
            <a:pPr lvl="1" algn="l"/>
            <a:endParaRPr lang="en-US" dirty="0" smtClean="0">
              <a:latin typeface="Verdana" pitchFamily="34" charset="0"/>
              <a:ea typeface="Verdana" pitchFamily="34" charset="0"/>
              <a:cs typeface="Verdana" pitchFamily="34" charset="0"/>
            </a:endParaRPr>
          </a:p>
          <a:p>
            <a:pPr marL="0" lvl="1" algn="l">
              <a:buFont typeface="Wingdings" pitchFamily="2" charset="2"/>
              <a:buChar char="§"/>
            </a:pPr>
            <a:r>
              <a:rPr lang="en-US" sz="1800" dirty="0" smtClean="0">
                <a:latin typeface="Verdana" pitchFamily="34" charset="0"/>
                <a:ea typeface="Verdana" pitchFamily="34" charset="0"/>
                <a:cs typeface="Verdana" pitchFamily="34" charset="0"/>
              </a:rPr>
              <a:t>       Assures the health and well-being of children and their families through a respectful family-professional partnership.</a:t>
            </a:r>
          </a:p>
          <a:p>
            <a:pPr marL="0" lvl="1" algn="l">
              <a:buFont typeface="Wingdings" pitchFamily="2" charset="2"/>
              <a:buChar char="§"/>
            </a:pPr>
            <a:endParaRPr lang="en-US" sz="1800" b="0" cap="none" dirty="0" smtClean="0">
              <a:latin typeface="Verdana" pitchFamily="34" charset="0"/>
              <a:ea typeface="Verdana" pitchFamily="34" charset="0"/>
              <a:cs typeface="Verdana" pitchFamily="34" charset="0"/>
            </a:endParaRPr>
          </a:p>
          <a:p>
            <a:pPr marL="0" lvl="1" algn="l">
              <a:buFont typeface="Wingdings" pitchFamily="2" charset="2"/>
              <a:buChar char="§"/>
            </a:pPr>
            <a:r>
              <a:rPr lang="en-US" sz="1800" dirty="0" smtClean="0">
                <a:latin typeface="Verdana" pitchFamily="34" charset="0"/>
                <a:ea typeface="Verdana" pitchFamily="34" charset="0"/>
                <a:cs typeface="Verdana" pitchFamily="34" charset="0"/>
              </a:rPr>
              <a:t>       </a:t>
            </a:r>
            <a:r>
              <a:rPr lang="en-US" sz="1800" b="0" cap="none" dirty="0" smtClean="0">
                <a:latin typeface="Verdana" pitchFamily="34" charset="0"/>
                <a:ea typeface="Verdana" pitchFamily="34" charset="0"/>
                <a:cs typeface="Verdana" pitchFamily="34" charset="0"/>
              </a:rPr>
              <a:t>Honors the strengths, cultures, traditions and expertise that everyone brings to the relationship.</a:t>
            </a:r>
          </a:p>
        </p:txBody>
      </p:sp>
      <p:sp>
        <p:nvSpPr>
          <p:cNvPr id="2" name="Title 1"/>
          <p:cNvSpPr>
            <a:spLocks noGrp="1"/>
          </p:cNvSpPr>
          <p:nvPr>
            <p:ph type="ctrTitle"/>
          </p:nvPr>
        </p:nvSpPr>
        <p:spPr>
          <a:xfrm>
            <a:off x="685800" y="381000"/>
            <a:ext cx="8153400" cy="1752600"/>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              </a:t>
            </a:r>
            <a:r>
              <a:rPr lang="en-US" sz="2800" b="1" dirty="0" smtClean="0">
                <a:solidFill>
                  <a:schemeClr val="tx1"/>
                </a:solidFill>
                <a:latin typeface="Verdana" pitchFamily="34" charset="0"/>
                <a:ea typeface="Verdana" pitchFamily="34" charset="0"/>
                <a:cs typeface="Verdana" pitchFamily="34" charset="0"/>
              </a:rPr>
              <a:t>WHAT IS </a:t>
            </a:r>
            <a:br>
              <a:rPr lang="en-US" sz="2800" b="1" dirty="0" smtClean="0">
                <a:solidFill>
                  <a:schemeClr val="tx1"/>
                </a:solidFill>
                <a:latin typeface="Verdana" pitchFamily="34" charset="0"/>
                <a:ea typeface="Verdana" pitchFamily="34" charset="0"/>
                <a:cs typeface="Verdana" pitchFamily="34" charset="0"/>
              </a:rPr>
            </a:br>
            <a:r>
              <a:rPr lang="en-US" sz="2800" b="1" dirty="0" smtClean="0">
                <a:solidFill>
                  <a:schemeClr val="tx1"/>
                </a:solidFill>
                <a:latin typeface="Verdana" pitchFamily="34" charset="0"/>
                <a:ea typeface="Verdana" pitchFamily="34" charset="0"/>
                <a:cs typeface="Verdana" pitchFamily="34" charset="0"/>
              </a:rPr>
              <a:t>                      FAMILY-CENTERED CARE ?</a:t>
            </a:r>
            <a:br>
              <a:rPr lang="en-US" sz="2800" b="1" dirty="0" smtClean="0">
                <a:solidFill>
                  <a:schemeClr val="tx1"/>
                </a:solidFill>
                <a:latin typeface="Verdana" pitchFamily="34" charset="0"/>
                <a:ea typeface="Verdana" pitchFamily="34" charset="0"/>
                <a:cs typeface="Verdana" pitchFamily="34" charset="0"/>
              </a:rPr>
            </a:br>
            <a:r>
              <a:rPr lang="en-US" sz="2000" b="1" dirty="0" smtClean="0">
                <a:solidFill>
                  <a:schemeClr val="tx1"/>
                </a:solidFill>
                <a:latin typeface="Verdana" pitchFamily="34" charset="0"/>
                <a:ea typeface="Verdana" pitchFamily="34" charset="0"/>
                <a:cs typeface="Verdana" pitchFamily="34" charset="0"/>
              </a:rPr>
              <a:t/>
            </a:r>
            <a:br>
              <a:rPr lang="en-US" sz="2000" b="1" dirty="0" smtClean="0">
                <a:solidFill>
                  <a:schemeClr val="tx1"/>
                </a:solidFill>
                <a:latin typeface="Verdana" pitchFamily="34" charset="0"/>
                <a:ea typeface="Verdana" pitchFamily="34" charset="0"/>
                <a:cs typeface="Verdana" pitchFamily="34" charset="0"/>
              </a:rPr>
            </a:br>
            <a:endParaRPr lang="en-US" sz="2000" dirty="0"/>
          </a:p>
        </p:txBody>
      </p:sp>
      <p:pic>
        <p:nvPicPr>
          <p:cNvPr id="4" name="Picture 5" descr="1274043_719483694760826_6058621386734964277_o"/>
          <p:cNvPicPr>
            <a:picLocks noChangeAspect="1" noChangeArrowheads="1"/>
          </p:cNvPicPr>
          <p:nvPr/>
        </p:nvPicPr>
        <p:blipFill>
          <a:blip r:embed="rId3" cstate="print">
            <a:extLst>
              <a:ext uri="{28A0092B-C50C-407E-A947-70E740481C1C}">
                <a14:useLocalDpi xmlns="" xmlns:a14="http://schemas.microsoft.com/office/drawing/2010/main" val="0"/>
              </a:ext>
            </a:extLst>
          </a:blip>
          <a:srcRect l="17130" t="8517" r="20212"/>
          <a:stretch>
            <a:fillRect/>
          </a:stretch>
        </p:blipFill>
        <p:spPr bwMode="auto">
          <a:xfrm>
            <a:off x="457200" y="609600"/>
            <a:ext cx="2018462" cy="16459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27650" name="Picture 2" descr="C:\Users\MARCIA\Documents\Family Voices\Graphics\logo_tag_full.jpg"/>
          <p:cNvPicPr>
            <a:picLocks noChangeAspect="1" noChangeArrowheads="1"/>
          </p:cNvPicPr>
          <p:nvPr/>
        </p:nvPicPr>
        <p:blipFill>
          <a:blip r:embed="rId4" cstate="print"/>
          <a:srcRect/>
          <a:stretch>
            <a:fillRect/>
          </a:stretch>
        </p:blipFill>
        <p:spPr bwMode="auto">
          <a:xfrm>
            <a:off x="3200400" y="5181600"/>
            <a:ext cx="5334000" cy="792480"/>
          </a:xfrm>
          <a:prstGeom prst="rect">
            <a:avLst/>
          </a:prstGeom>
          <a:noFill/>
        </p:spPr>
      </p:pic>
      <p:sp>
        <p:nvSpPr>
          <p:cNvPr id="8" name="Rectangle 7"/>
          <p:cNvSpPr/>
          <p:nvPr/>
        </p:nvSpPr>
        <p:spPr>
          <a:xfrm>
            <a:off x="6629400" y="6019800"/>
            <a:ext cx="1828800" cy="307777"/>
          </a:xfrm>
          <a:prstGeom prst="rect">
            <a:avLst/>
          </a:prstGeom>
        </p:spPr>
        <p:txBody>
          <a:bodyPr wrap="square">
            <a:spAutoFit/>
          </a:bodyPr>
          <a:lstStyle/>
          <a:p>
            <a:pPr lvl="0" fontAlgn="base">
              <a:spcBef>
                <a:spcPct val="0"/>
              </a:spcBef>
              <a:spcAft>
                <a:spcPct val="0"/>
              </a:spcAft>
            </a:pPr>
            <a:r>
              <a:rPr lang="en-US" sz="1400" dirty="0" smtClean="0">
                <a:solidFill>
                  <a:srgbClr val="000000"/>
                </a:solidFill>
                <a:latin typeface="Calibri" pitchFamily="34" charset="0"/>
                <a:ea typeface="Calibri" pitchFamily="34" charset="0"/>
                <a:cs typeface="Times New Roman" pitchFamily="18" charset="0"/>
              </a:rPr>
              <a:t>Nevada Affiliate</a:t>
            </a: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667000"/>
            <a:ext cx="8382000" cy="3657600"/>
          </a:xfrm>
        </p:spPr>
        <p:txBody>
          <a:bodyPr>
            <a:noAutofit/>
          </a:bodyPr>
          <a:lstStyle/>
          <a:p>
            <a:pPr algn="l">
              <a:buFont typeface="Arial" pitchFamily="34" charset="0"/>
              <a:buChar char="•"/>
              <a:tabLst>
                <a:tab pos="280988" algn="l"/>
              </a:tabLst>
            </a:pPr>
            <a:r>
              <a:rPr lang="en-US" sz="1400" dirty="0" smtClean="0">
                <a:solidFill>
                  <a:srgbClr val="054891"/>
                </a:solidFill>
                <a:ea typeface="Verdana" pitchFamily="34" charset="0"/>
                <a:cs typeface="Verdana" pitchFamily="34" charset="0"/>
              </a:rPr>
              <a:t>   </a:t>
            </a:r>
            <a:r>
              <a:rPr lang="en-US" sz="1400" b="0" cap="none" dirty="0" smtClean="0">
                <a:solidFill>
                  <a:schemeClr val="tx1"/>
                </a:solidFill>
                <a:ea typeface="Verdana" pitchFamily="34" charset="0"/>
                <a:cs typeface="Verdana" pitchFamily="34" charset="0"/>
              </a:rPr>
              <a:t>An Approach to providing coordinated health care services in a high quality and cost effective manner.</a:t>
            </a:r>
          </a:p>
          <a:p>
            <a:pPr algn="l">
              <a:buFont typeface="Arial" pitchFamily="34" charset="0"/>
              <a:buChar char="•"/>
              <a:tabLst>
                <a:tab pos="280988" algn="l"/>
              </a:tabLst>
            </a:pPr>
            <a:endParaRPr lang="en-US" sz="1400" b="0" cap="none" dirty="0" smtClean="0">
              <a:solidFill>
                <a:schemeClr val="tx1"/>
              </a:solidFill>
              <a:ea typeface="Verdana" pitchFamily="34" charset="0"/>
              <a:cs typeface="Verdana" pitchFamily="34" charset="0"/>
            </a:endParaRPr>
          </a:p>
          <a:p>
            <a:pPr algn="l">
              <a:buFont typeface="Arial" pitchFamily="34" charset="0"/>
              <a:buChar char="•"/>
              <a:tabLst>
                <a:tab pos="280988" algn="l"/>
              </a:tabLst>
            </a:pPr>
            <a:r>
              <a:rPr lang="en-US" sz="1400" b="0" cap="none" dirty="0" smtClean="0">
                <a:solidFill>
                  <a:schemeClr val="tx1"/>
                </a:solidFill>
                <a:ea typeface="Verdana" pitchFamily="34" charset="0"/>
                <a:cs typeface="Verdana" pitchFamily="34" charset="0"/>
              </a:rPr>
              <a:t>  Children and their families who have a medical home receive the care that they need from a pediatrician, a specialist, or other physician whom they trust in a hospital or community.</a:t>
            </a:r>
          </a:p>
          <a:p>
            <a:pPr algn="l">
              <a:buFont typeface="Arial" pitchFamily="34" charset="0"/>
              <a:buChar char="•"/>
              <a:tabLst>
                <a:tab pos="280988" algn="l"/>
              </a:tabLst>
            </a:pPr>
            <a:endParaRPr lang="en-US" sz="1400" b="0" cap="none" dirty="0" smtClean="0">
              <a:solidFill>
                <a:schemeClr val="tx1"/>
              </a:solidFill>
              <a:ea typeface="Verdana" pitchFamily="34" charset="0"/>
              <a:cs typeface="Verdana" pitchFamily="34" charset="0"/>
            </a:endParaRPr>
          </a:p>
          <a:p>
            <a:pPr algn="l">
              <a:buFont typeface="Arial" pitchFamily="34" charset="0"/>
              <a:buChar char="•"/>
              <a:tabLst>
                <a:tab pos="280988" algn="l"/>
              </a:tabLst>
            </a:pPr>
            <a:r>
              <a:rPr lang="en-US" sz="1400" b="0" cap="none" dirty="0" smtClean="0">
                <a:solidFill>
                  <a:schemeClr val="tx1"/>
                </a:solidFill>
                <a:ea typeface="Verdana" pitchFamily="34" charset="0"/>
                <a:cs typeface="Verdana" pitchFamily="34" charset="0"/>
              </a:rPr>
              <a:t>   Children with special health care needs often receive services from a variety of sources.</a:t>
            </a:r>
          </a:p>
          <a:p>
            <a:pPr algn="l">
              <a:buFont typeface="Arial" pitchFamily="34" charset="0"/>
              <a:buChar char="•"/>
              <a:tabLst>
                <a:tab pos="280988" algn="l"/>
              </a:tabLst>
            </a:pPr>
            <a:endParaRPr lang="en-US" sz="1400" b="0" cap="none" dirty="0" smtClean="0">
              <a:solidFill>
                <a:schemeClr val="tx1"/>
              </a:solidFill>
              <a:ea typeface="Verdana" pitchFamily="34" charset="0"/>
              <a:cs typeface="Verdana" pitchFamily="34" charset="0"/>
            </a:endParaRPr>
          </a:p>
          <a:p>
            <a:pPr algn="l">
              <a:buFont typeface="Arial" pitchFamily="34" charset="0"/>
              <a:buChar char="•"/>
              <a:tabLst>
                <a:tab pos="280988" algn="l"/>
              </a:tabLst>
            </a:pPr>
            <a:r>
              <a:rPr lang="en-US" sz="1400" b="0" cap="none" dirty="0" smtClean="0">
                <a:solidFill>
                  <a:schemeClr val="tx1"/>
                </a:solidFill>
                <a:ea typeface="Verdana" pitchFamily="34" charset="0"/>
                <a:cs typeface="Verdana" pitchFamily="34" charset="0"/>
              </a:rPr>
              <a:t>   Pediatricians and other providers, their staff, and parents act as partners in a medical home to identify and access all the medical and support services needed to help children and their families achieve their maximum potential. </a:t>
            </a:r>
          </a:p>
          <a:p>
            <a:pPr algn="l"/>
            <a:endParaRPr lang="en-US" sz="1400" dirty="0"/>
          </a:p>
        </p:txBody>
      </p:sp>
      <p:sp>
        <p:nvSpPr>
          <p:cNvPr id="2" name="Title 1"/>
          <p:cNvSpPr>
            <a:spLocks noGrp="1"/>
          </p:cNvSpPr>
          <p:nvPr>
            <p:ph type="ctrTitle"/>
          </p:nvPr>
        </p:nvSpPr>
        <p:spPr>
          <a:xfrm>
            <a:off x="457200" y="381000"/>
            <a:ext cx="8305800" cy="1676400"/>
          </a:xfrm>
          <a:noFill/>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                     </a:t>
            </a:r>
            <a:r>
              <a:rPr lang="en-US" sz="2800" b="1" dirty="0" smtClean="0">
                <a:solidFill>
                  <a:schemeClr val="tx1"/>
                </a:solidFill>
                <a:latin typeface="Verdana" pitchFamily="34" charset="0"/>
                <a:ea typeface="Verdana" pitchFamily="34" charset="0"/>
                <a:cs typeface="Verdana" pitchFamily="34" charset="0"/>
              </a:rPr>
              <a:t>WHAT IS A MEDICAL HOME ?</a:t>
            </a:r>
            <a:r>
              <a:rPr lang="en-US" sz="2400" b="1" dirty="0" smtClean="0">
                <a:solidFill>
                  <a:schemeClr val="tx1"/>
                </a:solidFill>
                <a:latin typeface="Verdana" pitchFamily="34" charset="0"/>
                <a:ea typeface="Verdana" pitchFamily="34" charset="0"/>
                <a:cs typeface="Verdana" pitchFamily="34" charset="0"/>
              </a:rPr>
              <a:t/>
            </a:r>
            <a:br>
              <a:rPr lang="en-US" sz="2400" b="1" dirty="0" smtClean="0">
                <a:solidFill>
                  <a:schemeClr val="tx1"/>
                </a:solidFill>
                <a:latin typeface="Verdana" pitchFamily="34" charset="0"/>
                <a:ea typeface="Verdana" pitchFamily="34" charset="0"/>
                <a:cs typeface="Verdana" pitchFamily="34" charset="0"/>
              </a:rPr>
            </a:br>
            <a:r>
              <a:rPr lang="en-US" sz="2400" b="1" dirty="0" smtClean="0">
                <a:solidFill>
                  <a:schemeClr val="tx1"/>
                </a:solidFill>
                <a:latin typeface="Verdana" pitchFamily="34" charset="0"/>
                <a:ea typeface="Verdana" pitchFamily="34" charset="0"/>
                <a:cs typeface="Verdana" pitchFamily="34" charset="0"/>
              </a:rPr>
              <a:t/>
            </a:r>
            <a:br>
              <a:rPr lang="en-US" sz="2400" b="1" dirty="0" smtClean="0">
                <a:solidFill>
                  <a:schemeClr val="tx1"/>
                </a:solidFill>
                <a:latin typeface="Verdana" pitchFamily="34" charset="0"/>
                <a:ea typeface="Verdana" pitchFamily="34" charset="0"/>
                <a:cs typeface="Verdana" pitchFamily="34" charset="0"/>
              </a:rPr>
            </a:br>
            <a:endParaRPr lang="en-US" sz="2400" dirty="0">
              <a:solidFill>
                <a:schemeClr val="tx1"/>
              </a:solidFill>
              <a:latin typeface="Verdana" pitchFamily="34" charset="0"/>
              <a:ea typeface="Verdana" pitchFamily="34" charset="0"/>
              <a:cs typeface="Verdana" pitchFamily="34" charset="0"/>
            </a:endParaRPr>
          </a:p>
        </p:txBody>
      </p:sp>
      <p:pic>
        <p:nvPicPr>
          <p:cNvPr id="15362" name="Picture 2" descr="C:\Users\MARCIA\Documents\Family TIES-MK\Marketing&amp;PR\Images\shutterstock_92901796.jpg"/>
          <p:cNvPicPr>
            <a:picLocks noChangeAspect="1" noChangeArrowheads="1"/>
          </p:cNvPicPr>
          <p:nvPr/>
        </p:nvPicPr>
        <p:blipFill>
          <a:blip r:embed="rId3" cstate="print"/>
          <a:srcRect/>
          <a:stretch>
            <a:fillRect/>
          </a:stretch>
        </p:blipFill>
        <p:spPr bwMode="auto">
          <a:xfrm>
            <a:off x="609600" y="228600"/>
            <a:ext cx="1341120" cy="20116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90800"/>
            <a:ext cx="4114800" cy="3581400"/>
          </a:xfrm>
        </p:spPr>
        <p:txBody>
          <a:bodyPr>
            <a:normAutofit/>
          </a:bodyPr>
          <a:lstStyle/>
          <a:p>
            <a:pPr algn="l">
              <a:buFont typeface="Arial" pitchFamily="34" charset="0"/>
              <a:buChar char="•"/>
            </a:pPr>
            <a:endParaRPr lang="en-US" dirty="0" smtClean="0"/>
          </a:p>
          <a:p>
            <a:pPr algn="l"/>
            <a:r>
              <a:rPr lang="en-US" dirty="0" smtClean="0"/>
              <a:t>     </a:t>
            </a:r>
            <a:endParaRPr lang="en-US" sz="1500" dirty="0"/>
          </a:p>
          <a:p>
            <a:pPr algn="l">
              <a:buFont typeface="Arial" pitchFamily="34" charset="0"/>
              <a:buChar char="•"/>
            </a:pPr>
            <a:endParaRPr lang="en-US" sz="1500" dirty="0" smtClean="0"/>
          </a:p>
        </p:txBody>
      </p:sp>
      <p:sp>
        <p:nvSpPr>
          <p:cNvPr id="2" name="Title 1"/>
          <p:cNvSpPr>
            <a:spLocks noGrp="1"/>
          </p:cNvSpPr>
          <p:nvPr>
            <p:ph type="ctrTitle"/>
          </p:nvPr>
        </p:nvSpPr>
        <p:spPr>
          <a:xfrm>
            <a:off x="304800" y="381000"/>
            <a:ext cx="8153400" cy="1752600"/>
          </a:xfrm>
        </p:spPr>
        <p:txBody>
          <a:bodyPr>
            <a:noAutofit/>
          </a:bodyPr>
          <a:lstStyle/>
          <a:p>
            <a:pPr lvl="0"/>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endParaRPr lang="en-US" sz="2000" b="1" dirty="0">
              <a:solidFill>
                <a:schemeClr val="tx1"/>
              </a:solidFill>
            </a:endParaRPr>
          </a:p>
        </p:txBody>
      </p:sp>
      <p:sp>
        <p:nvSpPr>
          <p:cNvPr id="4" name="Rectangle 3"/>
          <p:cNvSpPr/>
          <p:nvPr/>
        </p:nvSpPr>
        <p:spPr>
          <a:xfrm>
            <a:off x="609600" y="2438400"/>
            <a:ext cx="8534400" cy="338554"/>
          </a:xfrm>
          <a:prstGeom prst="rect">
            <a:avLst/>
          </a:prstGeom>
        </p:spPr>
        <p:txBody>
          <a:bodyPr wrap="square">
            <a:spAutoFit/>
          </a:bodyPr>
          <a:lstStyle/>
          <a:p>
            <a:pPr marL="0" lvl="1">
              <a:spcAft>
                <a:spcPts val="500"/>
              </a:spcAft>
              <a:buFont typeface="Arial" pitchFamily="34" charset="0"/>
              <a:buChar char="•"/>
            </a:pPr>
            <a:endParaRPr lang="en-US" sz="1600" dirty="0" smtClean="0"/>
          </a:p>
        </p:txBody>
      </p:sp>
      <p:pic>
        <p:nvPicPr>
          <p:cNvPr id="33797" name="Picture 5" descr="C:\Users\MARCIA\Documents\Family TIES-MK\Marketing&amp;PR\Images\143.gif"/>
          <p:cNvPicPr>
            <a:picLocks noChangeAspect="1" noChangeArrowheads="1"/>
          </p:cNvPicPr>
          <p:nvPr/>
        </p:nvPicPr>
        <p:blipFill>
          <a:blip r:embed="rId3" cstate="print"/>
          <a:srcRect/>
          <a:stretch>
            <a:fillRect/>
          </a:stretch>
        </p:blipFill>
        <p:spPr bwMode="auto">
          <a:xfrm>
            <a:off x="381000" y="3048000"/>
            <a:ext cx="2820130" cy="2651760"/>
          </a:xfrm>
          <a:prstGeom prst="rect">
            <a:avLst/>
          </a:prstGeom>
          <a:noFill/>
        </p:spPr>
      </p:pic>
      <p:sp>
        <p:nvSpPr>
          <p:cNvPr id="11" name="Rectangle 10"/>
          <p:cNvSpPr/>
          <p:nvPr/>
        </p:nvSpPr>
        <p:spPr>
          <a:xfrm>
            <a:off x="457200" y="381000"/>
            <a:ext cx="8382000" cy="954107"/>
          </a:xfrm>
          <a:prstGeom prst="rect">
            <a:avLst/>
          </a:prstGeom>
        </p:spPr>
        <p:txBody>
          <a:bodyPr wrap="square">
            <a:spAutoFit/>
          </a:bodyPr>
          <a:lstStyle/>
          <a:p>
            <a:pPr algn="ctr"/>
            <a:r>
              <a:rPr lang="en-US" sz="2800" b="1" dirty="0" smtClean="0">
                <a:latin typeface="Verdana" pitchFamily="34" charset="0"/>
                <a:ea typeface="Verdana" pitchFamily="34" charset="0"/>
                <a:cs typeface="Verdana" pitchFamily="34" charset="0"/>
              </a:rPr>
              <a:t>Family TIES Can Help You Find Quality Information </a:t>
            </a:r>
            <a:endParaRPr lang="en-US" sz="2800" dirty="0">
              <a:latin typeface="Verdana" pitchFamily="34" charset="0"/>
              <a:ea typeface="Verdana" pitchFamily="34" charset="0"/>
              <a:cs typeface="Verdana" pitchFamily="34" charset="0"/>
            </a:endParaRPr>
          </a:p>
        </p:txBody>
      </p:sp>
      <p:sp>
        <p:nvSpPr>
          <p:cNvPr id="12" name="Rectangle 11"/>
          <p:cNvSpPr/>
          <p:nvPr/>
        </p:nvSpPr>
        <p:spPr>
          <a:xfrm>
            <a:off x="3581400" y="2667000"/>
            <a:ext cx="5257800" cy="3570208"/>
          </a:xfrm>
          <a:prstGeom prst="rect">
            <a:avLst/>
          </a:prstGeom>
        </p:spPr>
        <p:txBody>
          <a:bodyPr wrap="square">
            <a:spAutoFit/>
          </a:bodyPr>
          <a:lstStyle/>
          <a:p>
            <a:pPr>
              <a:buFont typeface="Arial" pitchFamily="34" charset="0"/>
              <a:buChar char="•"/>
            </a:pPr>
            <a:r>
              <a:rPr lang="en-US" dirty="0" smtClean="0"/>
              <a:t>   </a:t>
            </a:r>
            <a:r>
              <a:rPr lang="en-US" sz="1600" dirty="0" smtClean="0"/>
              <a:t>What does this diagnosis mean for my child  </a:t>
            </a:r>
          </a:p>
          <a:p>
            <a:r>
              <a:rPr lang="en-US" sz="1600" dirty="0" smtClean="0"/>
              <a:t>     and his/her future?</a:t>
            </a:r>
          </a:p>
          <a:p>
            <a:endParaRPr lang="en-US" sz="1600" dirty="0" smtClean="0"/>
          </a:p>
          <a:p>
            <a:pPr>
              <a:buFont typeface="Arial" pitchFamily="34" charset="0"/>
              <a:buChar char="•"/>
            </a:pPr>
            <a:r>
              <a:rPr lang="en-US" sz="1600" dirty="0" smtClean="0"/>
              <a:t>   Are there treatments available for my child's </a:t>
            </a:r>
          </a:p>
          <a:p>
            <a:r>
              <a:rPr lang="en-US" sz="1600" dirty="0" smtClean="0"/>
              <a:t>    condition?</a:t>
            </a:r>
          </a:p>
          <a:p>
            <a:endParaRPr lang="en-US" sz="1600" dirty="0" smtClean="0"/>
          </a:p>
          <a:p>
            <a:pPr>
              <a:buFont typeface="Arial" pitchFamily="34" charset="0"/>
              <a:buChar char="•"/>
            </a:pPr>
            <a:r>
              <a:rPr lang="en-US" sz="1600" dirty="0" smtClean="0"/>
              <a:t>   How can I find information I can trust?</a:t>
            </a:r>
          </a:p>
          <a:p>
            <a:endParaRPr lang="en-US" sz="1600" dirty="0" smtClean="0"/>
          </a:p>
          <a:p>
            <a:pPr>
              <a:buFont typeface="Arial" pitchFamily="34" charset="0"/>
              <a:buChar char="•"/>
            </a:pPr>
            <a:r>
              <a:rPr lang="en-US" sz="1600" dirty="0" smtClean="0"/>
              <a:t>   Where can I find another parent who has a </a:t>
            </a:r>
          </a:p>
          <a:p>
            <a:r>
              <a:rPr lang="en-US" sz="1600" dirty="0" smtClean="0"/>
              <a:t>    similar situation to talk to?</a:t>
            </a:r>
          </a:p>
          <a:p>
            <a:endParaRPr lang="en-US" sz="1600" dirty="0" smtClean="0"/>
          </a:p>
          <a:p>
            <a:pPr>
              <a:buFont typeface="Arial" pitchFamily="34" charset="0"/>
              <a:buChar char="•"/>
            </a:pPr>
            <a:r>
              <a:rPr lang="en-US" sz="1600" dirty="0" smtClean="0"/>
              <a:t>   What services are available in our area?</a:t>
            </a:r>
          </a:p>
          <a:p>
            <a:endParaRPr lang="en-US" sz="1600" dirty="0" smtClean="0"/>
          </a:p>
          <a:p>
            <a:pPr>
              <a:buFont typeface="Arial" pitchFamily="34" charset="0"/>
              <a:buChar char="•"/>
            </a:pPr>
            <a:r>
              <a:rPr lang="en-US" sz="1600" dirty="0" smtClean="0"/>
              <a:t>   Are there support groups for parents like me?</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aphicFrame>
        <p:nvGraphicFramePr>
          <p:cNvPr id="5" name="Diagram 4"/>
          <p:cNvGraphicFramePr/>
          <p:nvPr/>
        </p:nvGraphicFramePr>
        <p:xfrm>
          <a:off x="228600" y="304800"/>
          <a:ext cx="8686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962400" y="23622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You</a:t>
            </a:r>
            <a:endParaRPr lang="en-US" b="1" dirty="0">
              <a:solidFill>
                <a:schemeClr val="tx1"/>
              </a:solidFill>
            </a:endParaRPr>
          </a:p>
        </p:txBody>
      </p:sp>
      <p:cxnSp>
        <p:nvCxnSpPr>
          <p:cNvPr id="8" name="Straight Connector 7"/>
          <p:cNvCxnSpPr/>
          <p:nvPr/>
        </p:nvCxnSpPr>
        <p:spPr>
          <a:xfrm>
            <a:off x="4419600" y="3276600"/>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33800" y="3048000"/>
            <a:ext cx="1676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Medical</a:t>
            </a:r>
          </a:p>
          <a:p>
            <a:pPr algn="ctr"/>
            <a:r>
              <a:rPr lang="en-US" sz="2200" b="1" dirty="0" smtClean="0">
                <a:solidFill>
                  <a:schemeClr val="tx1"/>
                </a:solidFill>
              </a:rPr>
              <a:t>Home</a:t>
            </a:r>
            <a:endParaRPr lang="en-US" sz="2200" b="1" dirty="0">
              <a:solidFill>
                <a:schemeClr val="tx1"/>
              </a:solidFill>
            </a:endParaRPr>
          </a:p>
        </p:txBody>
      </p:sp>
      <p:sp>
        <p:nvSpPr>
          <p:cNvPr id="10" name="Rectangle 9"/>
          <p:cNvSpPr/>
          <p:nvPr/>
        </p:nvSpPr>
        <p:spPr>
          <a:xfrm>
            <a:off x="3810000" y="42672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Care Team</a:t>
            </a:r>
          </a:p>
          <a:p>
            <a:pPr algn="ctr"/>
            <a:r>
              <a:rPr lang="en-US" b="1" dirty="0" smtClean="0">
                <a:solidFill>
                  <a:schemeClr val="tx1"/>
                </a:solidFill>
              </a:rPr>
              <a:t>Physician</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667000"/>
            <a:ext cx="8610600" cy="3200400"/>
          </a:xfrm>
        </p:spPr>
        <p:txBody>
          <a:bodyPr/>
          <a:lstStyle/>
          <a:p>
            <a:pPr algn="l">
              <a:buFont typeface="Arial" pitchFamily="34" charset="0"/>
              <a:buChar char="•"/>
            </a:pPr>
            <a:endParaRPr lang="en-US" dirty="0" smtClean="0"/>
          </a:p>
          <a:p>
            <a:pPr algn="l"/>
            <a:r>
              <a:rPr lang="en-US" dirty="0" smtClean="0"/>
              <a:t>     </a:t>
            </a:r>
            <a:endParaRPr lang="en-US" dirty="0"/>
          </a:p>
          <a:p>
            <a:pPr algn="l">
              <a:buFont typeface="Arial" pitchFamily="34" charset="0"/>
              <a:buChar char="•"/>
            </a:pPr>
            <a:endParaRPr lang="en-US" dirty="0" smtClean="0"/>
          </a:p>
        </p:txBody>
      </p:sp>
      <p:sp>
        <p:nvSpPr>
          <p:cNvPr id="2" name="Title 1"/>
          <p:cNvSpPr>
            <a:spLocks noGrp="1"/>
          </p:cNvSpPr>
          <p:nvPr>
            <p:ph type="ctrTitle"/>
          </p:nvPr>
        </p:nvSpPr>
        <p:spPr/>
        <p:txBody>
          <a:bodyPr>
            <a:noAutofit/>
          </a:bodyPr>
          <a:lstStyle/>
          <a:p>
            <a:r>
              <a:rPr lang="en-US" sz="3200" b="1" dirty="0" smtClean="0">
                <a:solidFill>
                  <a:schemeClr val="tx1"/>
                </a:solidFill>
              </a:rPr>
              <a:t/>
            </a:r>
            <a:br>
              <a:rPr lang="en-US" sz="3200" b="1" dirty="0" smtClean="0">
                <a:solidFill>
                  <a:schemeClr val="tx1"/>
                </a:solidFill>
              </a:rPr>
            </a:br>
            <a:r>
              <a:rPr lang="en-US" sz="2800" b="1" dirty="0" smtClean="0">
                <a:solidFill>
                  <a:schemeClr val="tx1"/>
                </a:solidFill>
                <a:latin typeface="Verdana" pitchFamily="34" charset="0"/>
                <a:ea typeface="Verdana" pitchFamily="34" charset="0"/>
                <a:cs typeface="Verdana" pitchFamily="34" charset="0"/>
              </a:rPr>
              <a:t>You Can Make Medical Home</a:t>
            </a:r>
            <a:br>
              <a:rPr lang="en-US" sz="2800" b="1" dirty="0" smtClean="0">
                <a:solidFill>
                  <a:schemeClr val="tx1"/>
                </a:solidFill>
                <a:latin typeface="Verdana" pitchFamily="34" charset="0"/>
                <a:ea typeface="Verdana" pitchFamily="34" charset="0"/>
                <a:cs typeface="Verdana" pitchFamily="34" charset="0"/>
              </a:rPr>
            </a:br>
            <a:r>
              <a:rPr lang="en-US" sz="2800" b="1" dirty="0" smtClean="0">
                <a:solidFill>
                  <a:schemeClr val="tx1"/>
                </a:solidFill>
                <a:latin typeface="Verdana" pitchFamily="34" charset="0"/>
                <a:ea typeface="Verdana" pitchFamily="34" charset="0"/>
                <a:cs typeface="Verdana" pitchFamily="34" charset="0"/>
              </a:rPr>
              <a:t>Improvements</a:t>
            </a:r>
            <a:r>
              <a:rPr lang="en-US" sz="3200" b="1" dirty="0" smtClean="0">
                <a:solidFill>
                  <a:schemeClr val="tx1"/>
                </a:solidFill>
              </a:rPr>
              <a:t/>
            </a:r>
            <a:br>
              <a:rPr lang="en-US" sz="3200" b="1" dirty="0" smtClean="0">
                <a:solidFill>
                  <a:schemeClr val="tx1"/>
                </a:solidFill>
              </a:rPr>
            </a:br>
            <a:endParaRPr lang="en-US" sz="3200" b="1" dirty="0">
              <a:solidFill>
                <a:schemeClr val="tx1"/>
              </a:solidFill>
            </a:endParaRPr>
          </a:p>
        </p:txBody>
      </p:sp>
      <p:sp>
        <p:nvSpPr>
          <p:cNvPr id="4" name="Rectangle 3"/>
          <p:cNvSpPr/>
          <p:nvPr/>
        </p:nvSpPr>
        <p:spPr>
          <a:xfrm>
            <a:off x="304800" y="2667000"/>
            <a:ext cx="8534400" cy="3249608"/>
          </a:xfrm>
          <a:prstGeom prst="rect">
            <a:avLst/>
          </a:prstGeom>
        </p:spPr>
        <p:txBody>
          <a:bodyPr wrap="square">
            <a:spAutoFit/>
          </a:bodyPr>
          <a:lstStyle/>
          <a:p>
            <a:pPr marL="0" lvl="1">
              <a:spcAft>
                <a:spcPts val="500"/>
              </a:spcAft>
              <a:buFont typeface="Arial" pitchFamily="34" charset="0"/>
              <a:buChar char="•"/>
            </a:pPr>
            <a:r>
              <a:rPr lang="en-US" sz="1600" dirty="0" smtClean="0"/>
              <a:t>   One Stop Place of Care</a:t>
            </a:r>
          </a:p>
          <a:p>
            <a:pPr lvl="1">
              <a:spcAft>
                <a:spcPts val="500"/>
              </a:spcAft>
              <a:buFontTx/>
              <a:buChar char="-"/>
            </a:pPr>
            <a:r>
              <a:rPr lang="en-US" sz="1600" dirty="0" smtClean="0"/>
              <a:t>Do you have a primary care physician</a:t>
            </a:r>
          </a:p>
          <a:p>
            <a:pPr>
              <a:spcAft>
                <a:spcPts val="500"/>
              </a:spcAft>
              <a:buFont typeface="Arial" pitchFamily="34" charset="0"/>
              <a:buChar char="•"/>
            </a:pPr>
            <a:r>
              <a:rPr lang="en-US" sz="1600" dirty="0" smtClean="0"/>
              <a:t>   Patient provider partnership</a:t>
            </a:r>
          </a:p>
          <a:p>
            <a:pPr lvl="1">
              <a:spcAft>
                <a:spcPts val="500"/>
              </a:spcAft>
              <a:buFontTx/>
              <a:buChar char="-"/>
            </a:pPr>
            <a:r>
              <a:rPr lang="en-US" sz="1600" dirty="0" smtClean="0"/>
              <a:t>Do you work with your provider to make sure that the medical and non medical needs of your child/youth and family are met?</a:t>
            </a:r>
          </a:p>
          <a:p>
            <a:pPr>
              <a:spcAft>
                <a:spcPts val="500"/>
              </a:spcAft>
              <a:buFont typeface="Arial" pitchFamily="34" charset="0"/>
              <a:buChar char="•"/>
            </a:pPr>
            <a:r>
              <a:rPr lang="en-US" sz="1600" dirty="0" smtClean="0"/>
              <a:t>   Care Plan</a:t>
            </a:r>
          </a:p>
          <a:p>
            <a:pPr lvl="1">
              <a:spcAft>
                <a:spcPts val="500"/>
              </a:spcAft>
            </a:pPr>
            <a:r>
              <a:rPr lang="en-US" sz="1600" dirty="0" smtClean="0"/>
              <a:t>-  Have you developed a care plan (Treatment goals, what to expect in the future, and available resources)</a:t>
            </a:r>
          </a:p>
          <a:p>
            <a:pPr>
              <a:spcAft>
                <a:spcPts val="500"/>
              </a:spcAft>
              <a:buFont typeface="Arial" pitchFamily="34" charset="0"/>
              <a:buChar char="•"/>
            </a:pPr>
            <a:r>
              <a:rPr lang="en-US" sz="1600" dirty="0" smtClean="0"/>
              <a:t>   Care Coordination</a:t>
            </a:r>
          </a:p>
          <a:p>
            <a:pPr lvl="1">
              <a:spcAft>
                <a:spcPts val="500"/>
              </a:spcAft>
            </a:pPr>
            <a:r>
              <a:rPr lang="en-US" sz="1600" dirty="0" smtClean="0"/>
              <a:t>-   Do you receive needed help coordinating care across multiple providers and types of available services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3000">
              <a:schemeClr val="accent1">
                <a:tint val="66000"/>
                <a:satMod val="160000"/>
                <a:alpha val="1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667000"/>
            <a:ext cx="8610600" cy="3200400"/>
          </a:xfrm>
        </p:spPr>
        <p:txBody>
          <a:bodyPr/>
          <a:lstStyle/>
          <a:p>
            <a:pPr algn="l">
              <a:buFont typeface="Arial" pitchFamily="34" charset="0"/>
              <a:buChar char="•"/>
            </a:pPr>
            <a:endParaRPr lang="en-US" dirty="0" smtClean="0"/>
          </a:p>
          <a:p>
            <a:pPr algn="l"/>
            <a:r>
              <a:rPr lang="en-US" dirty="0" smtClean="0"/>
              <a:t>     </a:t>
            </a:r>
            <a:endParaRPr lang="en-US" dirty="0"/>
          </a:p>
          <a:p>
            <a:pPr algn="l">
              <a:buFont typeface="Arial" pitchFamily="34" charset="0"/>
              <a:buChar char="•"/>
            </a:pPr>
            <a:endParaRPr lang="en-US" dirty="0" smtClean="0"/>
          </a:p>
        </p:txBody>
      </p:sp>
      <p:sp>
        <p:nvSpPr>
          <p:cNvPr id="2" name="Title 1"/>
          <p:cNvSpPr>
            <a:spLocks noGrp="1"/>
          </p:cNvSpPr>
          <p:nvPr>
            <p:ph type="ctrTitle"/>
          </p:nvPr>
        </p:nvSpPr>
        <p:spPr>
          <a:xfrm>
            <a:off x="685800" y="381000"/>
            <a:ext cx="7772400" cy="1219200"/>
          </a:xfrm>
        </p:spPr>
        <p:txBody>
          <a:bodyPr>
            <a:noAutofit/>
          </a:bodyPr>
          <a:lstStyle/>
          <a:p>
            <a:r>
              <a:rPr lang="en-US" sz="2800" b="1" dirty="0" smtClean="0">
                <a:solidFill>
                  <a:schemeClr val="tx1"/>
                </a:solidFill>
                <a:latin typeface="Verdana" pitchFamily="34" charset="0"/>
                <a:ea typeface="Verdana" pitchFamily="34" charset="0"/>
                <a:cs typeface="Verdana" pitchFamily="34" charset="0"/>
              </a:rPr>
              <a:t>Medical Home Indicators</a:t>
            </a:r>
            <a:br>
              <a:rPr lang="en-US" sz="2800" b="1" dirty="0" smtClean="0">
                <a:solidFill>
                  <a:schemeClr val="tx1"/>
                </a:solidFill>
                <a:latin typeface="Verdana" pitchFamily="34" charset="0"/>
                <a:ea typeface="Verdana" pitchFamily="34" charset="0"/>
                <a:cs typeface="Verdana" pitchFamily="34" charset="0"/>
              </a:rPr>
            </a:br>
            <a:endParaRPr lang="en-US" sz="2800" b="1" dirty="0">
              <a:solidFill>
                <a:schemeClr val="tx1"/>
              </a:solidFill>
              <a:latin typeface="Verdana" pitchFamily="34" charset="0"/>
              <a:ea typeface="Verdana" pitchFamily="34" charset="0"/>
              <a:cs typeface="Verdana" pitchFamily="34" charset="0"/>
            </a:endParaRPr>
          </a:p>
        </p:txBody>
      </p:sp>
      <p:sp>
        <p:nvSpPr>
          <p:cNvPr id="4" name="Rectangle 3"/>
          <p:cNvSpPr/>
          <p:nvPr/>
        </p:nvSpPr>
        <p:spPr>
          <a:xfrm>
            <a:off x="304800" y="2667000"/>
            <a:ext cx="8534400" cy="338554"/>
          </a:xfrm>
          <a:prstGeom prst="rect">
            <a:avLst/>
          </a:prstGeom>
        </p:spPr>
        <p:txBody>
          <a:bodyPr wrap="square">
            <a:spAutoFit/>
          </a:bodyPr>
          <a:lstStyle/>
          <a:p>
            <a:pPr marL="0" lvl="1">
              <a:spcAft>
                <a:spcPts val="500"/>
              </a:spcAft>
              <a:buFont typeface="Arial" pitchFamily="34" charset="0"/>
              <a:buChar char="•"/>
            </a:pPr>
            <a:endParaRPr lang="en-US" sz="1600" dirty="0" smtClean="0"/>
          </a:p>
        </p:txBody>
      </p:sp>
      <p:sp>
        <p:nvSpPr>
          <p:cNvPr id="5" name="Rectangle 4"/>
          <p:cNvSpPr/>
          <p:nvPr/>
        </p:nvSpPr>
        <p:spPr>
          <a:xfrm>
            <a:off x="533400" y="2590800"/>
            <a:ext cx="3200400" cy="584775"/>
          </a:xfrm>
          <a:prstGeom prst="rect">
            <a:avLst/>
          </a:prstGeom>
        </p:spPr>
        <p:txBody>
          <a:bodyPr wrap="square">
            <a:spAutoFit/>
          </a:bodyPr>
          <a:lstStyle/>
          <a:p>
            <a:pPr algn="ctr"/>
            <a:r>
              <a:rPr lang="en-US" sz="1600" dirty="0" smtClean="0"/>
              <a:t>CSHCN With and Without  Family-Centered Care in Nevada</a:t>
            </a:r>
            <a:endParaRPr lang="en-US" sz="1600" dirty="0"/>
          </a:p>
        </p:txBody>
      </p:sp>
      <p:pic>
        <p:nvPicPr>
          <p:cNvPr id="6" name="Picture 7"/>
          <p:cNvPicPr>
            <a:picLocks noChangeAspect="1" noChangeArrowheads="1"/>
          </p:cNvPicPr>
          <p:nvPr/>
        </p:nvPicPr>
        <p:blipFill>
          <a:blip r:embed="rId3" cstate="print"/>
          <a:srcRect/>
          <a:stretch>
            <a:fillRect/>
          </a:stretch>
        </p:blipFill>
        <p:spPr bwMode="auto">
          <a:xfrm>
            <a:off x="381000" y="3276600"/>
            <a:ext cx="3886200" cy="2492054"/>
          </a:xfrm>
          <a:prstGeom prst="rect">
            <a:avLst/>
          </a:prstGeom>
          <a:solidFill>
            <a:schemeClr val="accent3">
              <a:lumMod val="40000"/>
              <a:lumOff val="60000"/>
            </a:schemeClr>
          </a:solidFill>
          <a:ln w="9525">
            <a:noFill/>
            <a:miter lim="800000"/>
            <a:headEnd/>
            <a:tailEnd/>
          </a:ln>
        </p:spPr>
      </p:pic>
      <p:sp>
        <p:nvSpPr>
          <p:cNvPr id="7" name="Rectangle 6"/>
          <p:cNvSpPr/>
          <p:nvPr/>
        </p:nvSpPr>
        <p:spPr>
          <a:xfrm>
            <a:off x="304800" y="5867400"/>
            <a:ext cx="2286000" cy="523220"/>
          </a:xfrm>
          <a:prstGeom prst="rect">
            <a:avLst/>
          </a:prstGeom>
        </p:spPr>
        <p:txBody>
          <a:bodyPr wrap="square">
            <a:spAutoFit/>
          </a:bodyPr>
          <a:lstStyle/>
          <a:p>
            <a:pPr algn="ctr"/>
            <a:r>
              <a:rPr lang="en-US" sz="1400" dirty="0" smtClean="0"/>
              <a:t>No family Centered </a:t>
            </a:r>
          </a:p>
          <a:p>
            <a:pPr algn="ctr"/>
            <a:r>
              <a:rPr lang="en-US" sz="1400" dirty="0" smtClean="0"/>
              <a:t>Care</a:t>
            </a:r>
            <a:endParaRPr lang="en-US" sz="1400" dirty="0"/>
          </a:p>
        </p:txBody>
      </p:sp>
      <p:sp>
        <p:nvSpPr>
          <p:cNvPr id="8" name="Rectangle 7"/>
          <p:cNvSpPr/>
          <p:nvPr/>
        </p:nvSpPr>
        <p:spPr>
          <a:xfrm>
            <a:off x="2438400" y="5867400"/>
            <a:ext cx="1904689" cy="307777"/>
          </a:xfrm>
          <a:prstGeom prst="rect">
            <a:avLst/>
          </a:prstGeom>
        </p:spPr>
        <p:txBody>
          <a:bodyPr wrap="none">
            <a:spAutoFit/>
          </a:bodyPr>
          <a:lstStyle/>
          <a:p>
            <a:pPr algn="ctr"/>
            <a:r>
              <a:rPr lang="en-US" sz="1400" dirty="0" smtClean="0"/>
              <a:t>Family Centered Care</a:t>
            </a:r>
            <a:endParaRPr lang="en-US" sz="1400" dirty="0"/>
          </a:p>
        </p:txBody>
      </p:sp>
      <p:sp>
        <p:nvSpPr>
          <p:cNvPr id="9" name="Rectangle 8"/>
          <p:cNvSpPr/>
          <p:nvPr/>
        </p:nvSpPr>
        <p:spPr>
          <a:xfrm>
            <a:off x="4572000" y="2590800"/>
            <a:ext cx="4343400" cy="584775"/>
          </a:xfrm>
          <a:prstGeom prst="rect">
            <a:avLst/>
          </a:prstGeom>
        </p:spPr>
        <p:txBody>
          <a:bodyPr wrap="square">
            <a:spAutoFit/>
          </a:bodyPr>
          <a:lstStyle/>
          <a:p>
            <a:pPr algn="ctr"/>
            <a:r>
              <a:rPr lang="en-US" sz="1600" dirty="0" smtClean="0"/>
              <a:t>CSHCN Receive Effective Care Coordination, Among Those who Needed Care Coordination </a:t>
            </a:r>
            <a:endParaRPr lang="en-US" sz="1600" dirty="0"/>
          </a:p>
        </p:txBody>
      </p:sp>
      <p:pic>
        <p:nvPicPr>
          <p:cNvPr id="10" name="Picture 11"/>
          <p:cNvPicPr>
            <a:picLocks noChangeAspect="1" noChangeArrowheads="1"/>
          </p:cNvPicPr>
          <p:nvPr/>
        </p:nvPicPr>
        <p:blipFill>
          <a:blip r:embed="rId4" cstate="print"/>
          <a:srcRect/>
          <a:stretch>
            <a:fillRect/>
          </a:stretch>
        </p:blipFill>
        <p:spPr bwMode="auto">
          <a:xfrm>
            <a:off x="4724400" y="3276600"/>
            <a:ext cx="4041775" cy="2286000"/>
          </a:xfrm>
          <a:prstGeom prst="rect">
            <a:avLst/>
          </a:prstGeom>
          <a:noFill/>
          <a:ln w="9525">
            <a:noFill/>
            <a:miter lim="800000"/>
            <a:headEnd/>
            <a:tailEnd/>
          </a:ln>
        </p:spPr>
      </p:pic>
      <p:sp>
        <p:nvSpPr>
          <p:cNvPr id="11" name="Rectangle 10"/>
          <p:cNvSpPr/>
          <p:nvPr/>
        </p:nvSpPr>
        <p:spPr>
          <a:xfrm>
            <a:off x="4800600" y="5638800"/>
            <a:ext cx="2057400" cy="738664"/>
          </a:xfrm>
          <a:prstGeom prst="rect">
            <a:avLst/>
          </a:prstGeom>
        </p:spPr>
        <p:txBody>
          <a:bodyPr wrap="square">
            <a:spAutoFit/>
          </a:bodyPr>
          <a:lstStyle/>
          <a:p>
            <a:pPr algn="ctr"/>
            <a:r>
              <a:rPr lang="en-US" sz="1400" dirty="0" smtClean="0"/>
              <a:t>Did not meet 1 or more needed elements of care coordination</a:t>
            </a:r>
            <a:endParaRPr lang="en-US" sz="1400" dirty="0"/>
          </a:p>
        </p:txBody>
      </p:sp>
      <p:sp>
        <p:nvSpPr>
          <p:cNvPr id="13" name="Rectangle 12"/>
          <p:cNvSpPr/>
          <p:nvPr/>
        </p:nvSpPr>
        <p:spPr>
          <a:xfrm>
            <a:off x="6781800" y="5638800"/>
            <a:ext cx="1981200" cy="738664"/>
          </a:xfrm>
          <a:prstGeom prst="rect">
            <a:avLst/>
          </a:prstGeom>
        </p:spPr>
        <p:txBody>
          <a:bodyPr wrap="square">
            <a:spAutoFit/>
          </a:bodyPr>
          <a:lstStyle/>
          <a:p>
            <a:pPr algn="ctr"/>
            <a:r>
              <a:rPr lang="en-US" sz="1400" dirty="0" smtClean="0"/>
              <a:t>Met all needed components of care coordination</a:t>
            </a:r>
            <a:endParaRPr lang="en-US" sz="1400" dirty="0"/>
          </a:p>
        </p:txBody>
      </p:sp>
      <p:sp>
        <p:nvSpPr>
          <p:cNvPr id="14" name="TextBox 13"/>
          <p:cNvSpPr txBox="1"/>
          <p:nvPr/>
        </p:nvSpPr>
        <p:spPr>
          <a:xfrm>
            <a:off x="914400" y="5257800"/>
            <a:ext cx="762000" cy="323165"/>
          </a:xfrm>
          <a:prstGeom prst="rect">
            <a:avLst/>
          </a:prstGeom>
          <a:noFill/>
        </p:spPr>
        <p:txBody>
          <a:bodyPr wrap="square" rtlCol="0">
            <a:spAutoFit/>
          </a:bodyPr>
          <a:lstStyle/>
          <a:p>
            <a:r>
              <a:rPr lang="en-US" sz="1500" dirty="0" smtClean="0"/>
              <a:t>42.3%</a:t>
            </a:r>
            <a:endParaRPr lang="en-US" sz="1500" dirty="0"/>
          </a:p>
        </p:txBody>
      </p:sp>
      <p:sp>
        <p:nvSpPr>
          <p:cNvPr id="15" name="TextBox 14"/>
          <p:cNvSpPr txBox="1"/>
          <p:nvPr/>
        </p:nvSpPr>
        <p:spPr>
          <a:xfrm>
            <a:off x="2590800" y="5257800"/>
            <a:ext cx="685800" cy="323165"/>
          </a:xfrm>
          <a:prstGeom prst="rect">
            <a:avLst/>
          </a:prstGeom>
          <a:noFill/>
        </p:spPr>
        <p:txBody>
          <a:bodyPr wrap="square" rtlCol="0">
            <a:spAutoFit/>
          </a:bodyPr>
          <a:lstStyle/>
          <a:p>
            <a:r>
              <a:rPr lang="en-US" sz="1500" dirty="0" smtClean="0"/>
              <a:t>57.7%</a:t>
            </a:r>
            <a:endParaRPr lang="en-US" sz="1500" dirty="0"/>
          </a:p>
        </p:txBody>
      </p:sp>
      <p:sp>
        <p:nvSpPr>
          <p:cNvPr id="16" name="TextBox 15"/>
          <p:cNvSpPr txBox="1"/>
          <p:nvPr/>
        </p:nvSpPr>
        <p:spPr>
          <a:xfrm>
            <a:off x="5334000" y="5105400"/>
            <a:ext cx="762000" cy="323165"/>
          </a:xfrm>
          <a:prstGeom prst="rect">
            <a:avLst/>
          </a:prstGeom>
          <a:noFill/>
        </p:spPr>
        <p:txBody>
          <a:bodyPr wrap="square" rtlCol="0">
            <a:spAutoFit/>
          </a:bodyPr>
          <a:lstStyle/>
          <a:p>
            <a:r>
              <a:rPr lang="en-US" sz="1500" dirty="0" smtClean="0"/>
              <a:t>53.9%</a:t>
            </a:r>
            <a:endParaRPr lang="en-US" sz="1500" dirty="0"/>
          </a:p>
        </p:txBody>
      </p:sp>
      <p:sp>
        <p:nvSpPr>
          <p:cNvPr id="17" name="TextBox 16"/>
          <p:cNvSpPr txBox="1"/>
          <p:nvPr/>
        </p:nvSpPr>
        <p:spPr>
          <a:xfrm>
            <a:off x="7086600" y="5105400"/>
            <a:ext cx="762000" cy="323165"/>
          </a:xfrm>
          <a:prstGeom prst="rect">
            <a:avLst/>
          </a:prstGeom>
          <a:noFill/>
        </p:spPr>
        <p:txBody>
          <a:bodyPr wrap="square" rtlCol="0">
            <a:spAutoFit/>
          </a:bodyPr>
          <a:lstStyle/>
          <a:p>
            <a:r>
              <a:rPr lang="en-US" sz="1500" dirty="0" smtClean="0"/>
              <a:t>46.1%</a:t>
            </a:r>
            <a:endParaRPr lang="en-US" sz="15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4224</TotalTime>
  <Words>2015</Words>
  <Application>Microsoft Office PowerPoint</Application>
  <PresentationFormat>On-screen Show (4:3)</PresentationFormat>
  <Paragraphs>254</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Civic</vt:lpstr>
      <vt:lpstr>Acrobat Document</vt:lpstr>
      <vt:lpstr>Slide 1</vt:lpstr>
      <vt:lpstr>Slide 2</vt:lpstr>
      <vt:lpstr>Slide 3</vt:lpstr>
      <vt:lpstr>              WHAT IS                        FAMILY-CENTERED CARE ?  </vt:lpstr>
      <vt:lpstr>                     WHAT IS A MEDICAL HOME ?  </vt:lpstr>
      <vt:lpstr>   </vt:lpstr>
      <vt:lpstr>Slide 7</vt:lpstr>
      <vt:lpstr> You Can Make Medical Home Improvements </vt:lpstr>
      <vt:lpstr>Medical Home Indicators </vt:lpstr>
      <vt:lpstr> Medical Home Organizations  in Nevada </vt:lpstr>
      <vt:lpstr>                                    American Academy of Pediatrics                                           National Center for Medical Home Implementation</vt:lpstr>
      <vt:lpstr>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MARCIA</dc:creator>
  <cp:lastModifiedBy>MARCIA</cp:lastModifiedBy>
  <cp:revision>228</cp:revision>
  <dcterms:created xsi:type="dcterms:W3CDTF">2015-07-10T21:35:06Z</dcterms:created>
  <dcterms:modified xsi:type="dcterms:W3CDTF">2015-07-23T20:37:56Z</dcterms:modified>
</cp:coreProperties>
</file>