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66" r:id="rId9"/>
    <p:sldId id="272" r:id="rId10"/>
    <p:sldId id="267" r:id="rId11"/>
    <p:sldId id="268" r:id="rId12"/>
    <p:sldId id="270" r:id="rId13"/>
    <p:sldId id="271" r:id="rId14"/>
    <p:sldId id="274" r:id="rId15"/>
    <p:sldId id="273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1217" autoAdjust="0"/>
  </p:normalViewPr>
  <p:slideViewPr>
    <p:cSldViewPr>
      <p:cViewPr varScale="1">
        <p:scale>
          <a:sx n="78" d="100"/>
          <a:sy n="78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44ACF6-30DF-42A8-B5EF-C35D7A97CE36}" type="datetimeFigureOut">
              <a:rPr lang="en-US" smtClean="0"/>
              <a:pPr/>
              <a:t>7/26/2015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F7ABB75-FA38-4B02-B156-5D9DA9ECCE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591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Family Stress and Early Intervention: What Parents Wish You Knew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“It’s just a dark tunnel and people telling you you should wait.”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343400" y="5638800"/>
            <a:ext cx="4419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Nevada Disabilities Conference 2015</a:t>
            </a:r>
          </a:p>
          <a:p>
            <a:r>
              <a:rPr lang="en-US" dirty="0" smtClean="0"/>
              <a:t>                          Pamela Young, Ph.D.</a:t>
            </a:r>
          </a:p>
          <a:p>
            <a:r>
              <a:rPr lang="en-US" dirty="0" smtClean="0"/>
              <a:t>                          </a:t>
            </a:r>
            <a:r>
              <a:rPr lang="en-US" dirty="0" err="1" smtClean="0"/>
              <a:t>Alaintha</a:t>
            </a:r>
            <a:r>
              <a:rPr lang="en-US" dirty="0" smtClean="0"/>
              <a:t> </a:t>
            </a:r>
            <a:r>
              <a:rPr lang="en-US" dirty="0" err="1" smtClean="0"/>
              <a:t>Peppard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“A specialist I know will sort of just tell you </a:t>
            </a:r>
          </a:p>
          <a:p>
            <a:pPr>
              <a:buNone/>
            </a:pPr>
            <a:r>
              <a:rPr lang="en-US" dirty="0" smtClean="0"/>
              <a:t>like, this diagnosis, and they can’t speak to us </a:t>
            </a:r>
          </a:p>
          <a:p>
            <a:pPr>
              <a:buNone/>
            </a:pPr>
            <a:r>
              <a:rPr lang="en-US" dirty="0" smtClean="0"/>
              <a:t>in layman’s terms and we don’t have any clue </a:t>
            </a:r>
          </a:p>
          <a:p>
            <a:pPr>
              <a:buNone/>
            </a:pPr>
            <a:r>
              <a:rPr lang="en-US" dirty="0" smtClean="0"/>
              <a:t>what some of them are talking about . . 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“I have [the developmental specialist’s] cell</a:t>
            </a:r>
          </a:p>
          <a:p>
            <a:pPr>
              <a:buNone/>
            </a:pPr>
            <a:r>
              <a:rPr lang="en-US" dirty="0" smtClean="0"/>
              <a:t>phone number. She was very open about </a:t>
            </a:r>
          </a:p>
          <a:p>
            <a:pPr>
              <a:buNone/>
            </a:pPr>
            <a:r>
              <a:rPr lang="en-US" dirty="0" smtClean="0"/>
              <a:t>communicating with her if I have any </a:t>
            </a:r>
          </a:p>
          <a:p>
            <a:pPr>
              <a:buNone/>
            </a:pPr>
            <a:r>
              <a:rPr lang="en-US" dirty="0" smtClean="0"/>
              <a:t>questions . . .”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want personal communication</a:t>
            </a:r>
          </a:p>
          <a:p>
            <a:r>
              <a:rPr lang="en-US" dirty="0" smtClean="0"/>
              <a:t>Parents value accessibility to the people caring for their child</a:t>
            </a:r>
          </a:p>
          <a:p>
            <a:r>
              <a:rPr lang="en-US" dirty="0" smtClean="0"/>
              <a:t>Parents want professionals to listen to them and value their expertise on their own child</a:t>
            </a:r>
          </a:p>
          <a:p>
            <a:pPr>
              <a:buNone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Information sharing is an area where the balance of power shifts back and forth </a:t>
            </a:r>
            <a:r>
              <a:rPr lang="en-US" sz="1900" dirty="0" smtClean="0"/>
              <a:t>(McIntosh &amp; </a:t>
            </a:r>
            <a:r>
              <a:rPr lang="en-US" sz="1900" dirty="0" err="1" smtClean="0"/>
              <a:t>Runciman</a:t>
            </a:r>
            <a:r>
              <a:rPr lang="en-US" sz="1900" dirty="0" smtClean="0"/>
              <a:t>, 2008) </a:t>
            </a:r>
          </a:p>
          <a:p>
            <a:r>
              <a:rPr lang="en-US" dirty="0" smtClean="0"/>
              <a:t>To determine if parents have sufficient knowledge we have to assess </a:t>
            </a:r>
          </a:p>
          <a:p>
            <a:r>
              <a:rPr lang="en-US" dirty="0" smtClean="0"/>
              <a:t>Ask precise questions such as, “Do you feel secure in handling the daily medication for your child?” or “Do you feel confident in handling problems with your child’s feeding equipment?” </a:t>
            </a:r>
          </a:p>
          <a:p>
            <a:pPr>
              <a:buNone/>
            </a:pPr>
            <a:r>
              <a:rPr lang="en-US" sz="1900" dirty="0" smtClean="0"/>
              <a:t>   (Adler, </a:t>
            </a:r>
            <a:r>
              <a:rPr lang="en-US" sz="1900" dirty="0" err="1" smtClean="0"/>
              <a:t>Salanterä</a:t>
            </a:r>
            <a:r>
              <a:rPr lang="en-US" sz="1900" dirty="0" smtClean="0"/>
              <a:t>, </a:t>
            </a:r>
            <a:r>
              <a:rPr lang="en-US" sz="1900" dirty="0" err="1" smtClean="0"/>
              <a:t>Leinto-Kilpi</a:t>
            </a:r>
            <a:r>
              <a:rPr lang="en-US" sz="1900" dirty="0" smtClean="0"/>
              <a:t>, &amp; </a:t>
            </a:r>
            <a:r>
              <a:rPr lang="en-US" sz="1900" dirty="0" err="1" smtClean="0"/>
              <a:t>Grädel</a:t>
            </a:r>
            <a:r>
              <a:rPr lang="en-US" sz="1900" dirty="0" smtClean="0"/>
              <a:t>, 2015)</a:t>
            </a:r>
            <a:endParaRPr lang="en-US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Asking 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“It helps that she’s really personable, and at</a:t>
            </a:r>
          </a:p>
          <a:p>
            <a:pPr>
              <a:buNone/>
            </a:pPr>
            <a:r>
              <a:rPr lang="en-US" dirty="0" smtClean="0"/>
              <a:t> the very beginning she tried to get to know me</a:t>
            </a:r>
          </a:p>
          <a:p>
            <a:pPr>
              <a:buNone/>
            </a:pPr>
            <a:r>
              <a:rPr lang="en-US" dirty="0" smtClean="0"/>
              <a:t> a little bit before we stepped right into what is</a:t>
            </a:r>
          </a:p>
          <a:p>
            <a:pPr>
              <a:buNone/>
            </a:pPr>
            <a:r>
              <a:rPr lang="en-US" dirty="0" smtClean="0"/>
              <a:t> going on with Ashley.”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“She’ll ask me about the baby but it kind of </a:t>
            </a:r>
          </a:p>
          <a:p>
            <a:pPr>
              <a:buNone/>
            </a:pPr>
            <a:r>
              <a:rPr lang="en-US" dirty="0" smtClean="0"/>
              <a:t>gets a little bit more, you know, kind of close, </a:t>
            </a:r>
          </a:p>
          <a:p>
            <a:pPr>
              <a:buNone/>
            </a:pPr>
            <a:r>
              <a:rPr lang="en-US" dirty="0" smtClean="0"/>
              <a:t>kind of personal instead of just, oh, okay, I’ll </a:t>
            </a:r>
          </a:p>
          <a:p>
            <a:pPr>
              <a:buNone/>
            </a:pPr>
            <a:r>
              <a:rPr lang="en-US" dirty="0" smtClean="0"/>
              <a:t>be there for an appointment in the next two weeks </a:t>
            </a:r>
          </a:p>
          <a:p>
            <a:pPr>
              <a:buNone/>
            </a:pPr>
            <a:r>
              <a:rPr lang="en-US" dirty="0" smtClean="0"/>
              <a:t>or so and that’s it. You don’t know anything about </a:t>
            </a:r>
          </a:p>
          <a:p>
            <a:pPr>
              <a:buNone/>
            </a:pPr>
            <a:r>
              <a:rPr lang="en-US" dirty="0" smtClean="0"/>
              <a:t>them.”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“I’m sure I’m getting everything that’s required</a:t>
            </a:r>
          </a:p>
          <a:p>
            <a:pPr>
              <a:buNone/>
            </a:pPr>
            <a:r>
              <a:rPr lang="en-US" dirty="0" smtClean="0"/>
              <a:t> by the state for him, but it doesn’t feel </a:t>
            </a:r>
          </a:p>
          <a:p>
            <a:pPr>
              <a:buNone/>
            </a:pPr>
            <a:r>
              <a:rPr lang="en-US" dirty="0" smtClean="0"/>
              <a:t>complete. It doesn’t feel like, there’s no </a:t>
            </a:r>
          </a:p>
          <a:p>
            <a:pPr>
              <a:buNone/>
            </a:pPr>
            <a:r>
              <a:rPr lang="en-US" dirty="0" smtClean="0"/>
              <a:t>connection, and it’s wonderful that she’s there </a:t>
            </a:r>
          </a:p>
          <a:p>
            <a:pPr>
              <a:buNone/>
            </a:pPr>
            <a:r>
              <a:rPr lang="en-US" dirty="0" smtClean="0"/>
              <a:t>to help Marcus, but she doesn’t know Marcus.”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Connection, cont’d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Two types:</a:t>
            </a:r>
          </a:p>
          <a:p>
            <a:r>
              <a:rPr lang="en-US" dirty="0" smtClean="0"/>
              <a:t>Role ambiguity: internal family boundaries that define who is responsible for what</a:t>
            </a:r>
          </a:p>
          <a:p>
            <a:r>
              <a:rPr lang="en-US" dirty="0" smtClean="0"/>
              <a:t>Membership ambiguity: external boundaries that define the difference between the family and the outside world</a:t>
            </a:r>
          </a:p>
          <a:p>
            <a:pPr>
              <a:buNone/>
            </a:pPr>
            <a:r>
              <a:rPr lang="en-US" sz="1600" dirty="0" smtClean="0"/>
              <a:t>    (Berge &amp; Holm, 2007)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Boundary Ambiguity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Requires trust</a:t>
            </a:r>
          </a:p>
          <a:p>
            <a:r>
              <a:rPr lang="en-US" dirty="0" smtClean="0"/>
              <a:t>Built on empathy, critical listening and  mutual respect</a:t>
            </a:r>
          </a:p>
          <a:p>
            <a:r>
              <a:rPr lang="en-US" dirty="0" smtClean="0"/>
              <a:t>Offers support to families rather than </a:t>
            </a:r>
            <a:r>
              <a:rPr lang="en-US" smtClean="0"/>
              <a:t>just services</a:t>
            </a:r>
            <a:endParaRPr lang="en-US" dirty="0" smtClean="0"/>
          </a:p>
          <a:p>
            <a:r>
              <a:rPr lang="en-US" dirty="0" smtClean="0"/>
              <a:t>Must be a collaborative team effort</a:t>
            </a:r>
          </a:p>
          <a:p>
            <a:r>
              <a:rPr lang="en-US" dirty="0" smtClean="0"/>
              <a:t>Can increase family satisfaction with services</a:t>
            </a:r>
          </a:p>
          <a:p>
            <a:r>
              <a:rPr lang="en-US" dirty="0" smtClean="0"/>
              <a:t>May contribute to stress and feelings of isolation when absent </a:t>
            </a:r>
          </a:p>
          <a:p>
            <a:pPr>
              <a:buNone/>
            </a:pPr>
            <a:r>
              <a:rPr lang="en-US" sz="1800" dirty="0" smtClean="0"/>
              <a:t>   (</a:t>
            </a:r>
            <a:r>
              <a:rPr lang="en-US" sz="1800" dirty="0" err="1" smtClean="0"/>
              <a:t>Enrione</a:t>
            </a:r>
            <a:r>
              <a:rPr lang="en-US" sz="1800" dirty="0" smtClean="0"/>
              <a:t> et al., 2005; McIntosh &amp; </a:t>
            </a:r>
            <a:r>
              <a:rPr lang="en-US" sz="1800" dirty="0" err="1" smtClean="0"/>
              <a:t>Runciman</a:t>
            </a:r>
            <a:r>
              <a:rPr lang="en-US" sz="1800" dirty="0" smtClean="0"/>
              <a:t>, 2008; Young, 2015)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with Families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parental stress, anxiety, and depression</a:t>
            </a:r>
          </a:p>
          <a:p>
            <a:r>
              <a:rPr lang="en-US" dirty="0" smtClean="0"/>
              <a:t>Enhance positive perceptions and attitudes toward the child’s disability</a:t>
            </a:r>
          </a:p>
          <a:p>
            <a:r>
              <a:rPr lang="en-US" dirty="0" smtClean="0"/>
              <a:t>Increase parents’ confidence in their ability to care for the child</a:t>
            </a:r>
          </a:p>
          <a:p>
            <a:r>
              <a:rPr lang="en-US" dirty="0" smtClean="0"/>
              <a:t>Increase parents’ ability to access resources and support from others</a:t>
            </a:r>
          </a:p>
          <a:p>
            <a:pPr>
              <a:buNone/>
            </a:pPr>
            <a:r>
              <a:rPr lang="en-US" sz="1800" dirty="0" smtClean="0"/>
              <a:t>   (Adler, </a:t>
            </a:r>
            <a:r>
              <a:rPr lang="en-US" sz="1800" dirty="0" err="1" smtClean="0"/>
              <a:t>Salanterä</a:t>
            </a:r>
            <a:r>
              <a:rPr lang="en-US" sz="1800" dirty="0" smtClean="0"/>
              <a:t>, </a:t>
            </a:r>
            <a:r>
              <a:rPr lang="en-US" sz="1800" dirty="0" err="1" smtClean="0"/>
              <a:t>Leinto-Kilpi</a:t>
            </a:r>
            <a:r>
              <a:rPr lang="en-US" sz="1800" dirty="0" smtClean="0"/>
              <a:t>, &amp; </a:t>
            </a:r>
            <a:r>
              <a:rPr lang="en-US" sz="1800" dirty="0" err="1" smtClean="0"/>
              <a:t>Grädel</a:t>
            </a:r>
            <a:r>
              <a:rPr lang="en-US" sz="1800" dirty="0" smtClean="0"/>
              <a:t>, 2015)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Partnership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Examine the stress experienced by parents of a child with special needs</a:t>
            </a:r>
          </a:p>
          <a:p>
            <a:r>
              <a:rPr lang="en-US" dirty="0" smtClean="0"/>
              <a:t>Identify the causes of family stress</a:t>
            </a:r>
          </a:p>
          <a:p>
            <a:r>
              <a:rPr lang="en-US" dirty="0" smtClean="0"/>
              <a:t>Identify what parents need to help alleviate stress</a:t>
            </a:r>
          </a:p>
          <a:p>
            <a:r>
              <a:rPr lang="en-US" dirty="0" smtClean="0"/>
              <a:t>Develop techniques to effectively partner with parents in reducing family stress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Participant Outcomes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Stress Model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57200" y="1523999"/>
          <a:ext cx="8229600" cy="4495801"/>
        </p:xfrm>
        <a:graphic>
          <a:graphicData uri="http://schemas.openxmlformats.org/presentationml/2006/ole">
            <p:oleObj spid="_x0000_s3074" name="Presentation" r:id="rId3" imgW="4570378" imgH="3427559" progId="PowerPoint.Show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“If they don’t give you an answer I’m still going</a:t>
            </a:r>
          </a:p>
          <a:p>
            <a:pPr>
              <a:buNone/>
            </a:pPr>
            <a:r>
              <a:rPr lang="en-US" dirty="0" smtClean="0"/>
              <a:t>to Google it 12,000 times, or I’m going to stay</a:t>
            </a:r>
          </a:p>
          <a:p>
            <a:pPr>
              <a:buNone/>
            </a:pPr>
            <a:r>
              <a:rPr lang="en-US" dirty="0" smtClean="0"/>
              <a:t>up all night thinking about it. I mean, it’s not </a:t>
            </a:r>
          </a:p>
          <a:p>
            <a:pPr>
              <a:buNone/>
            </a:pPr>
            <a:r>
              <a:rPr lang="en-US" dirty="0" smtClean="0"/>
              <a:t>something that goes away.”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“We didn’t know anything, and it was just, life</a:t>
            </a:r>
          </a:p>
          <a:p>
            <a:pPr>
              <a:buNone/>
            </a:pPr>
            <a:r>
              <a:rPr lang="en-US" dirty="0" smtClean="0"/>
              <a:t>was ‘I don’t know,’ and it made everything </a:t>
            </a:r>
          </a:p>
          <a:p>
            <a:pPr>
              <a:buNone/>
            </a:pPr>
            <a:r>
              <a:rPr lang="en-US" dirty="0" smtClean="0"/>
              <a:t>hard.”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Need for Information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88091"/>
          </a:xfrm>
        </p:spPr>
        <p:txBody>
          <a:bodyPr>
            <a:normAutofit/>
          </a:bodyPr>
          <a:lstStyle/>
          <a:p>
            <a:r>
              <a:rPr lang="en-US" dirty="0" smtClean="0"/>
              <a:t>Vital component in helping parents cope with their child’s disability</a:t>
            </a:r>
          </a:p>
          <a:p>
            <a:r>
              <a:rPr lang="en-US" dirty="0" smtClean="0"/>
              <a:t>Helps parents deal with the practicalities of caring for their children</a:t>
            </a:r>
          </a:p>
          <a:p>
            <a:r>
              <a:rPr lang="en-US" dirty="0" smtClean="0"/>
              <a:t>Assists parents in emotionally adjusting to their child’s disability</a:t>
            </a:r>
          </a:p>
          <a:p>
            <a:r>
              <a:rPr lang="en-US" dirty="0" smtClean="0"/>
              <a:t>Gives parents the ability to plan for the future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/>
              </a:rPr>
              <a:t>The Need for Information</a:t>
            </a:r>
            <a:endParaRPr lang="en-US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Enables parents to gain access to needed services and benefits</a:t>
            </a:r>
          </a:p>
          <a:p>
            <a:r>
              <a:rPr lang="en-US" dirty="0" smtClean="0"/>
              <a:t>Gives parents a sense of control</a:t>
            </a:r>
          </a:p>
          <a:p>
            <a:r>
              <a:rPr lang="en-US" dirty="0" smtClean="0"/>
              <a:t>Helps to alleviate stress</a:t>
            </a:r>
          </a:p>
          <a:p>
            <a:r>
              <a:rPr lang="en-US" dirty="0" smtClean="0"/>
              <a:t>If the need for information is not met, parents feel isolated</a:t>
            </a:r>
          </a:p>
          <a:p>
            <a:r>
              <a:rPr lang="en-US" dirty="0" smtClean="0"/>
              <a:t>A lack of information decreases parent satisfaction with professional services</a:t>
            </a:r>
          </a:p>
          <a:p>
            <a:pPr>
              <a:buNone/>
            </a:pPr>
            <a:r>
              <a:rPr lang="en-US" sz="1400" dirty="0" smtClean="0"/>
              <a:t>    (Adler, </a:t>
            </a:r>
            <a:r>
              <a:rPr lang="en-US" sz="1400" dirty="0" err="1" smtClean="0"/>
              <a:t>Salanterä</a:t>
            </a:r>
            <a:r>
              <a:rPr lang="en-US" sz="1400" dirty="0" smtClean="0"/>
              <a:t>, </a:t>
            </a:r>
            <a:r>
              <a:rPr lang="en-US" sz="1400" dirty="0" err="1" smtClean="0"/>
              <a:t>Leinto-Kilpi</a:t>
            </a:r>
            <a:r>
              <a:rPr lang="en-US" sz="1400" dirty="0" smtClean="0"/>
              <a:t>, &amp; </a:t>
            </a:r>
            <a:r>
              <a:rPr lang="en-US" sz="1400" dirty="0" err="1" smtClean="0"/>
              <a:t>Grädel</a:t>
            </a:r>
            <a:r>
              <a:rPr lang="en-US" sz="1400" dirty="0" smtClean="0"/>
              <a:t>, 2015; Young, 2015)</a:t>
            </a:r>
          </a:p>
          <a:p>
            <a:pPr>
              <a:buNone/>
            </a:pPr>
            <a:endParaRPr lang="en-US" sz="11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Need for Information, cont’d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Parents wanted knowledge about:</a:t>
            </a:r>
          </a:p>
          <a:p>
            <a:r>
              <a:rPr lang="en-US" dirty="0" smtClean="0"/>
              <a:t>The condition or illness</a:t>
            </a:r>
          </a:p>
          <a:p>
            <a:r>
              <a:rPr lang="en-US" dirty="0" smtClean="0"/>
              <a:t>Treatment</a:t>
            </a:r>
          </a:p>
          <a:p>
            <a:r>
              <a:rPr lang="en-US" dirty="0" smtClean="0"/>
              <a:t>Equipment</a:t>
            </a:r>
          </a:p>
          <a:p>
            <a:r>
              <a:rPr lang="en-US" dirty="0" smtClean="0"/>
              <a:t>Daily care of the child</a:t>
            </a:r>
          </a:p>
          <a:p>
            <a:r>
              <a:rPr lang="en-US" dirty="0" smtClean="0"/>
              <a:t>Support</a:t>
            </a:r>
          </a:p>
          <a:p>
            <a:r>
              <a:rPr lang="en-US" dirty="0" smtClean="0"/>
              <a:t>The future</a:t>
            </a:r>
          </a:p>
          <a:p>
            <a:r>
              <a:rPr lang="en-US" dirty="0" smtClean="0"/>
              <a:t>How to explain the illness to others</a:t>
            </a:r>
          </a:p>
          <a:p>
            <a:r>
              <a:rPr lang="en-US" dirty="0" smtClean="0"/>
              <a:t>The effect of the illness on the family</a:t>
            </a:r>
          </a:p>
          <a:p>
            <a:pPr>
              <a:buNone/>
            </a:pPr>
            <a:r>
              <a:rPr lang="en-US" sz="1400" dirty="0" smtClean="0"/>
              <a:t>(Adler, </a:t>
            </a:r>
            <a:r>
              <a:rPr lang="en-US" sz="1400" dirty="0" err="1" smtClean="0"/>
              <a:t>Salanterä</a:t>
            </a:r>
            <a:r>
              <a:rPr lang="en-US" sz="1400" dirty="0" smtClean="0"/>
              <a:t>, </a:t>
            </a:r>
            <a:r>
              <a:rPr lang="en-US" sz="1400" dirty="0" err="1" smtClean="0"/>
              <a:t>Leinto-Kilpi</a:t>
            </a:r>
            <a:r>
              <a:rPr lang="en-US" sz="1400" dirty="0" smtClean="0"/>
              <a:t>, &amp; </a:t>
            </a:r>
            <a:r>
              <a:rPr lang="en-US" sz="1400" dirty="0" err="1" smtClean="0"/>
              <a:t>Grädel</a:t>
            </a:r>
            <a:r>
              <a:rPr lang="en-US" sz="1400" dirty="0" smtClean="0"/>
              <a:t>, 2015; Young, 2015)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Information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Needs vary greatly between individuals</a:t>
            </a:r>
          </a:p>
          <a:p>
            <a:r>
              <a:rPr lang="en-US" dirty="0" smtClean="0"/>
              <a:t>Needs vary over time</a:t>
            </a:r>
          </a:p>
          <a:p>
            <a:r>
              <a:rPr lang="en-US" dirty="0" smtClean="0"/>
              <a:t>Not all parents need the same amount or content of knowledge</a:t>
            </a:r>
          </a:p>
          <a:p>
            <a:r>
              <a:rPr lang="en-US" dirty="0" smtClean="0"/>
              <a:t>Information should be sufficient to answer parent questions</a:t>
            </a:r>
          </a:p>
          <a:p>
            <a:r>
              <a:rPr lang="en-US" dirty="0" smtClean="0"/>
              <a:t>Beware of giving too much information at once</a:t>
            </a:r>
          </a:p>
          <a:p>
            <a:r>
              <a:rPr lang="en-US" dirty="0" smtClean="0"/>
              <a:t>Information should be relevant to the family’s needs or child’s condition</a:t>
            </a:r>
          </a:p>
          <a:p>
            <a:pPr>
              <a:buNone/>
            </a:pPr>
            <a:r>
              <a:rPr lang="en-US" sz="1400" dirty="0" smtClean="0"/>
              <a:t>     (Adler, </a:t>
            </a:r>
            <a:r>
              <a:rPr lang="en-US" sz="1400" dirty="0" err="1" smtClean="0"/>
              <a:t>Salanterä</a:t>
            </a:r>
            <a:r>
              <a:rPr lang="en-US" sz="1400" dirty="0" smtClean="0"/>
              <a:t>, </a:t>
            </a:r>
            <a:r>
              <a:rPr lang="en-US" sz="1400" dirty="0" err="1" smtClean="0"/>
              <a:t>Leinto-Kilpi</a:t>
            </a:r>
            <a:r>
              <a:rPr lang="en-US" sz="1400" dirty="0" smtClean="0"/>
              <a:t>, &amp; </a:t>
            </a:r>
            <a:r>
              <a:rPr lang="en-US" sz="1400" dirty="0" err="1" smtClean="0"/>
              <a:t>Grädel</a:t>
            </a:r>
            <a:r>
              <a:rPr lang="en-US" sz="1400" dirty="0" smtClean="0"/>
              <a:t>, 2015; Young, 2015)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Things to Consider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 one-to-one conversations</a:t>
            </a:r>
          </a:p>
          <a:p>
            <a:r>
              <a:rPr lang="en-US" dirty="0" smtClean="0"/>
              <a:t>Understandable, general information sheets</a:t>
            </a:r>
          </a:p>
          <a:p>
            <a:r>
              <a:rPr lang="en-US" dirty="0" smtClean="0"/>
              <a:t>Brochures on community resources</a:t>
            </a:r>
          </a:p>
          <a:p>
            <a:r>
              <a:rPr lang="en-US" dirty="0" smtClean="0"/>
              <a:t>Child specific written information</a:t>
            </a:r>
          </a:p>
          <a:p>
            <a:r>
              <a:rPr lang="en-US" dirty="0" smtClean="0"/>
              <a:t>Lists of suitable internet sites</a:t>
            </a:r>
          </a:p>
          <a:p>
            <a:pPr>
              <a:buNone/>
            </a:pPr>
            <a:r>
              <a:rPr lang="en-US" sz="1050" dirty="0" smtClean="0"/>
              <a:t>      (Adler, </a:t>
            </a:r>
            <a:r>
              <a:rPr lang="en-US" sz="1050" dirty="0" err="1" smtClean="0"/>
              <a:t>Salanterä</a:t>
            </a:r>
            <a:r>
              <a:rPr lang="en-US" sz="1050" dirty="0" smtClean="0"/>
              <a:t>, </a:t>
            </a:r>
            <a:r>
              <a:rPr lang="en-US" sz="1050" dirty="0" err="1" smtClean="0"/>
              <a:t>Leinto</a:t>
            </a:r>
            <a:r>
              <a:rPr lang="en-US" sz="1050" dirty="0" smtClean="0"/>
              <a:t>-</a:t>
            </a:r>
            <a:r>
              <a:rPr lang="en-US" sz="1050" dirty="0" err="1" smtClean="0"/>
              <a:t>Kilpi</a:t>
            </a:r>
            <a:r>
              <a:rPr lang="en-US" sz="1050" dirty="0" smtClean="0"/>
              <a:t>, &amp; </a:t>
            </a:r>
            <a:r>
              <a:rPr lang="en-US" sz="1050" dirty="0" err="1" smtClean="0"/>
              <a:t>Grädel</a:t>
            </a:r>
            <a:r>
              <a:rPr lang="en-US" sz="1050" dirty="0" smtClean="0"/>
              <a:t>, 2015)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Distribute Information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274</TotalTime>
  <Words>905</Words>
  <Application>Microsoft Office PowerPoint</Application>
  <PresentationFormat>On-screen Show (4:3)</PresentationFormat>
  <Paragraphs>115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Concourse</vt:lpstr>
      <vt:lpstr>Presentation</vt:lpstr>
      <vt:lpstr>Family Stress and Early Intervention: What Parents Wish You Knew</vt:lpstr>
      <vt:lpstr>Participant Outcomes</vt:lpstr>
      <vt:lpstr>Family Stress Model</vt:lpstr>
      <vt:lpstr>The Need for Information</vt:lpstr>
      <vt:lpstr>The Need for Information</vt:lpstr>
      <vt:lpstr>The Need for Information, cont’d</vt:lpstr>
      <vt:lpstr>Types of Information Needed</vt:lpstr>
      <vt:lpstr>Things to Consider</vt:lpstr>
      <vt:lpstr>Ways to Distribute Information</vt:lpstr>
      <vt:lpstr>Communication</vt:lpstr>
      <vt:lpstr>Communication</vt:lpstr>
      <vt:lpstr>Asking Questions</vt:lpstr>
      <vt:lpstr>Connection</vt:lpstr>
      <vt:lpstr>Connection, cont’d</vt:lpstr>
      <vt:lpstr>Boundary Ambiguity</vt:lpstr>
      <vt:lpstr>Partnership with Families</vt:lpstr>
      <vt:lpstr>Benefits of Partnership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31</cp:revision>
  <dcterms:created xsi:type="dcterms:W3CDTF">2015-07-11T21:45:35Z</dcterms:created>
  <dcterms:modified xsi:type="dcterms:W3CDTF">2015-07-27T02:07:21Z</dcterms:modified>
</cp:coreProperties>
</file>