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8" r:id="rId4"/>
    <p:sldId id="257" r:id="rId5"/>
    <p:sldId id="258" r:id="rId6"/>
    <p:sldId id="273" r:id="rId7"/>
    <p:sldId id="280" r:id="rId8"/>
    <p:sldId id="276" r:id="rId9"/>
    <p:sldId id="277" r:id="rId10"/>
    <p:sldId id="260" r:id="rId11"/>
    <p:sldId id="274" r:id="rId12"/>
    <p:sldId id="275" r:id="rId13"/>
    <p:sldId id="279" r:id="rId14"/>
    <p:sldId id="272" r:id="rId15"/>
    <p:sldId id="262" r:id="rId16"/>
    <p:sldId id="271" r:id="rId17"/>
    <p:sldId id="281" r:id="rId18"/>
    <p:sldId id="261" r:id="rId19"/>
  </p:sldIdLst>
  <p:sldSz cx="9144000" cy="6858000" type="screen4x3"/>
  <p:notesSz cx="7023100" cy="93091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91" d="100"/>
          <a:sy n="91" d="100"/>
        </p:scale>
        <p:origin x="-13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5810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1139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8298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4295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872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006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1128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247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9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C05F-3913-487B-9405-D63182E249CC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7A7A-CA97-4F5D-BFEE-D9A0F8170A49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DDE6-D4B4-4A52-B7D2-2CA220623E66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50DA-4313-4835-8E02-80B6E1FB267D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778D-5706-42D5-B1A5-A97D7E77A0F3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215C-C57E-4918-B722-99CDBB7D9FE2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921B-6184-4624-B419-2E2F5C8C8767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3D9-33BF-490E-B778-9CC0DD5BFD86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4170-AF28-44DD-A863-7AD7ECDB3F34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7102-6245-4D93-9830-EF83D5DB10A0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1576-A0A4-4AC4-8E93-3D4B7F43F3B1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6EC21F4-B95D-444F-AE13-BFEE79115672}" type="datetime1">
              <a:rPr lang="en-US" smtClean="0"/>
              <a:pPr algn="r"/>
              <a:t>1/18/2018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stofamilies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elfadvocacyinfo.org/self-advocac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disabilities/violence/e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vsilc@adds.nv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295400" y="3200400"/>
            <a:ext cx="7848600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Discusión sobre decisiones con conocimiento de causa y los actuales papeles de los padres, y los movimientos por una vida independiente, y de autodefensa de los derechos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movimiento de autodefensa </a:t>
            </a:r>
            <a:r>
              <a:rPr lang="en-US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es-ES_tradnl" sz="1600" dirty="0" smtClean="0"/>
              <a:t>La gente con discapacidades intelectuales terminan, a menudo, estando entre los miembros más impotentes de la sociedad. </a:t>
            </a:r>
            <a:endParaRPr lang="en-US" sz="1600" dirty="0" smtClean="0"/>
          </a:p>
          <a:p>
            <a:pPr>
              <a:lnSpc>
                <a:spcPts val="2600"/>
              </a:lnSpc>
            </a:pPr>
            <a:r>
              <a:rPr lang="es-ES_tradnl" sz="1600" dirty="0" smtClean="0"/>
              <a:t>Pueden llegar a vivir en grandes instituciones o en residencias más pequeñas conocidas como viviendas colectivas (</a:t>
            </a:r>
            <a:r>
              <a:rPr lang="es-ES_tradnl" sz="1600" dirty="0" err="1" smtClean="0"/>
              <a:t>group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homes</a:t>
            </a:r>
            <a:r>
              <a:rPr lang="es-ES_tradnl" sz="1600" dirty="0" smtClean="0"/>
              <a:t>), establecimientos dirigidos por una plantilla administrativa profesional en los que los residentes ejercen poco o ningún control o poder de decisión sobre sus condiciones de vida o con quien comparten su espacio vital. </a:t>
            </a:r>
            <a:endParaRPr lang="en-US" sz="1600" dirty="0" smtClean="0"/>
          </a:p>
          <a:p>
            <a:pPr>
              <a:lnSpc>
                <a:spcPts val="2600"/>
              </a:lnSpc>
            </a:pPr>
            <a:r>
              <a:rPr lang="es-ES_tradnl" sz="1600" dirty="0" smtClean="0"/>
              <a:t>La gente con discapacidades intelectuales son en extremo vulnerables a los abusos y maltratos, debido a su aislamiento social y físico. </a:t>
            </a:r>
            <a:endParaRPr lang="en-US" sz="1600" dirty="0" smtClean="0"/>
          </a:p>
          <a:p>
            <a:pPr>
              <a:lnSpc>
                <a:spcPts val="2600"/>
              </a:lnSpc>
            </a:pPr>
            <a:r>
              <a:rPr lang="es-ES_tradnl" sz="1600" dirty="0" smtClean="0"/>
              <a:t>Los adultos con discapacidades son 1.5 veces más propensos a ser víctimas de la violencia. Los niños y adolescentes con discapacidades son 3.7 veces más propensos que los niños y adolescentes sin discapacidades a ser víctimas de diversos tipos de violencia.</a:t>
            </a:r>
            <a:endParaRPr lang="en-US" sz="16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696200" y="6488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(WHO, 2018)</a:t>
            </a:r>
          </a:p>
        </p:txBody>
      </p:sp>
    </p:spTree>
    <p:extLst>
      <p:ext uri="{BB962C8B-B14F-4D97-AF65-F5344CB8AC3E}">
        <p14:creationId xmlns="" xmlns:p14="http://schemas.microsoft.com/office/powerpoint/2010/main" val="548835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movimiento de autodefensa </a:t>
            </a:r>
            <a:r>
              <a:rPr lang="en-US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 smtClean="0"/>
              <a:t>El movimiento de autodefensa trata de reducir el aislamiento de las personas con discapacidades, para darles las herramientas y la experiencia de tomar control de sus vidas. </a:t>
            </a:r>
            <a:endParaRPr lang="en-US" dirty="0" smtClean="0"/>
          </a:p>
          <a:p>
            <a:r>
              <a:rPr lang="es-ES_tradnl" dirty="0" smtClean="0"/>
              <a:t>El movimiento de autodefensa de las personas con discapacidades intelectuales está rezagado frente a muchos otros esfuerzos de defensa de los derechos civiles, como los relacionados con la raza y las discapacidades físicas. </a:t>
            </a:r>
            <a:endParaRPr lang="en-US" dirty="0" smtClean="0"/>
          </a:p>
          <a:p>
            <a:r>
              <a:rPr lang="es-ES_tradnl" dirty="0" smtClean="0"/>
              <a:t>Esto se debe a numerosos factores, como el bajo índice de alfabetización y otros problemas de comunicación, que son una barrera para las personas con discapacidades intelectuales. </a:t>
            </a:r>
            <a:endParaRPr lang="en-US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696200" y="6488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(WHO, 2018)</a:t>
            </a:r>
          </a:p>
        </p:txBody>
      </p:sp>
    </p:spTree>
    <p:extLst>
      <p:ext uri="{BB962C8B-B14F-4D97-AF65-F5344CB8AC3E}">
        <p14:creationId xmlns="" xmlns:p14="http://schemas.microsoft.com/office/powerpoint/2010/main" val="374169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movimiento de autodefensa </a:t>
            </a:r>
            <a:r>
              <a:rPr lang="en-US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69863" lvl="1" indent="-169863">
              <a:buFont typeface="Arial" panose="020B0604020202020204" pitchFamily="34" charset="0"/>
              <a:buChar char="•"/>
            </a:pPr>
            <a:r>
              <a:rPr lang="es-ES_tradnl" sz="2400" dirty="0" smtClean="0"/>
              <a:t>Una gran página web en respaldo de las familias por toda la vida del miembro de la familia con discapacidades intelectuales y del desarrollo.</a:t>
            </a:r>
            <a:r>
              <a:rPr lang="en-US" sz="2400" dirty="0" smtClean="0"/>
              <a:t> </a:t>
            </a:r>
            <a:r>
              <a:rPr lang="en-US" sz="2400" dirty="0">
                <a:hlinkClick r:id="rId3"/>
              </a:rPr>
              <a:t>http://supportstofamilies.org/</a:t>
            </a:r>
            <a:endParaRPr lang="en-US" sz="2400" dirty="0"/>
          </a:p>
          <a:p>
            <a:pPr marL="169863" lvl="1" indent="-16986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696200" y="6488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(WHO, 2018)</a:t>
            </a:r>
          </a:p>
        </p:txBody>
      </p:sp>
    </p:spTree>
    <p:extLst>
      <p:ext uri="{BB962C8B-B14F-4D97-AF65-F5344CB8AC3E}">
        <p14:creationId xmlns="" xmlns:p14="http://schemas.microsoft.com/office/powerpoint/2010/main" val="169676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autodefensa, hoy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66800" y="1219201"/>
            <a:ext cx="8001000" cy="52382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ts val="2600"/>
              </a:lnSpc>
            </a:pPr>
            <a:r>
              <a:rPr lang="es-ES_tradnl" dirty="0" smtClean="0"/>
              <a:t>A pesar de que el movimiento de autodefensa se inició hace muchos años, los grupos de autodefensa componen una gran parte de la comunidad de personas con discapacidades intelectuales </a:t>
            </a:r>
            <a:r>
              <a:rPr lang="es-ES_tradnl" dirty="0" smtClean="0"/>
              <a:t>y </a:t>
            </a:r>
            <a:r>
              <a:rPr lang="es-ES_tradnl" dirty="0" smtClean="0"/>
              <a:t>del desarrollo. </a:t>
            </a:r>
            <a:endParaRPr lang="en-US" dirty="0" smtClean="0"/>
          </a:p>
          <a:p>
            <a:pPr>
              <a:lnSpc>
                <a:spcPts val="2600"/>
              </a:lnSpc>
            </a:pPr>
            <a:r>
              <a:rPr lang="es-ES_tradnl" dirty="0" smtClean="0"/>
              <a:t>Actualmente, en los Estados Unidos hay alrededor de </a:t>
            </a:r>
            <a:r>
              <a:rPr lang="es-ES_tradnl" dirty="0" smtClean="0"/>
              <a:t>1,200 </a:t>
            </a:r>
            <a:r>
              <a:rPr lang="es-ES_tradnl" dirty="0" smtClean="0"/>
              <a:t>grupos o instituciones de autodefensa. </a:t>
            </a:r>
            <a:endParaRPr lang="en-US" dirty="0" smtClean="0"/>
          </a:p>
          <a:p>
            <a:pPr>
              <a:lnSpc>
                <a:spcPts val="2600"/>
              </a:lnSpc>
            </a:pPr>
            <a:r>
              <a:rPr lang="es-ES_tradnl" dirty="0" smtClean="0"/>
              <a:t>Dichos grupos están dirigidos por personas con discapacidades intelectuales. Dichas personas ingresan a los grupos para conectar con sus semejantes afectados por los mismos problemas. Los grupos de autodefensa dan y reciben consejos. Se siente libres de expresar lo que piensan. Se sienten respaldados. </a:t>
            </a:r>
            <a:endParaRPr lang="en-US" dirty="0" smtClean="0"/>
          </a:p>
          <a:p>
            <a:pPr>
              <a:lnSpc>
                <a:spcPts val="2600"/>
              </a:lnSpc>
            </a:pPr>
            <a:r>
              <a:rPr lang="es-ES_tradnl" dirty="0" smtClean="0"/>
              <a:t>En América del Norte, el movimiento de autodefensa está dirigido por una entidad nacional llamada </a:t>
            </a:r>
            <a:r>
              <a:rPr lang="es-ES_tradnl" u="sng" dirty="0" err="1" smtClean="0"/>
              <a:t>Self</a:t>
            </a:r>
            <a:r>
              <a:rPr lang="es-ES_tradnl" u="sng" dirty="0" smtClean="0"/>
              <a:t> </a:t>
            </a:r>
            <a:r>
              <a:rPr lang="es-ES_tradnl" u="sng" dirty="0" err="1" smtClean="0"/>
              <a:t>Advocates</a:t>
            </a:r>
            <a:r>
              <a:rPr lang="es-ES_tradnl" u="sng" dirty="0" smtClean="0"/>
              <a:t> </a:t>
            </a:r>
            <a:r>
              <a:rPr lang="es-ES_tradnl" u="sng" dirty="0" err="1" smtClean="0"/>
              <a:t>Becoming</a:t>
            </a:r>
            <a:r>
              <a:rPr lang="es-ES_tradnl" u="sng" dirty="0" smtClean="0"/>
              <a:t> </a:t>
            </a:r>
            <a:r>
              <a:rPr lang="es-ES_tradnl" u="sng" dirty="0" err="1" smtClean="0"/>
              <a:t>Empowered</a:t>
            </a:r>
            <a:r>
              <a:rPr lang="es-ES_tradnl" dirty="0" smtClean="0"/>
              <a:t> (SABE), la cual está respaldada por otras organizaciones, como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Arc</a:t>
            </a:r>
            <a:r>
              <a:rPr lang="es-ES_tradnl" dirty="0" smtClean="0"/>
              <a:t>, en los Estados Unidos, y </a:t>
            </a:r>
            <a:r>
              <a:rPr lang="es-ES_tradnl" u="sng" dirty="0" err="1" smtClean="0"/>
              <a:t>LiveWorkPlay</a:t>
            </a:r>
            <a:r>
              <a:rPr lang="es-ES_tradnl" u="sng" dirty="0" smtClean="0"/>
              <a:t>, </a:t>
            </a:r>
            <a:r>
              <a:rPr lang="es-ES_tradnl" dirty="0" smtClean="0"/>
              <a:t>en Canadá, e internacionalmente por medio de la organización </a:t>
            </a:r>
            <a:r>
              <a:rPr lang="es-ES_tradnl" dirty="0" err="1" smtClean="0"/>
              <a:t>People</a:t>
            </a:r>
            <a:r>
              <a:rPr lang="es-ES_tradnl" dirty="0" smtClean="0"/>
              <a:t> </a:t>
            </a:r>
            <a:r>
              <a:rPr lang="es-ES_tradnl" dirty="0" err="1" smtClean="0"/>
              <a:t>First</a:t>
            </a:r>
            <a:r>
              <a:rPr lang="es-ES_tradnl" dirty="0" smtClean="0"/>
              <a:t>.</a:t>
            </a:r>
            <a:endParaRPr lang="en-US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086600" y="6457461"/>
            <a:ext cx="2162908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(Self-Advocacy, 2017)</a:t>
            </a:r>
          </a:p>
        </p:txBody>
      </p:sp>
    </p:spTree>
    <p:extLst>
      <p:ext uri="{BB962C8B-B14F-4D97-AF65-F5344CB8AC3E}">
        <p14:creationId xmlns="" xmlns:p14="http://schemas.microsoft.com/office/powerpoint/2010/main" val="179819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Lo que es o no es la autodefensa</a:t>
            </a:r>
            <a:endParaRPr lang="en-US" dirty="0"/>
          </a:p>
        </p:txBody>
      </p:sp>
      <p:sp>
        <p:nvSpPr>
          <p:cNvPr id="5" name="TextBox 4">
            <a:extLst/>
          </p:cNvPr>
          <p:cNvSpPr txBox="1"/>
          <p:nvPr/>
        </p:nvSpPr>
        <p:spPr>
          <a:xfrm>
            <a:off x="7086600" y="6457461"/>
            <a:ext cx="2162908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(Self-Advocacy, 2017)</a:t>
            </a:r>
          </a:p>
        </p:txBody>
      </p:sp>
      <p:pic>
        <p:nvPicPr>
          <p:cNvPr id="4" name="Picture 3" descr="screenshot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600200"/>
            <a:ext cx="7553739" cy="363772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Lo que es o no es la autodefensa</a:t>
            </a:r>
            <a:endParaRPr lang="en-US" dirty="0"/>
          </a:p>
        </p:txBody>
      </p:sp>
      <p:sp>
        <p:nvSpPr>
          <p:cNvPr id="5" name="TextBox 4">
            <a:extLst/>
          </p:cNvPr>
          <p:cNvSpPr txBox="1"/>
          <p:nvPr/>
        </p:nvSpPr>
        <p:spPr>
          <a:xfrm>
            <a:off x="7086600" y="6457461"/>
            <a:ext cx="2162908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(Self-Advocacy, 2017)</a:t>
            </a:r>
          </a:p>
        </p:txBody>
      </p:sp>
      <p:pic>
        <p:nvPicPr>
          <p:cNvPr id="4" name="Picture 3" descr="screenshot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676400"/>
            <a:ext cx="7583557" cy="37868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8863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Organizaciones de autodefensa de Nevada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90688" cy="4800600"/>
          </a:xfrm>
        </p:spPr>
        <p:txBody>
          <a:bodyPr/>
          <a:lstStyle/>
          <a:p>
            <a:pPr lvl="0"/>
            <a:r>
              <a:rPr lang="es-ES_tradnl" sz="2800" dirty="0" smtClean="0"/>
              <a:t>A continuación, algunas organizaciones de autodefensa actualmente activas en Nevada</a:t>
            </a:r>
            <a:r>
              <a:rPr lang="es-ES_tradnl" sz="3600" dirty="0" smtClean="0"/>
              <a:t>: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/>
              <a:t>People First</a:t>
            </a:r>
          </a:p>
          <a:p>
            <a:pPr lvl="1"/>
            <a:r>
              <a:rPr lang="en-US" dirty="0" err="1"/>
              <a:t>Aktion</a:t>
            </a:r>
            <a:r>
              <a:rPr lang="en-US" dirty="0"/>
              <a:t> Club </a:t>
            </a:r>
            <a:r>
              <a:rPr lang="en-US" dirty="0" smtClean="0"/>
              <a:t>(</a:t>
            </a:r>
            <a:r>
              <a:rPr lang="en-US" dirty="0" err="1" smtClean="0"/>
              <a:t>Patrocinado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Kiwanis)</a:t>
            </a:r>
          </a:p>
          <a:p>
            <a:pPr lvl="1"/>
            <a:r>
              <a:rPr lang="en-US" dirty="0"/>
              <a:t>A-Team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5459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Fuentes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7338" lvl="1" indent="-233363">
              <a:buFont typeface="Arial" panose="020B0604020202020204" pitchFamily="34" charset="0"/>
              <a:buChar char="•"/>
            </a:pPr>
            <a:r>
              <a:rPr lang="en-US" dirty="0"/>
              <a:t>Self Advocacy. (2017). </a:t>
            </a:r>
            <a:r>
              <a:rPr lang="es-ES_tradnl" dirty="0" smtClean="0"/>
              <a:t>Información extraída de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://selfadvocacyinfo.org/self-advocacy/</a:t>
            </a:r>
            <a:endParaRPr lang="en-US" dirty="0"/>
          </a:p>
          <a:p>
            <a:pPr marL="287338" lvl="1" indent="-233363">
              <a:buFont typeface="Arial" panose="020B0604020202020204" pitchFamily="34" charset="0"/>
              <a:buChar char="•"/>
            </a:pPr>
            <a:r>
              <a:rPr lang="en-US" dirty="0"/>
              <a:t>WHO. (2018). </a:t>
            </a:r>
            <a:r>
              <a:rPr lang="es-ES_tradnl" dirty="0" smtClean="0"/>
              <a:t>Información extraída de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://www.who.int/disabilities/violence/en/</a:t>
            </a:r>
            <a:endParaRPr lang="en-US" dirty="0"/>
          </a:p>
          <a:p>
            <a:pPr marL="287338" lvl="1" indent="-233363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35608" y="228600"/>
            <a:ext cx="7406640" cy="1295400"/>
          </a:xfrm>
        </p:spPr>
        <p:txBody>
          <a:bodyPr>
            <a:normAutofit fontScale="90000"/>
          </a:bodyPr>
          <a:lstStyle/>
          <a:p>
            <a:r>
              <a:rPr lang="es-ES_tradnl" sz="4000" dirty="0" smtClean="0"/>
              <a:t>Decisiones con conocimiento de causa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143000"/>
            <a:ext cx="7696200" cy="5496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Habrá decidido algo con </a:t>
            </a:r>
            <a:r>
              <a:rPr lang="es-ES_tradnl" i="1" dirty="0" smtClean="0"/>
              <a:t>conocimiento de causa </a:t>
            </a:r>
            <a:r>
              <a:rPr lang="es-ES_tradnl" dirty="0" smtClean="0"/>
              <a:t>cuando tome una decisión sobre la base de una comprensión integral de las opciones disponibles y de cómo podrían afectar su vida. </a:t>
            </a:r>
            <a:endParaRPr lang="en-US" dirty="0" smtClean="0"/>
          </a:p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Podrá llegar a tomar una </a:t>
            </a:r>
            <a:r>
              <a:rPr lang="es-ES_tradnl" i="1" dirty="0" smtClean="0"/>
              <a:t>Decisión con conocimiento de causa, </a:t>
            </a:r>
            <a:r>
              <a:rPr lang="es-ES_tradnl" dirty="0" smtClean="0"/>
              <a:t>por cuenta propia, o después de pedir ayuda o consultar a alguien (a un pariente, a los amigos, a un otro).</a:t>
            </a:r>
            <a:endParaRPr lang="en-US" dirty="0" smtClean="0"/>
          </a:p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La toma de </a:t>
            </a:r>
            <a:r>
              <a:rPr lang="es-ES_tradnl" i="1" dirty="0" smtClean="0"/>
              <a:t>Decisiones con conocimiento de causa</a:t>
            </a:r>
            <a:r>
              <a:rPr lang="es-ES_tradnl" dirty="0" smtClean="0"/>
              <a:t> es un aspecto clave para asegurarnos que la gente con discapacidades </a:t>
            </a:r>
            <a:r>
              <a:rPr lang="es-ES_tradnl" dirty="0" smtClean="0"/>
              <a:t>pueda </a:t>
            </a:r>
            <a:r>
              <a:rPr lang="es-ES_tradnl" dirty="0" smtClean="0"/>
              <a:t>vivir y de hecho viva la mejor vida posible. </a:t>
            </a:r>
            <a:endParaRPr lang="en-US" dirty="0" smtClean="0"/>
          </a:p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Las </a:t>
            </a:r>
            <a:r>
              <a:rPr lang="es-ES_tradnl" i="1" dirty="0" smtClean="0"/>
              <a:t>Decisiones con conocimiento de causa </a:t>
            </a:r>
            <a:r>
              <a:rPr lang="es-ES_tradnl" dirty="0" smtClean="0"/>
              <a:t>pueden tener por objeto opciones como qué comer o qué ponernos; o cosas más importantes, como dónde vivir o estudiar. </a:t>
            </a:r>
            <a:endParaRPr lang="en-US" dirty="0" smtClean="0"/>
          </a:p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Dichas decisiones podrían tener que ver con el tipo de prestaciones o tipos de ayuda que una persona podría querer o necesitar,  o con dónde o cómo obtenerlas. </a:t>
            </a:r>
            <a:endParaRPr lang="en-US" dirty="0" smtClean="0"/>
          </a:p>
          <a:p>
            <a:pPr lvl="1" indent="-274320">
              <a:buFont typeface="Arial" pitchFamily="34" charset="0"/>
              <a:buChar char="•"/>
            </a:pPr>
            <a:r>
              <a:rPr lang="es-ES_tradnl" dirty="0" smtClean="0"/>
              <a:t>Las decisiones personales siempre deberán ser respetadas y respaldadas por los participantes en las vidas de los que toman esas decisiones. </a:t>
            </a:r>
            <a:endParaRPr lang="en-US" dirty="0" smtClean="0"/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pc="75" dirty="0">
              <a:solidFill>
                <a:srgbClr val="262626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pc="75" dirty="0">
              <a:solidFill>
                <a:srgbClr val="262626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6211669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El Consejo </a:t>
            </a:r>
            <a:r>
              <a:rPr lang="es-ES_tradnl" u="sng" dirty="0" smtClean="0"/>
              <a:t>sólo</a:t>
            </a:r>
            <a:r>
              <a:rPr lang="es-ES_tradnl" dirty="0" smtClean="0"/>
              <a:t> respalda el principio de decidir las cosas importantes, con conocimiento de causa.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82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600" dirty="0" smtClean="0"/>
              <a:t>El actual papel del movimiento de padres y madres (</a:t>
            </a:r>
            <a:r>
              <a:rPr lang="es-ES_tradnl" sz="3600" dirty="0" err="1" smtClean="0"/>
              <a:t>Parent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Movement</a:t>
            </a:r>
            <a:r>
              <a:rPr lang="es-ES_tradnl" sz="3600" dirty="0" smtClean="0"/>
              <a:t>)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43000" y="1417638"/>
            <a:ext cx="7790688" cy="5287962"/>
          </a:xfrm>
        </p:spPr>
        <p:txBody>
          <a:bodyPr>
            <a:noAutofit/>
          </a:bodyPr>
          <a:lstStyle/>
          <a:p>
            <a:pPr lvl="0">
              <a:lnSpc>
                <a:spcPts val="2800"/>
              </a:lnSpc>
            </a:pPr>
            <a:r>
              <a:rPr lang="es-ES_tradnl" sz="1800" dirty="0" smtClean="0"/>
              <a:t>Durante la parte dedicada a la Historia de las discapacidades, hablamos acerca de los papeles de los progenitores al momento de vivir con una discapacidad en una familia. </a:t>
            </a:r>
            <a:endParaRPr lang="en-US" sz="1800" dirty="0" smtClean="0"/>
          </a:p>
          <a:p>
            <a:pPr lvl="0">
              <a:lnSpc>
                <a:spcPts val="2800"/>
              </a:lnSpc>
            </a:pPr>
            <a:r>
              <a:rPr lang="es-ES_tradnl" sz="1800" dirty="0" smtClean="0"/>
              <a:t>Actualmente, los padres y madres han asumido una mayor participación, por lo que ofrecen una base más firme y sólida sobre la cual llegar al éxito. </a:t>
            </a:r>
            <a:endParaRPr lang="en-US" sz="1800" dirty="0"/>
          </a:p>
          <a:p>
            <a:pPr lvl="0">
              <a:lnSpc>
                <a:spcPts val="2800"/>
              </a:lnSpc>
            </a:pPr>
            <a:r>
              <a:rPr lang="es-ES_tradnl" sz="1800" dirty="0" smtClean="0"/>
              <a:t>Cómo estimular a sus hijos a que aprendan a defenderse por sí mismos. </a:t>
            </a:r>
            <a:endParaRPr lang="en-US" sz="1800" dirty="0" smtClean="0"/>
          </a:p>
          <a:p>
            <a:pPr lvl="0">
              <a:lnSpc>
                <a:spcPts val="2800"/>
              </a:lnSpc>
            </a:pPr>
            <a:r>
              <a:rPr lang="es-ES_tradnl" sz="1800" dirty="0" smtClean="0"/>
              <a:t>Asistiendo a las reuniones de </a:t>
            </a:r>
            <a:r>
              <a:rPr lang="es-ES_tradnl" sz="1800" dirty="0" err="1" smtClean="0"/>
              <a:t>IEP</a:t>
            </a:r>
            <a:r>
              <a:rPr lang="es-ES_tradnl" sz="1800" dirty="0" smtClean="0"/>
              <a:t> (preparación y administración de los servicios de educación personalizada) y asegurándose de que sus hijos también asistan y participen. </a:t>
            </a:r>
            <a:endParaRPr lang="en-US" sz="1800" dirty="0" smtClean="0"/>
          </a:p>
          <a:p>
            <a:pPr lvl="0">
              <a:lnSpc>
                <a:spcPts val="2800"/>
              </a:lnSpc>
            </a:pPr>
            <a:r>
              <a:rPr lang="es-ES_tradnl" sz="1800" dirty="0" smtClean="0"/>
              <a:t>Promoviendo el valor de las decisiones con conocimiento de causa (tema a ser discutido en una sesión futura).</a:t>
            </a:r>
            <a:endParaRPr lang="en-US" sz="1800" dirty="0" smtClean="0"/>
          </a:p>
          <a:p>
            <a:pPr lvl="0">
              <a:lnSpc>
                <a:spcPts val="2800"/>
              </a:lnSpc>
            </a:pPr>
            <a:r>
              <a:rPr lang="es-ES_tradnl" sz="1800" dirty="0" smtClean="0"/>
              <a:t>Estudiar el </a:t>
            </a:r>
            <a:r>
              <a:rPr lang="es-ES_tradnl" sz="1800" dirty="0" err="1" smtClean="0"/>
              <a:t>Toolkit</a:t>
            </a:r>
            <a:r>
              <a:rPr lang="es-ES_tradnl" sz="1800" dirty="0" smtClean="0"/>
              <a:t> (material informativo) para asegurarse de que está satisfaciendo </a:t>
            </a:r>
            <a:r>
              <a:rPr lang="es-ES_tradnl" sz="1800" u="sng" dirty="0" smtClean="0"/>
              <a:t>todas</a:t>
            </a:r>
            <a:r>
              <a:rPr lang="es-ES_tradnl" sz="1800" dirty="0" smtClean="0"/>
              <a:t> las necesidades de sus hijos, cuando más lo necesitan. 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</a:t>
            </a:r>
            <a:r>
              <a:rPr lang="es-ES_tradnl" dirty="0" smtClean="0"/>
              <a:t>movimiento </a:t>
            </a:r>
            <a:r>
              <a:rPr lang="es-ES_tradnl" dirty="0" smtClean="0"/>
              <a:t>por una vida independiente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990600" y="1417638"/>
            <a:ext cx="8077200" cy="5135562"/>
          </a:xfrm>
        </p:spPr>
        <p:txBody>
          <a:bodyPr>
            <a:normAutofit fontScale="70000" lnSpcReduction="20000"/>
          </a:bodyPr>
          <a:lstStyle/>
          <a:p>
            <a:r>
              <a:rPr lang="es-ES_tradnl" dirty="0" smtClean="0"/>
              <a:t>En Nevada, tenemos un Consejo estatal por una vida independiente (</a:t>
            </a:r>
            <a:r>
              <a:rPr lang="es-ES_tradnl" dirty="0" err="1" smtClean="0"/>
              <a:t>Statewide</a:t>
            </a:r>
            <a:r>
              <a:rPr lang="es-ES_tradnl" dirty="0" smtClean="0"/>
              <a:t> </a:t>
            </a:r>
            <a:r>
              <a:rPr lang="es-ES_tradnl" dirty="0" err="1" smtClean="0"/>
              <a:t>Independent</a:t>
            </a:r>
            <a:r>
              <a:rPr lang="es-ES_tradnl" dirty="0" smtClean="0"/>
              <a:t> Living Council). Se reúnen trimestralmente. Su próxima reunión será el 12 de abril del 2018.</a:t>
            </a:r>
            <a:endParaRPr lang="en-US" dirty="0" smtClean="0"/>
          </a:p>
          <a:p>
            <a:r>
              <a:rPr lang="es-ES_tradnl" dirty="0" smtClean="0"/>
              <a:t>El propósito del Consejo es: </a:t>
            </a:r>
            <a:endParaRPr lang="en-US" dirty="0" smtClean="0"/>
          </a:p>
          <a:p>
            <a:pPr lvl="1" fontAlgn="base"/>
            <a:r>
              <a:rPr lang="en-US" dirty="0" smtClean="0">
                <a:solidFill>
                  <a:srgbClr val="3C3C3C"/>
                </a:solidFill>
                <a:latin typeface="Arial" panose="020B0604020202020204" pitchFamily="34" charset="0"/>
              </a:rPr>
              <a:t>1</a:t>
            </a:r>
            <a:r>
              <a:rPr lang="en-US" dirty="0">
                <a:solidFill>
                  <a:srgbClr val="3C3C3C"/>
                </a:solidFill>
                <a:latin typeface="Arial" panose="020B0604020202020204" pitchFamily="34" charset="0"/>
              </a:rPr>
              <a:t>. </a:t>
            </a:r>
            <a:r>
              <a:rPr lang="es-ES_tradnl" dirty="0" smtClean="0"/>
              <a:t>Promover la filosofía de una vida independiente, incluyendo los principios de un mejor control del </a:t>
            </a:r>
            <a:r>
              <a:rPr lang="es-ES_tradnl" dirty="0" smtClean="0"/>
              <a:t>cliente, </a:t>
            </a:r>
            <a:r>
              <a:rPr lang="es-ES_tradnl" dirty="0" smtClean="0"/>
              <a:t>del soporte entre iguales, de la autosuficiencia y la autodeterminación, de la igualdad en el acceso, y de la defensa de los derechos individuales y sistémicos, a fin de maximizar el liderazgo, potenciamiento e independencia y productividad de las personas con discapacidades,  además de la integración y plena inclusión de personas con discapacidades in las actividades principales de las comunidades; </a:t>
            </a:r>
            <a:endParaRPr lang="en-US" dirty="0">
              <a:latin typeface="Arial" panose="020B0604020202020204" pitchFamily="34" charset="0"/>
            </a:endParaRPr>
          </a:p>
          <a:p>
            <a:pPr marL="588201" lvl="2" indent="-225425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</a:t>
            </a:r>
            <a:r>
              <a:rPr lang="es-ES_tradnl" dirty="0" smtClean="0"/>
              <a:t>movimiento </a:t>
            </a:r>
            <a:r>
              <a:rPr lang="es-ES_tradnl" dirty="0" smtClean="0"/>
              <a:t>por una vida independiente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80288" y="1444532"/>
            <a:ext cx="8287512" cy="5029200"/>
          </a:xfrm>
        </p:spPr>
        <p:txBody>
          <a:bodyPr>
            <a:normAutofit fontScale="92500"/>
          </a:bodyPr>
          <a:lstStyle/>
          <a:p>
            <a:pPr lvl="1" fontAlgn="base"/>
            <a:r>
              <a:rPr lang="en-US" sz="2400" dirty="0">
                <a:solidFill>
                  <a:srgbClr val="3C3C3C"/>
                </a:solidFill>
                <a:latin typeface="Arial" panose="020B0604020202020204" pitchFamily="34" charset="0"/>
              </a:rPr>
              <a:t>2. </a:t>
            </a:r>
            <a:r>
              <a:rPr lang="es-ES_tradnl" sz="2600" dirty="0" smtClean="0"/>
              <a:t>Promover el desarrollo y expansión de los programas y conceptos en favor de una vida independiente sobre una base estatal; </a:t>
            </a:r>
            <a:r>
              <a:rPr lang="en-US" sz="2600" dirty="0">
                <a:solidFill>
                  <a:srgbClr val="3C3C3C"/>
                </a:solidFill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en-US" sz="2600" dirty="0">
                <a:solidFill>
                  <a:srgbClr val="3C3C3C"/>
                </a:solidFill>
                <a:latin typeface="Arial" panose="020B0604020202020204" pitchFamily="34" charset="0"/>
              </a:rPr>
              <a:t>3. </a:t>
            </a:r>
            <a:r>
              <a:rPr lang="es-ES_tradnl" sz="2600" dirty="0" smtClean="0"/>
              <a:t>Prestar orientación a las agencias estatales en la planificación al nivel municipal, así como a las entidades administrativas asistidas al amparo del Título VII de la Ley; </a:t>
            </a:r>
            <a:endParaRPr lang="en-US" sz="2600" dirty="0" smtClean="0"/>
          </a:p>
          <a:p>
            <a:pPr lvl="1"/>
            <a:r>
              <a:rPr lang="es-ES_tradnl" sz="2600" dirty="0" smtClean="0"/>
              <a:t>4. Ofrecer orientación a las agencias estatales y a las entidades locales administrativas y de planificación que presten asistencia para una vida independiente; y </a:t>
            </a:r>
            <a:endParaRPr lang="en-US" sz="2600" dirty="0" smtClean="0"/>
          </a:p>
          <a:p>
            <a:pPr lvl="1"/>
            <a:r>
              <a:rPr lang="es-ES_tradnl" sz="2600" dirty="0" smtClean="0"/>
              <a:t>5. Mejorar la relación de trabajo entre los diversos consejos, y centros </a:t>
            </a:r>
            <a:r>
              <a:rPr lang="es-ES_tradnl" sz="2600" dirty="0" smtClean="0"/>
              <a:t>promoviendo una </a:t>
            </a:r>
            <a:r>
              <a:rPr lang="es-ES_tradnl" sz="2600" dirty="0" smtClean="0"/>
              <a:t>vida independiente, así como entre los programas estatales, federales y no federales.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1584960" y="6336396"/>
            <a:ext cx="6964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Comuníquese con el </a:t>
            </a:r>
            <a:r>
              <a:rPr lang="es-ES_tradnl" dirty="0" err="1" smtClean="0"/>
              <a:t>SILC</a:t>
            </a:r>
            <a:r>
              <a:rPr lang="es-ES_tradnl" dirty="0" smtClean="0"/>
              <a:t> de Nevada visitando </a:t>
            </a:r>
            <a:r>
              <a:rPr lang="en-US" dirty="0" smtClean="0">
                <a:hlinkClick r:id="rId3"/>
              </a:rPr>
              <a:t>nvsilc@adds.nv.gov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95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Recursos disponibles para una vida independiente, en Nevada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Nevada Department of Health and Human Services: Aging and Disability Services Division</a:t>
            </a:r>
          </a:p>
          <a:p>
            <a:pPr lvl="2"/>
            <a:r>
              <a:rPr lang="en-US" dirty="0"/>
              <a:t>Adsd.nv.gov</a:t>
            </a:r>
          </a:p>
          <a:p>
            <a:pPr lvl="2"/>
            <a:r>
              <a:rPr lang="en-US" dirty="0"/>
              <a:t>1161 S. Valley View</a:t>
            </a:r>
            <a:br>
              <a:rPr lang="en-US" dirty="0"/>
            </a:br>
            <a:r>
              <a:rPr lang="en-US" dirty="0"/>
              <a:t>Las Vegas, Nevada 89102</a:t>
            </a:r>
            <a:br>
              <a:rPr lang="en-US" dirty="0"/>
            </a:br>
            <a:r>
              <a:rPr lang="en-US" dirty="0"/>
              <a:t>(702) 486-7670</a:t>
            </a:r>
          </a:p>
          <a:p>
            <a:pPr lvl="2"/>
            <a:endParaRPr lang="en-US" dirty="0"/>
          </a:p>
          <a:p>
            <a:r>
              <a:rPr lang="en-US" dirty="0"/>
              <a:t>Southern Nevada Center for Independent Living</a:t>
            </a:r>
          </a:p>
          <a:p>
            <a:pPr lvl="2"/>
            <a:r>
              <a:rPr lang="en-US" dirty="0"/>
              <a:t>2950 S. Rainbow Blvd, Suite 220</a:t>
            </a:r>
            <a:br>
              <a:rPr lang="en-US" dirty="0"/>
            </a:br>
            <a:r>
              <a:rPr lang="en-US" dirty="0"/>
              <a:t>Las Vegas, Nevada 89146</a:t>
            </a:r>
          </a:p>
          <a:p>
            <a:pPr lvl="2"/>
            <a:r>
              <a:rPr lang="en-US" dirty="0"/>
              <a:t>(800) 870-7003	</a:t>
            </a:r>
          </a:p>
        </p:txBody>
      </p:sp>
    </p:spTree>
    <p:extLst>
      <p:ext uri="{BB962C8B-B14F-4D97-AF65-F5344CB8AC3E}">
        <p14:creationId xmlns="" xmlns:p14="http://schemas.microsoft.com/office/powerpoint/2010/main" val="238773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Posición del Consejo sobre el tema de la vivienda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80288" y="1444532"/>
            <a:ext cx="8287512" cy="5029200"/>
          </a:xfrm>
        </p:spPr>
        <p:txBody>
          <a:bodyPr>
            <a:normAutofit fontScale="85000" lnSpcReduction="10000"/>
          </a:bodyPr>
          <a:lstStyle/>
          <a:p>
            <a:pPr marL="588201" lvl="2" indent="-225425">
              <a:buFont typeface="Arial" panose="020B0604020202020204" pitchFamily="34" charset="0"/>
              <a:buChar char="•"/>
            </a:pPr>
            <a:r>
              <a:rPr lang="es-ES_tradnl" dirty="0" smtClean="0"/>
              <a:t>En todo el país, la gente con discapacidades del desarrollo afronta una crisis seria con relación a la disponibilidad de viviendas decentes, seguras, asequibles y accesibles. Nevada sigue promoviendo la inclusión, en la vida normal de sus comunidades, de gente con discapacidades del desarrollo, y advierte acerca de los riesgos de volver a instalaciones no inclusivas, y otras instituciones especializadas.</a:t>
            </a:r>
          </a:p>
          <a:p>
            <a:pPr marL="588201" lvl="2" indent="-225425">
              <a:buNone/>
            </a:pPr>
            <a:endParaRPr lang="en-US" sz="1100" dirty="0"/>
          </a:p>
          <a:p>
            <a:pPr marL="588201" lvl="2" indent="-225425">
              <a:buFont typeface="Arial" panose="020B0604020202020204" pitchFamily="34" charset="0"/>
              <a:buChar char="•"/>
            </a:pPr>
            <a:r>
              <a:rPr lang="es-ES_tradnl" b="1" dirty="0" smtClean="0"/>
              <a:t>El Nevada </a:t>
            </a:r>
            <a:r>
              <a:rPr lang="es-ES_tradnl" b="1" dirty="0" err="1" smtClean="0"/>
              <a:t>Governor’s</a:t>
            </a:r>
            <a:r>
              <a:rPr lang="es-ES_tradnl" b="1" dirty="0" smtClean="0"/>
              <a:t> Council </a:t>
            </a:r>
            <a:r>
              <a:rPr lang="es-ES_tradnl" b="1" dirty="0" err="1" smtClean="0"/>
              <a:t>on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Developmental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Disabilities</a:t>
            </a:r>
            <a:r>
              <a:rPr lang="es-ES_tradnl" b="1" dirty="0" smtClean="0"/>
              <a:t> (</a:t>
            </a:r>
            <a:r>
              <a:rPr lang="es-ES_tradnl" b="1" dirty="0" err="1" smtClean="0"/>
              <a:t>NGCDD</a:t>
            </a:r>
            <a:r>
              <a:rPr lang="es-ES_tradnl" b="1" dirty="0" smtClean="0"/>
              <a:t>) sostiene que los ciudadanos con discapacidades del desarrollo deben vivir en comunidades inclusivas, seguras y asequibles, según sus preferencias, y que deben recibir las medidas de soporte y las acomodaciones que necesitan. </a:t>
            </a:r>
            <a:endParaRPr lang="en-US" dirty="0"/>
          </a:p>
          <a:p>
            <a:pPr marL="588201" lvl="2" indent="-225425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035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Posición del Consejo sobre el tema de la vivienda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1143000" y="1371600"/>
            <a:ext cx="779068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b="1" u="sng" dirty="0" smtClean="0"/>
              <a:t>Recomendaciones en cuanto a </a:t>
            </a:r>
            <a:r>
              <a:rPr lang="es-ES_tradnl" sz="1600" b="1" u="sng" dirty="0" smtClean="0"/>
              <a:t>las políticas</a:t>
            </a:r>
            <a:endParaRPr lang="en-US" sz="1600" dirty="0" smtClean="0"/>
          </a:p>
          <a:p>
            <a:r>
              <a:rPr lang="en-US" sz="105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74320">
              <a:buFont typeface="Arial" pitchFamily="34" charset="0"/>
              <a:buChar char="•"/>
            </a:pPr>
            <a:r>
              <a:rPr lang="es-ES_tradnl" sz="1700" dirty="0" smtClean="0"/>
              <a:t>Aumentar la oferta de opciones asequibles y accesibles de viviendas integradas en la comunidad, incluso de viviendas temporales, de alquiler y/o vendidas, a fin de satisfacer la creciente demanda insatisfecha de personas con discapacidades y sus familias. </a:t>
            </a:r>
            <a:endParaRPr lang="en-US" sz="1700" dirty="0" smtClean="0"/>
          </a:p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s-ES_tradnl" sz="1700" dirty="0" smtClean="0"/>
              <a:t>Aumentar sustancialmente el financiamiento y defensa de la integridad de los programas de viviendas del Departamento de la vivienda y desarrollo urbano (</a:t>
            </a:r>
            <a:r>
              <a:rPr lang="es-ES_tradnl" sz="1700" dirty="0" err="1" smtClean="0"/>
              <a:t>HUD</a:t>
            </a:r>
            <a:r>
              <a:rPr lang="es-ES_tradnl" sz="1700" dirty="0" smtClean="0"/>
              <a:t>), del Departamento de agricultura de los Estados Unidos, y demás programas de viviendas federales y estatales, ofreciendo financiamiento a las personas con discapacidades. </a:t>
            </a:r>
            <a:endParaRPr lang="en-US" sz="1700" dirty="0" smtClean="0"/>
          </a:p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s-ES_tradnl" sz="1700" dirty="0" smtClean="0"/>
              <a:t>Ofrecer financiamiento para satisfacer la necesidad de viviendas de emergencia seguras, asequibles y accesibles a personas con discapacidades. </a:t>
            </a:r>
            <a:endParaRPr lang="en-US" sz="1700" dirty="0" smtClean="0"/>
          </a:p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s-ES_tradnl" sz="1700" dirty="0" smtClean="0"/>
              <a:t>Eliminar las barreras que impiden el acceso de personas con discapacidades al disfrute de viviendas temporales, o de alquiler, o a la compra de sus viviendas. </a:t>
            </a:r>
            <a:endParaRPr lang="en-US" sz="1700" dirty="0" smtClean="0"/>
          </a:p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s-ES_tradnl" sz="1700" dirty="0" smtClean="0"/>
              <a:t>Requerir el desarrollo de proyectos con fondos públicos y aplicar patrones de diseño idénticos a los de la Sección 504 de la Ley de rehabilitación (</a:t>
            </a:r>
            <a:r>
              <a:rPr lang="es-ES_tradnl" sz="1700" dirty="0" err="1" smtClean="0"/>
              <a:t>Rehabilitation</a:t>
            </a:r>
            <a:r>
              <a:rPr lang="es-ES_tradnl" sz="1700" dirty="0" smtClean="0"/>
              <a:t> </a:t>
            </a:r>
            <a:r>
              <a:rPr lang="es-ES_tradnl" sz="1700" dirty="0" err="1" smtClean="0"/>
              <a:t>Act</a:t>
            </a:r>
            <a:r>
              <a:rPr lang="es-ES_tradnl" sz="1700" dirty="0" smtClean="0"/>
              <a:t>).</a:t>
            </a:r>
            <a:endParaRPr lang="en-US" sz="1700" dirty="0" smtClean="0"/>
          </a:p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s-ES_tradnl" sz="1700" dirty="0" smtClean="0"/>
              <a:t>Eliminar cualquier discriminación sobre la base de discapacidades, del proceso de ventas, arrendamiento y otros tipos de arreglos relacionados con las viviendas no asistidas. 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47594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Papel actual del movimiento de autodefensa</a:t>
            </a:r>
            <a:r>
              <a:rPr lang="en-US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_tradnl" sz="3800" dirty="0" smtClean="0"/>
              <a:t>La autodefensa se refiere al movimiento de derechos civiles para personas con discapacidades del desarrollo. </a:t>
            </a:r>
            <a:endParaRPr lang="en-US" sz="3800" dirty="0" smtClean="0"/>
          </a:p>
          <a:p>
            <a:r>
              <a:rPr lang="es-ES_tradnl" sz="3800" dirty="0" smtClean="0"/>
              <a:t>Es, también, un término importante en el </a:t>
            </a:r>
            <a:r>
              <a:rPr lang="es-ES_tradnl" sz="3800" u="sng" dirty="0" smtClean="0"/>
              <a:t>movimiento por los derechos de las personas con discapacidades,</a:t>
            </a:r>
            <a:r>
              <a:rPr lang="es-ES_tradnl" sz="3800" dirty="0" smtClean="0"/>
              <a:t> el cual propone que dichas personas tengan control de sus vidas, incluso de su salud, en el marco del sistema médico. </a:t>
            </a:r>
            <a:endParaRPr lang="en-US" sz="3800" dirty="0" smtClean="0"/>
          </a:p>
          <a:p>
            <a:r>
              <a:rPr lang="es-ES_tradnl" sz="3800" dirty="0" smtClean="0"/>
              <a:t>El movimiento de autodefensa tiene que ver (básicamente) con gente con discapacidades defendiendo sus derechos. Esto significa que a pesar de que una persona con discapacidades podrá pedir ayuda a los demás, seguirá teniendo el derecho a controlar y gestionar sus propios recursos. Se trata del derecho a tomar decisiones que afectarán sus vidas, sin ninguna interferencia o control indebidos por parte de otros.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0</TotalTime>
  <Words>1417</Words>
  <Application>Microsoft Office PowerPoint</Application>
  <PresentationFormat>On-screen Show (4:3)</PresentationFormat>
  <Paragraphs>103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 Discusión sobre decisiones con conocimiento de causa y los actuales papeles de los padres, y los movimientos por una vida independiente, y de autodefensa de los derechos</vt:lpstr>
      <vt:lpstr>Decisiones con conocimiento de causa </vt:lpstr>
      <vt:lpstr>El actual papel del movimiento de padres y madres (Parent Movement)</vt:lpstr>
      <vt:lpstr>Papel actual del movimiento por una vida independiente</vt:lpstr>
      <vt:lpstr>Papel actual del movimiento por una vida independiente</vt:lpstr>
      <vt:lpstr>Recursos disponibles para una vida independiente, en Nevada</vt:lpstr>
      <vt:lpstr>Posición del Consejo sobre el tema de la vivienda</vt:lpstr>
      <vt:lpstr>Posición del Consejo sobre el tema de la vivienda</vt:lpstr>
      <vt:lpstr>Papel actual del movimiento de autodefensa </vt:lpstr>
      <vt:lpstr>Papel actual del movimiento de autodefensa  </vt:lpstr>
      <vt:lpstr>Papel actual del movimiento de autodefensa  </vt:lpstr>
      <vt:lpstr>Papel actual del movimiento de autodefensa  </vt:lpstr>
      <vt:lpstr>La autodefensa, hoy</vt:lpstr>
      <vt:lpstr>Lo que es o no es la autodefensa</vt:lpstr>
      <vt:lpstr>Lo que es o no es la autodefensa</vt:lpstr>
      <vt:lpstr>Organizaciones de autodefensa de Nevada</vt:lpstr>
      <vt:lpstr>Fuentes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2017-12-28T19:07:35Z</dcterms:created>
  <dcterms:modified xsi:type="dcterms:W3CDTF">2018-01-18T18:47:23Z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