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82" r:id="rId2"/>
  </p:sldMasterIdLst>
  <p:notesMasterIdLst>
    <p:notesMasterId r:id="rId19"/>
  </p:notesMasterIdLst>
  <p:handoutMasterIdLst>
    <p:handoutMasterId r:id="rId20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</p:sldIdLst>
  <p:sldSz cx="9144000" cy="6858000" type="screen4x3"/>
  <p:notesSz cx="7023100" cy="9309100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91" d="100"/>
          <a:sy n="91" d="100"/>
        </p:scale>
        <p:origin x="-132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09DC4D6-251A-4E32-9F58-5EF63A864BC7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8457CA08-D0DF-4B92-803D-2F678DDCE2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FE1E7E57-1F10-4268-99D2-CEDBAC6DAB5A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1D2386A3-2E31-4C9B-B0BE-45709ADB98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68196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72741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029584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36840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680038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15986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2386A3-2E31-4C9B-B0BE-45709ADB9841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3482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noFill/>
          <a:ln w="12700">
            <a:solidFill>
              <a:prstClr val="black"/>
            </a:solidFill>
          </a:ln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 multiple</a:t>
            </a:r>
            <a:r>
              <a:rPr lang="en-US" baseline="0" dirty="0"/>
              <a:t> points, if necessary.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noFill/>
          <a:ln w="12700">
            <a:solidFill>
              <a:prstClr val="black"/>
            </a:solidFill>
          </a:ln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 brief bullets and discuss</a:t>
            </a:r>
            <a:r>
              <a:rPr lang="en-US" baseline="0" dirty="0"/>
              <a:t> details verbally.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58362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5965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noProof="1"/>
              <a:t>Click to edit Master title style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noProof="1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C05F-3913-487B-9405-D63182E249CC}" type="datetime1">
              <a:rPr lang="en-US" smtClean="0"/>
              <a:pPr/>
              <a:t>1/24/2018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7A7A-CA97-4F5D-BFEE-D9A0F8170A49}" type="datetime1">
              <a:rPr lang="en-US" smtClean="0"/>
              <a:pPr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7DDE6-D4B4-4A52-B7D2-2CA220623E66}" type="datetime1">
              <a:rPr lang="en-US" smtClean="0"/>
              <a:pPr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50DA-4313-4835-8E02-80B6E1FB267D}" type="datetime1">
              <a:rPr lang="en-US" smtClean="0"/>
              <a:pPr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5778D-5706-42D5-B1A5-A97D7E77A0F3}" type="datetime1">
              <a:rPr lang="en-US" smtClean="0"/>
              <a:pPr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B215C-C57E-4918-B722-99CDBB7D9FE2}" type="datetime1">
              <a:rPr lang="en-US" smtClean="0"/>
              <a:pPr/>
              <a:t>1/24/2018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3921B-6184-4624-B419-2E2F5C8C8767}" type="datetime1">
              <a:rPr lang="en-US" smtClean="0"/>
              <a:pPr/>
              <a:t>1/24/2018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E63D9-33BF-490E-B778-9CC0DD5BFD86}" type="datetime1">
              <a:rPr lang="en-US" smtClean="0"/>
              <a:pPr/>
              <a:t>1/24/2018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64170-AF28-44DD-A863-7AD7ECDB3F34}" type="datetime1">
              <a:rPr lang="en-US" smtClean="0"/>
              <a:pPr/>
              <a:t>1/24/2018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7102-6245-4D93-9830-EF83D5DB10A0}" type="datetime1">
              <a:rPr lang="en-US" smtClean="0"/>
              <a:pPr/>
              <a:t>1/24/2018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91576-A0A4-4AC4-8E93-3D4B7F43F3B1}" type="datetime1">
              <a:rPr lang="en-US" smtClean="0"/>
              <a:pPr/>
              <a:t>1/24/2018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noProof="1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noProof="1"/>
              <a:t>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/>
            <a:fld id="{D6EC21F4-B95D-444F-AE13-BFEE79115672}" type="datetime1">
              <a:rPr lang="en-US" smtClean="0"/>
              <a:pPr algn="r"/>
              <a:t>1/24/2018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/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 algn="ctr"/>
              <a:t>‹#›</a:t>
            </a:fld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1295400" y="2362200"/>
            <a:ext cx="7848600" cy="1700784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sz="4800" dirty="0" smtClean="0"/>
              <a:t>Discusión acerca del </a:t>
            </a:r>
            <a:r>
              <a:rPr lang="es-ES_tradnl" sz="4800" dirty="0" err="1" smtClean="0"/>
              <a:t>People</a:t>
            </a:r>
            <a:r>
              <a:rPr lang="es-ES_tradnl" sz="4800" dirty="0" smtClean="0"/>
              <a:t> </a:t>
            </a:r>
            <a:r>
              <a:rPr lang="es-ES_tradnl" sz="4800" dirty="0" err="1" smtClean="0"/>
              <a:t>First</a:t>
            </a:r>
            <a:r>
              <a:rPr lang="es-ES_tradnl" sz="4800" dirty="0" smtClean="0"/>
              <a:t> </a:t>
            </a:r>
            <a:r>
              <a:rPr lang="es-ES_tradnl" sz="4800" dirty="0" err="1" smtClean="0"/>
              <a:t>Language</a:t>
            </a:r>
            <a:r>
              <a:rPr lang="es-ES_tradnl" sz="4800" dirty="0" smtClean="0"/>
              <a:t> (</a:t>
            </a:r>
            <a:r>
              <a:rPr lang="es-ES_tradnl" sz="4800" dirty="0" err="1" smtClean="0"/>
              <a:t>Lenguage</a:t>
            </a:r>
            <a:r>
              <a:rPr lang="es-ES_tradnl" sz="4800" dirty="0" smtClean="0"/>
              <a:t> enfocado en las personas)</a:t>
            </a:r>
            <a:endParaRPr lang="en-US" sz="4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Utilizar el </a:t>
            </a:r>
            <a:r>
              <a:rPr lang="es-ES_tradnl" dirty="0" err="1" smtClean="0"/>
              <a:t>People</a:t>
            </a:r>
            <a:r>
              <a:rPr lang="es-ES_tradnl" dirty="0" smtClean="0"/>
              <a:t> </a:t>
            </a:r>
            <a:r>
              <a:rPr lang="es-ES_tradnl" dirty="0" err="1" smtClean="0"/>
              <a:t>First</a:t>
            </a:r>
            <a:r>
              <a:rPr lang="es-ES_tradnl" dirty="0" smtClean="0"/>
              <a:t> </a:t>
            </a:r>
            <a:r>
              <a:rPr lang="es-ES_tradnl" dirty="0" err="1" smtClean="0"/>
              <a:t>Language</a:t>
            </a:r>
            <a:r>
              <a:rPr lang="es-ES_tradnl" dirty="0" smtClean="0"/>
              <a:t> es importante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435608" y="1391958"/>
            <a:ext cx="7498080" cy="5181600"/>
          </a:xfrm>
        </p:spPr>
        <p:txBody>
          <a:bodyPr>
            <a:noAutofit/>
          </a:bodyPr>
          <a:lstStyle/>
          <a:p>
            <a:pPr>
              <a:lnSpc>
                <a:spcPts val="2400"/>
              </a:lnSpc>
            </a:pPr>
            <a:r>
              <a:rPr lang="es-ES_tradnl" sz="2000" dirty="0" smtClean="0"/>
              <a:t>El </a:t>
            </a:r>
            <a:r>
              <a:rPr lang="es-ES_tradnl" sz="2000" dirty="0" err="1" smtClean="0"/>
              <a:t>People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First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Language</a:t>
            </a:r>
            <a:r>
              <a:rPr lang="es-ES_tradnl" sz="2000" dirty="0" smtClean="0"/>
              <a:t> pone la persona </a:t>
            </a:r>
            <a:r>
              <a:rPr lang="es-ES_tradnl" sz="2000" u="sng" dirty="0" smtClean="0"/>
              <a:t>ante</a:t>
            </a:r>
            <a:r>
              <a:rPr lang="es-ES_tradnl" sz="2000" dirty="0" smtClean="0"/>
              <a:t> la discapacidad, y se describa lo que la persona tiene, no lo que es.  </a:t>
            </a:r>
            <a:endParaRPr lang="en-US" sz="2000" dirty="0" smtClean="0"/>
          </a:p>
          <a:p>
            <a:pPr>
              <a:lnSpc>
                <a:spcPts val="2400"/>
              </a:lnSpc>
            </a:pPr>
            <a:r>
              <a:rPr lang="es-ES_tradnl" sz="2000" dirty="0" smtClean="0"/>
              <a:t>Si las personas con discapacidades deben ser incluidas en todos las actividades de la sociedad, y si van a ser respetadas y valoradas como conciudadanas, dejemos de usar un lenguaje que les separe o diferencie de los demás. </a:t>
            </a:r>
            <a:endParaRPr lang="en-US" sz="2000" dirty="0" smtClean="0"/>
          </a:p>
          <a:p>
            <a:pPr>
              <a:lnSpc>
                <a:spcPts val="2400"/>
              </a:lnSpc>
            </a:pPr>
            <a:r>
              <a:rPr lang="es-ES_tradnl" sz="2000" dirty="0" smtClean="0"/>
              <a:t>En determinadas circunstancias el </a:t>
            </a:r>
            <a:r>
              <a:rPr lang="es-ES_tradnl" sz="2000" dirty="0" err="1" smtClean="0"/>
              <a:t>People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First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Language</a:t>
            </a:r>
            <a:r>
              <a:rPr lang="es-ES_tradnl" sz="2000" dirty="0" smtClean="0"/>
              <a:t> no podría aplicarse. Algunas personas con sordera o autismo se sienten muy orgullosas de ser identificadas por su diagnóstico. </a:t>
            </a:r>
            <a:endParaRPr lang="en-US" sz="2000" dirty="0" smtClean="0"/>
          </a:p>
          <a:p>
            <a:pPr>
              <a:lnSpc>
                <a:spcPts val="2400"/>
              </a:lnSpc>
            </a:pPr>
            <a:r>
              <a:rPr lang="es-ES_tradnl" sz="2000" dirty="0" smtClean="0"/>
              <a:t>Debemos también recordar utilizar el </a:t>
            </a:r>
            <a:r>
              <a:rPr lang="es-ES_tradnl" sz="2000" dirty="0" err="1" smtClean="0"/>
              <a:t>People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First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Language</a:t>
            </a:r>
            <a:r>
              <a:rPr lang="es-ES_tradnl" sz="2000" dirty="0" smtClean="0"/>
              <a:t> como regla general, aunque también preguntar a los interesados sus preferencias. </a:t>
            </a:r>
            <a:endParaRPr lang="en-US" sz="2000" dirty="0" smtClean="0"/>
          </a:p>
          <a:p>
            <a:pPr>
              <a:lnSpc>
                <a:spcPts val="2400"/>
              </a:lnSpc>
            </a:pPr>
            <a:r>
              <a:rPr lang="es-ES_tradnl" sz="2000" dirty="0" smtClean="0"/>
              <a:t>A menudo nos referimos a las personas con discapacidades, </a:t>
            </a:r>
            <a:r>
              <a:rPr lang="es-ES_tradnl" sz="2000" i="1" dirty="0" smtClean="0"/>
              <a:t>frente a ellas, como si no estuvieran ahí. </a:t>
            </a:r>
            <a:r>
              <a:rPr lang="es-ES_tradnl" sz="2000" dirty="0" smtClean="0"/>
              <a:t> Esto hay que dejar de hacerlo. </a:t>
            </a:r>
            <a:endParaRPr lang="en-US" sz="2000" dirty="0" smtClean="0"/>
          </a:p>
          <a:p>
            <a:pPr>
              <a:lnSpc>
                <a:spcPts val="2400"/>
              </a:lnSpc>
            </a:pPr>
            <a:r>
              <a:rPr lang="es-ES_tradnl" sz="2000" dirty="0" smtClean="0"/>
              <a:t>Concentrémonos en lo que las personas </a:t>
            </a:r>
            <a:r>
              <a:rPr lang="es-ES_tradnl" sz="2000" i="1" dirty="0" smtClean="0"/>
              <a:t>pueden hacer</a:t>
            </a:r>
            <a:r>
              <a:rPr lang="es-ES_tradnl" sz="2000" dirty="0" smtClean="0"/>
              <a:t>, no en lo que </a:t>
            </a:r>
            <a:r>
              <a:rPr lang="es-ES_tradnl" sz="2000" i="1" dirty="0" smtClean="0"/>
              <a:t>no pueden</a:t>
            </a:r>
            <a:r>
              <a:rPr lang="es-ES_tradnl" sz="2000" dirty="0" smtClean="0"/>
              <a:t>. </a:t>
            </a:r>
            <a:endParaRPr lang="en-US" sz="2400" dirty="0"/>
          </a:p>
        </p:txBody>
      </p:sp>
      <p:sp>
        <p:nvSpPr>
          <p:cNvPr id="4" name="TextBox 3">
            <a:extLst/>
          </p:cNvPr>
          <p:cNvSpPr txBox="1"/>
          <p:nvPr/>
        </p:nvSpPr>
        <p:spPr>
          <a:xfrm>
            <a:off x="7772400" y="6454032"/>
            <a:ext cx="1399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(Snow, 2001)</a:t>
            </a:r>
          </a:p>
        </p:txBody>
      </p:sp>
    </p:spTree>
    <p:extLst>
      <p:ext uri="{BB962C8B-B14F-4D97-AF65-F5344CB8AC3E}">
        <p14:creationId xmlns:p14="http://schemas.microsoft.com/office/powerpoint/2010/main" xmlns="" val="2666239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Ejemplos del </a:t>
            </a:r>
            <a:r>
              <a:rPr lang="es-ES_tradnl" dirty="0" err="1" smtClean="0"/>
              <a:t>People</a:t>
            </a:r>
            <a:r>
              <a:rPr lang="es-ES_tradnl" dirty="0" smtClean="0"/>
              <a:t> </a:t>
            </a:r>
            <a:r>
              <a:rPr lang="es-ES_tradnl" dirty="0" err="1" smtClean="0"/>
              <a:t>First</a:t>
            </a:r>
            <a:r>
              <a:rPr lang="es-ES_tradnl" dirty="0" smtClean="0"/>
              <a:t> </a:t>
            </a:r>
            <a:r>
              <a:rPr lang="es-ES_tradnl" dirty="0" err="1" smtClean="0"/>
              <a:t>Language</a:t>
            </a:r>
            <a:r>
              <a:rPr lang="es-ES_tradnl" dirty="0" smtClean="0"/>
              <a:t>:</a:t>
            </a:r>
            <a:endParaRPr lang="en-US" dirty="0"/>
          </a:p>
        </p:txBody>
      </p:sp>
      <p:sp>
        <p:nvSpPr>
          <p:cNvPr id="5" name="TextBox 4">
            <a:extLst/>
          </p:cNvPr>
          <p:cNvSpPr txBox="1"/>
          <p:nvPr/>
        </p:nvSpPr>
        <p:spPr>
          <a:xfrm>
            <a:off x="7772400" y="6454032"/>
            <a:ext cx="1399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(Snow, 2001)</a:t>
            </a:r>
          </a:p>
        </p:txBody>
      </p:sp>
      <p:pic>
        <p:nvPicPr>
          <p:cNvPr id="7" name="Content Placeholder 6" descr="screenshot table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377867" y="1447800"/>
            <a:ext cx="5613816" cy="4800600"/>
          </a:xfrm>
        </p:spPr>
      </p:pic>
    </p:spTree>
    <p:extLst>
      <p:ext uri="{BB962C8B-B14F-4D97-AF65-F5344CB8AC3E}">
        <p14:creationId xmlns:p14="http://schemas.microsoft.com/office/powerpoint/2010/main" xmlns="" val="1456591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371600" y="2514600"/>
            <a:ext cx="7498080" cy="1143000"/>
          </a:xfrm>
        </p:spPr>
        <p:txBody>
          <a:bodyPr>
            <a:normAutofit/>
          </a:bodyPr>
          <a:lstStyle/>
          <a:p>
            <a:r>
              <a:rPr lang="es-ES_tradnl" sz="3600" dirty="0" smtClean="0"/>
              <a:t>Actividad con el </a:t>
            </a:r>
            <a:r>
              <a:rPr lang="es-ES_tradnl" sz="3600" dirty="0" err="1" smtClean="0"/>
              <a:t>People</a:t>
            </a:r>
            <a:r>
              <a:rPr lang="es-ES_tradnl" sz="3600" dirty="0" smtClean="0"/>
              <a:t> </a:t>
            </a:r>
            <a:r>
              <a:rPr lang="es-ES_tradnl" sz="3600" dirty="0" err="1" smtClean="0"/>
              <a:t>First</a:t>
            </a:r>
            <a:r>
              <a:rPr lang="es-ES_tradnl" sz="3600" dirty="0" smtClean="0"/>
              <a:t> </a:t>
            </a:r>
            <a:r>
              <a:rPr lang="es-ES_tradnl" sz="3600" dirty="0" err="1" smtClean="0"/>
              <a:t>Language</a:t>
            </a:r>
            <a:r>
              <a:rPr lang="es-ES_tradnl" sz="3600" dirty="0" smtClean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1141770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3600" dirty="0" smtClean="0"/>
              <a:t>Actividad con el </a:t>
            </a:r>
            <a:r>
              <a:rPr lang="es-ES_tradnl" sz="3600" dirty="0" err="1" smtClean="0"/>
              <a:t>People</a:t>
            </a:r>
            <a:r>
              <a:rPr lang="es-ES_tradnl" sz="3600" dirty="0" smtClean="0"/>
              <a:t> </a:t>
            </a:r>
            <a:r>
              <a:rPr lang="es-ES_tradnl" sz="3600" dirty="0" err="1" smtClean="0"/>
              <a:t>First</a:t>
            </a:r>
            <a:r>
              <a:rPr lang="es-ES_tradnl" sz="3600" dirty="0" smtClean="0"/>
              <a:t> </a:t>
            </a:r>
            <a:r>
              <a:rPr lang="es-ES_tradnl" sz="3600" dirty="0" err="1" smtClean="0"/>
              <a:t>Language</a:t>
            </a:r>
            <a:r>
              <a:rPr lang="es-ES_tradnl" sz="3600" dirty="0" smtClean="0"/>
              <a:t> 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2000" b="1" dirty="0" smtClean="0"/>
              <a:t> </a:t>
            </a:r>
            <a:endParaRPr lang="en-US" sz="2800" dirty="0" smtClean="0"/>
          </a:p>
          <a:p>
            <a:endParaRPr lang="en-US" dirty="0"/>
          </a:p>
        </p:txBody>
      </p:sp>
      <p:pic>
        <p:nvPicPr>
          <p:cNvPr id="9" name="Picture 8" descr="screenshot 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19200" y="1676400"/>
            <a:ext cx="7275443" cy="1341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369827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3600" dirty="0" smtClean="0"/>
              <a:t>Actividad con el </a:t>
            </a:r>
            <a:r>
              <a:rPr lang="es-ES_tradnl" sz="3600" dirty="0" err="1" smtClean="0"/>
              <a:t>People</a:t>
            </a:r>
            <a:r>
              <a:rPr lang="es-ES_tradnl" sz="3600" dirty="0" smtClean="0"/>
              <a:t> </a:t>
            </a:r>
            <a:r>
              <a:rPr lang="es-ES_tradnl" sz="3600" dirty="0" err="1" smtClean="0"/>
              <a:t>First</a:t>
            </a:r>
            <a:r>
              <a:rPr lang="es-ES_tradnl" sz="3600" dirty="0" smtClean="0"/>
              <a:t> </a:t>
            </a:r>
            <a:r>
              <a:rPr lang="es-ES_tradnl" sz="3600" dirty="0" err="1" smtClean="0"/>
              <a:t>Language</a:t>
            </a:r>
            <a:r>
              <a:rPr lang="es-ES_tradnl" sz="3600" dirty="0" smtClean="0"/>
              <a:t> </a:t>
            </a:r>
            <a:endParaRPr lang="en-US" sz="3600" dirty="0"/>
          </a:p>
        </p:txBody>
      </p:sp>
      <p:pic>
        <p:nvPicPr>
          <p:cNvPr id="8" name="Picture 7" descr="screenshot 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71600" y="1219200"/>
            <a:ext cx="7255565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001317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3600" dirty="0" smtClean="0"/>
              <a:t>Actividad con el </a:t>
            </a:r>
            <a:r>
              <a:rPr lang="es-ES_tradnl" sz="3600" dirty="0" err="1" smtClean="0"/>
              <a:t>People</a:t>
            </a:r>
            <a:r>
              <a:rPr lang="es-ES_tradnl" sz="3600" dirty="0" smtClean="0"/>
              <a:t> </a:t>
            </a:r>
            <a:r>
              <a:rPr lang="es-ES_tradnl" sz="3600" dirty="0" err="1" smtClean="0"/>
              <a:t>First</a:t>
            </a:r>
            <a:r>
              <a:rPr lang="es-ES_tradnl" sz="3600" dirty="0" smtClean="0"/>
              <a:t> </a:t>
            </a:r>
            <a:r>
              <a:rPr lang="es-ES_tradnl" sz="3600" dirty="0" err="1" smtClean="0"/>
              <a:t>Language</a:t>
            </a:r>
            <a:r>
              <a:rPr lang="es-ES_tradnl" sz="3600" dirty="0" smtClean="0"/>
              <a:t> </a:t>
            </a:r>
            <a:endParaRPr lang="en-US" sz="3600" dirty="0"/>
          </a:p>
        </p:txBody>
      </p:sp>
      <p:pic>
        <p:nvPicPr>
          <p:cNvPr id="5" name="Picture 4" descr="screenshot 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95400" y="1371600"/>
            <a:ext cx="7305261" cy="465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238911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Fuentes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Snow, Kathie (2001). People First Language. </a:t>
            </a:r>
            <a:r>
              <a:rPr lang="es-ES_tradnl" sz="2800" dirty="0" smtClean="0"/>
              <a:t>Información extraída de </a:t>
            </a:r>
            <a:r>
              <a:rPr lang="en-US" sz="2800" dirty="0" smtClean="0"/>
              <a:t>https</a:t>
            </a:r>
            <a:r>
              <a:rPr lang="en-US" sz="2800" dirty="0"/>
              <a:t>://nebula.wsimg.com/1c1af57f9319dbf909ec52462367fa88?AccessKeyId=9D6F6082FE5EE52C3DC6&amp;disposition=0&amp;alloworigin=1</a:t>
            </a:r>
          </a:p>
        </p:txBody>
      </p:sp>
    </p:spTree>
    <p:extLst>
      <p:ext uri="{BB962C8B-B14F-4D97-AF65-F5344CB8AC3E}">
        <p14:creationId xmlns:p14="http://schemas.microsoft.com/office/powerpoint/2010/main" xmlns="" val="2494001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People First Language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57800"/>
          </a:xfrm>
        </p:spPr>
        <p:txBody>
          <a:bodyPr>
            <a:noAutofit/>
          </a:bodyPr>
          <a:lstStyle/>
          <a:p>
            <a:pPr lvl="0">
              <a:lnSpc>
                <a:spcPts val="2200"/>
              </a:lnSpc>
            </a:pPr>
            <a:r>
              <a:rPr lang="es-ES_tradnl" sz="2000" dirty="0" smtClean="0"/>
              <a:t>Las personas con discapacidades son el grupo de minorías más grande en nuestro país. </a:t>
            </a:r>
            <a:endParaRPr lang="en-US" sz="2000" dirty="0" smtClean="0"/>
          </a:p>
          <a:p>
            <a:pPr lvl="0">
              <a:lnSpc>
                <a:spcPts val="2200"/>
              </a:lnSpc>
            </a:pPr>
            <a:r>
              <a:rPr lang="es-ES_tradnl" sz="2000" dirty="0" smtClean="0"/>
              <a:t>1 de cada 5 estadounidenses tiene una discapacidad. </a:t>
            </a:r>
            <a:endParaRPr lang="en-US" sz="2000" dirty="0" smtClean="0"/>
          </a:p>
          <a:p>
            <a:pPr lvl="0">
              <a:lnSpc>
                <a:spcPts val="2200"/>
              </a:lnSpc>
            </a:pPr>
            <a:r>
              <a:rPr lang="es-ES_tradnl" sz="2000" dirty="0" smtClean="0"/>
              <a:t>Dicha minoría es también el grupo más diversificado, en el que todas las edades, géneros, religiones, razas, orientaciones sexuales y niveles económicos están representados. </a:t>
            </a:r>
            <a:endParaRPr lang="en-US" sz="2000" dirty="0" smtClean="0"/>
          </a:p>
          <a:p>
            <a:pPr lvl="0">
              <a:lnSpc>
                <a:spcPts val="2200"/>
              </a:lnSpc>
            </a:pPr>
            <a:r>
              <a:rPr lang="es-ES_tradnl" sz="2000" dirty="0" smtClean="0"/>
              <a:t>Contrario a la creencia popular, las personas con discapacidades: </a:t>
            </a:r>
            <a:endParaRPr lang="en-US" sz="2000" dirty="0" smtClean="0"/>
          </a:p>
          <a:p>
            <a:pPr lvl="1">
              <a:lnSpc>
                <a:spcPts val="2200"/>
              </a:lnSpc>
            </a:pPr>
            <a:r>
              <a:rPr lang="es-ES_tradnl" sz="1800" i="1" dirty="0" smtClean="0"/>
              <a:t>No sufren</a:t>
            </a:r>
            <a:r>
              <a:rPr lang="es-ES_tradnl" sz="1800" dirty="0" smtClean="0"/>
              <a:t> la </a:t>
            </a:r>
            <a:r>
              <a:rPr lang="es-ES_tradnl" sz="1800" i="1" dirty="0" smtClean="0"/>
              <a:t>tragedia</a:t>
            </a:r>
            <a:r>
              <a:rPr lang="es-ES_tradnl" sz="1800" dirty="0" smtClean="0"/>
              <a:t> de </a:t>
            </a:r>
            <a:r>
              <a:rPr lang="es-ES_tradnl" sz="1800" i="1" dirty="0" smtClean="0"/>
              <a:t>defectos de nacimiento</a:t>
            </a:r>
            <a:r>
              <a:rPr lang="es-ES_tradnl" sz="1800" dirty="0" smtClean="0"/>
              <a:t>. </a:t>
            </a:r>
            <a:endParaRPr lang="en-US" sz="1800" dirty="0" smtClean="0"/>
          </a:p>
          <a:p>
            <a:pPr lvl="1">
              <a:lnSpc>
                <a:spcPts val="2200"/>
              </a:lnSpc>
            </a:pPr>
            <a:r>
              <a:rPr lang="es-ES_tradnl" sz="1800" dirty="0" smtClean="0"/>
              <a:t>No son</a:t>
            </a:r>
            <a:r>
              <a:rPr lang="es-ES_tradnl" sz="1800" i="1" dirty="0" smtClean="0"/>
              <a:t> héroes parapléjicos </a:t>
            </a:r>
            <a:r>
              <a:rPr lang="es-ES_tradnl" sz="1800" dirty="0" smtClean="0"/>
              <a:t>que</a:t>
            </a:r>
            <a:r>
              <a:rPr lang="es-ES_tradnl" sz="1800" i="1" dirty="0" smtClean="0"/>
              <a:t> luchan</a:t>
            </a:r>
            <a:r>
              <a:rPr lang="es-ES_tradnl" sz="1800" dirty="0" smtClean="0"/>
              <a:t> por volver a ser </a:t>
            </a:r>
            <a:r>
              <a:rPr lang="es-ES_tradnl" sz="1800" i="1" dirty="0" smtClean="0"/>
              <a:t>normales</a:t>
            </a:r>
            <a:r>
              <a:rPr lang="es-ES_tradnl" sz="1800" dirty="0" smtClean="0"/>
              <a:t>.</a:t>
            </a:r>
            <a:endParaRPr lang="en-US" sz="1800" dirty="0" smtClean="0"/>
          </a:p>
          <a:p>
            <a:pPr lvl="1">
              <a:lnSpc>
                <a:spcPts val="2200"/>
              </a:lnSpc>
            </a:pPr>
            <a:r>
              <a:rPr lang="es-ES_tradnl" sz="1800" dirty="0" smtClean="0"/>
              <a:t>No son</a:t>
            </a:r>
            <a:r>
              <a:rPr lang="es-ES_tradnl" sz="1800" i="1" dirty="0" smtClean="0"/>
              <a:t> Víctima</a:t>
            </a:r>
            <a:r>
              <a:rPr lang="es-ES_tradnl" sz="1800" dirty="0" smtClean="0"/>
              <a:t>s que </a:t>
            </a:r>
            <a:r>
              <a:rPr lang="es-ES_tradnl" sz="1800" i="1" dirty="0" smtClean="0"/>
              <a:t>luchan</a:t>
            </a:r>
            <a:r>
              <a:rPr lang="es-ES_tradnl" sz="1800" dirty="0" smtClean="0"/>
              <a:t> por </a:t>
            </a:r>
            <a:r>
              <a:rPr lang="es-ES_tradnl" sz="1800" i="1" dirty="0" smtClean="0"/>
              <a:t>vencer </a:t>
            </a:r>
            <a:r>
              <a:rPr lang="es-ES_tradnl" sz="1800" dirty="0" smtClean="0"/>
              <a:t>sus </a:t>
            </a:r>
            <a:r>
              <a:rPr lang="es-ES_tradnl" sz="1800" i="1" dirty="0" smtClean="0"/>
              <a:t>desafíos</a:t>
            </a:r>
            <a:r>
              <a:rPr lang="es-ES_tradnl" sz="1800" dirty="0" smtClean="0"/>
              <a:t>.</a:t>
            </a:r>
            <a:endParaRPr lang="en-US" sz="1800" dirty="0" smtClean="0"/>
          </a:p>
          <a:p>
            <a:pPr lvl="0">
              <a:lnSpc>
                <a:spcPts val="2200"/>
              </a:lnSpc>
            </a:pPr>
            <a:r>
              <a:rPr lang="es-ES_tradnl" sz="2000" dirty="0" smtClean="0"/>
              <a:t>Tampoco son </a:t>
            </a:r>
            <a:r>
              <a:rPr lang="es-ES_tradnl" sz="2000" i="1" dirty="0" smtClean="0"/>
              <a:t>retrasados, ciegos, tullidos, minusválidos, incapacitados intelectuales,</a:t>
            </a:r>
            <a:r>
              <a:rPr lang="es-ES_tradnl" sz="2000" dirty="0" smtClean="0"/>
              <a:t> etc. </a:t>
            </a:r>
            <a:endParaRPr lang="en-US" sz="2000" dirty="0" smtClean="0"/>
          </a:p>
          <a:p>
            <a:pPr lvl="0">
              <a:lnSpc>
                <a:spcPts val="2200"/>
              </a:lnSpc>
            </a:pPr>
            <a:r>
              <a:rPr lang="es-ES_tradnl" sz="2000" dirty="0" smtClean="0"/>
              <a:t>Las personas con discapacidades</a:t>
            </a:r>
            <a:r>
              <a:rPr lang="es-ES_tradnl" sz="2000" i="1" dirty="0" smtClean="0"/>
              <a:t> </a:t>
            </a:r>
            <a:r>
              <a:rPr lang="es-ES_tradnl" sz="2000" b="1" i="1" dirty="0" smtClean="0"/>
              <a:t>en primer plano son personas. </a:t>
            </a:r>
            <a:r>
              <a:rPr lang="es-ES_tradnl" sz="2000" dirty="0" smtClean="0"/>
              <a:t> </a:t>
            </a:r>
            <a:endParaRPr lang="en-US" sz="2000" dirty="0" smtClean="0"/>
          </a:p>
          <a:p>
            <a:pPr lvl="0">
              <a:lnSpc>
                <a:spcPts val="2200"/>
              </a:lnSpc>
            </a:pPr>
            <a:r>
              <a:rPr lang="es-ES_tradnl" sz="2000" dirty="0" smtClean="0"/>
              <a:t>Cada persona es única. </a:t>
            </a:r>
            <a:endParaRPr lang="en-US" sz="2000" dirty="0"/>
          </a:p>
        </p:txBody>
      </p:sp>
      <p:sp>
        <p:nvSpPr>
          <p:cNvPr id="4" name="TextBox 3">
            <a:extLst/>
          </p:cNvPr>
          <p:cNvSpPr txBox="1"/>
          <p:nvPr/>
        </p:nvSpPr>
        <p:spPr>
          <a:xfrm>
            <a:off x="7772400" y="6454032"/>
            <a:ext cx="1399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(Snow, 2001)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¿Qué es una discapacidad?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ts val="2400"/>
              </a:lnSpc>
            </a:pPr>
            <a:r>
              <a:rPr lang="es-ES_tradnl" sz="1800" dirty="0" smtClean="0"/>
              <a:t>Es un término médico: “Es un estado de salud físico o mental que limita los movimientos, sensaciones o actividades de una persona”. </a:t>
            </a:r>
            <a:endParaRPr lang="en-US" sz="1800" dirty="0" smtClean="0"/>
          </a:p>
          <a:p>
            <a:pPr>
              <a:lnSpc>
                <a:spcPts val="2400"/>
              </a:lnSpc>
            </a:pPr>
            <a:r>
              <a:rPr lang="es-ES_tradnl" sz="1800" dirty="0" smtClean="0"/>
              <a:t>Como término legal, la American </a:t>
            </a:r>
            <a:r>
              <a:rPr lang="es-ES_tradnl" sz="1800" dirty="0" err="1" smtClean="0"/>
              <a:t>with</a:t>
            </a:r>
            <a:r>
              <a:rPr lang="es-ES_tradnl" sz="1800" dirty="0" smtClean="0"/>
              <a:t> </a:t>
            </a:r>
            <a:r>
              <a:rPr lang="es-ES_tradnl" sz="1800" dirty="0" err="1" smtClean="0"/>
              <a:t>Disabilities</a:t>
            </a:r>
            <a:r>
              <a:rPr lang="es-ES_tradnl" sz="1800" dirty="0" smtClean="0"/>
              <a:t> </a:t>
            </a:r>
            <a:r>
              <a:rPr lang="es-ES_tradnl" sz="1800" dirty="0" err="1" smtClean="0"/>
              <a:t>Act</a:t>
            </a:r>
            <a:r>
              <a:rPr lang="es-ES_tradnl" sz="1800" dirty="0" smtClean="0"/>
              <a:t> (ADA) (Ley de protección de los derechos de los estadounidenses con discapacidades) define el término como: “tener un impedimento físico o mental, que limita una o varias actividades importantes en su vida". Esto incluye a la gente registrada como afectada por un impedimento, aunque actualmente no tenga impedimento alguno. </a:t>
            </a:r>
            <a:endParaRPr lang="en-US" sz="1800" dirty="0" smtClean="0"/>
          </a:p>
          <a:p>
            <a:pPr>
              <a:lnSpc>
                <a:spcPts val="2400"/>
              </a:lnSpc>
            </a:pPr>
            <a:r>
              <a:rPr lang="es-ES_tradnl" sz="1800" dirty="0" smtClean="0"/>
              <a:t>Los “criterios para determinar una discapacidad” y recomendar una intervención temprana son diferentes de los de la primera infancia, los cuales son diferentes a los aplicables a la instrucción especial personalizada, que, a su vez, son diferentes de los utilizados para evaluar los aspectos vocacionales de una rehabilitación, que son diferentes de los del seguro de compensación por accidentes y enfermedades ocupacionales, y así sucesivamente.</a:t>
            </a:r>
            <a:endParaRPr lang="en-US" sz="1800" dirty="0"/>
          </a:p>
        </p:txBody>
      </p:sp>
      <p:sp>
        <p:nvSpPr>
          <p:cNvPr id="4" name="TextBox 3">
            <a:extLst/>
          </p:cNvPr>
          <p:cNvSpPr txBox="1"/>
          <p:nvPr/>
        </p:nvSpPr>
        <p:spPr>
          <a:xfrm>
            <a:off x="7772400" y="6454032"/>
            <a:ext cx="1399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(Snow, 2001)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3600" dirty="0" smtClean="0"/>
              <a:t>El poder del lenguaje y las etiquetas</a:t>
            </a:r>
            <a:endParaRPr lang="en-US" sz="360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ts val="2400"/>
              </a:lnSpc>
            </a:pPr>
            <a:r>
              <a:rPr lang="es-ES_tradnl" sz="2200" dirty="0" smtClean="0"/>
              <a:t>Las palabras son </a:t>
            </a:r>
            <a:r>
              <a:rPr lang="es-ES_tradnl" sz="2200" u="sng" dirty="0" smtClean="0"/>
              <a:t>poderosas</a:t>
            </a:r>
            <a:r>
              <a:rPr lang="es-ES_tradnl" sz="2200" dirty="0" smtClean="0"/>
              <a:t>. </a:t>
            </a:r>
            <a:endParaRPr lang="en-US" sz="2200" dirty="0" smtClean="0"/>
          </a:p>
          <a:p>
            <a:pPr>
              <a:lnSpc>
                <a:spcPts val="2400"/>
              </a:lnSpc>
            </a:pPr>
            <a:r>
              <a:rPr lang="es-ES_tradnl" sz="2200" dirty="0" smtClean="0"/>
              <a:t>Las etiquetas mantienen vivas las generalizaciones. </a:t>
            </a:r>
            <a:endParaRPr lang="en-US" sz="2200" dirty="0" smtClean="0"/>
          </a:p>
          <a:p>
            <a:pPr>
              <a:lnSpc>
                <a:spcPts val="2400"/>
              </a:lnSpc>
            </a:pPr>
            <a:r>
              <a:rPr lang="es-ES_tradnl" sz="2200" dirty="0" smtClean="0"/>
              <a:t>¿Le gustaría ser conocido por su artritis, diabetes o cualquier otra enfermedad? </a:t>
            </a:r>
            <a:endParaRPr lang="en-US" sz="2200" dirty="0" smtClean="0"/>
          </a:p>
          <a:p>
            <a:pPr>
              <a:lnSpc>
                <a:spcPts val="2400"/>
              </a:lnSpc>
            </a:pPr>
            <a:r>
              <a:rPr lang="es-ES_tradnl" sz="2200" dirty="0" smtClean="0"/>
              <a:t>También, a menudo, el diagnóstico de una discapacidad puede llegar a ser la etiqueta de la persona que la padece, y a definir su valor y potencial. </a:t>
            </a:r>
            <a:endParaRPr lang="en-US" sz="2200" dirty="0" smtClean="0"/>
          </a:p>
          <a:p>
            <a:pPr>
              <a:lnSpc>
                <a:spcPts val="2400"/>
              </a:lnSpc>
            </a:pPr>
            <a:r>
              <a:rPr lang="es-ES_tradnl" sz="2200" dirty="0" smtClean="0"/>
              <a:t>A menudo, también, se asocia con sentimientos innecesarios de compasión o de heroísmo, dirigidos a la persona. </a:t>
            </a:r>
            <a:endParaRPr lang="en-US" sz="2200" dirty="0" smtClean="0"/>
          </a:p>
          <a:p>
            <a:pPr>
              <a:lnSpc>
                <a:spcPts val="2400"/>
              </a:lnSpc>
            </a:pPr>
            <a:r>
              <a:rPr lang="es-ES_tradnl" sz="2200" dirty="0" smtClean="0"/>
              <a:t>Demasiado a menudo, también, tomamos decisiones relacionadas con una persona sobre la base de su diagnóstico médico, en vez de por sus exclusivos talentos y habilidades personales, y por sus necesidades. </a:t>
            </a:r>
            <a:endParaRPr lang="en-US" sz="2200" dirty="0"/>
          </a:p>
        </p:txBody>
      </p:sp>
      <p:sp>
        <p:nvSpPr>
          <p:cNvPr id="4" name="TextBox 3">
            <a:extLst/>
          </p:cNvPr>
          <p:cNvSpPr txBox="1"/>
          <p:nvPr/>
        </p:nvSpPr>
        <p:spPr>
          <a:xfrm>
            <a:off x="7772400" y="6454032"/>
            <a:ext cx="1399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(Snow, 2001)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Palabras descriptivas inexactas </a:t>
            </a:r>
            <a:r>
              <a:rPr lang="en-US" dirty="0"/>
              <a:t>	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ts val="2400"/>
              </a:lnSpc>
            </a:pPr>
            <a:r>
              <a:rPr lang="es-ES_tradnl" sz="2000" dirty="0" smtClean="0"/>
              <a:t>“Minusválido” es un término que ha dejado de usarse en la legislación federal, porque conlleva imágenes negativas de compasión, temor o algo peor. </a:t>
            </a:r>
            <a:endParaRPr lang="en-US" sz="2000" dirty="0" smtClean="0"/>
          </a:p>
          <a:p>
            <a:pPr>
              <a:lnSpc>
                <a:spcPts val="2400"/>
              </a:lnSpc>
            </a:pPr>
            <a:r>
              <a:rPr lang="es-ES_tradnl" sz="2000" dirty="0" smtClean="0"/>
              <a:t>No todos los que casualmente tienen alguna discapacidad son iguales. ¡Los que tienen discapacidades demuestran más semejanzas que diferencias con los que no las tienen!</a:t>
            </a:r>
            <a:endParaRPr lang="en-US" sz="2000" dirty="0" smtClean="0"/>
          </a:p>
          <a:p>
            <a:pPr>
              <a:lnSpc>
                <a:spcPts val="2400"/>
              </a:lnSpc>
            </a:pPr>
            <a:r>
              <a:rPr lang="es-ES_tradnl" sz="2000" dirty="0" smtClean="0"/>
              <a:t>El término “minusválidos” es a menudo utilizado para describir espacios de estacionamiento o habitaciones de hotel modificados o especiales, etc. Es preferible y más correcto utilizar el término </a:t>
            </a:r>
            <a:r>
              <a:rPr lang="es-ES_tradnl" sz="2000" b="1" i="1" dirty="0" smtClean="0"/>
              <a:t>accesible</a:t>
            </a:r>
            <a:r>
              <a:rPr lang="es-ES_tradnl" sz="2000" dirty="0" smtClean="0"/>
              <a:t>. </a:t>
            </a:r>
            <a:endParaRPr lang="en-US" sz="2000" dirty="0" smtClean="0"/>
          </a:p>
          <a:p>
            <a:pPr>
              <a:lnSpc>
                <a:spcPts val="2400"/>
              </a:lnSpc>
            </a:pPr>
            <a:r>
              <a:rPr lang="es-ES_tradnl" sz="2000" dirty="0" smtClean="0"/>
              <a:t>“Discapacitado" </a:t>
            </a:r>
            <a:r>
              <a:rPr lang="es-ES_tradnl" sz="2000" b="1" dirty="0" smtClean="0"/>
              <a:t>tampoco es  aceptable. </a:t>
            </a:r>
            <a:r>
              <a:rPr lang="es-ES_tradnl" sz="2000" dirty="0" smtClean="0"/>
              <a:t> Hoy en día hay que enfocar en la persona, no la discapacidad.  </a:t>
            </a:r>
            <a:r>
              <a:rPr lang="es-ES_tradnl" sz="2000" b="1" i="1" dirty="0" smtClean="0"/>
              <a:t>¡Una persona no es solamente su discapacidad! </a:t>
            </a:r>
            <a:r>
              <a:rPr lang="es-ES_tradnl" sz="2000" dirty="0" smtClean="0"/>
              <a:t> </a:t>
            </a:r>
            <a:endParaRPr lang="en-US" sz="2000" dirty="0" smtClean="0"/>
          </a:p>
          <a:p>
            <a:pPr>
              <a:lnSpc>
                <a:spcPts val="2400"/>
              </a:lnSpc>
            </a:pPr>
            <a:r>
              <a:rPr lang="es-ES_tradnl" sz="2000" dirty="0" smtClean="0"/>
              <a:t>Las personas no "padecen o sufren de una discapacidad". Sencillamente, "tienen" una discapacidad o un diagnóstico médico. </a:t>
            </a:r>
            <a:endParaRPr lang="en-US" sz="2000" dirty="0"/>
          </a:p>
        </p:txBody>
      </p:sp>
      <p:sp>
        <p:nvSpPr>
          <p:cNvPr id="4" name="TextBox 3">
            <a:extLst/>
          </p:cNvPr>
          <p:cNvSpPr txBox="1"/>
          <p:nvPr/>
        </p:nvSpPr>
        <p:spPr>
          <a:xfrm>
            <a:off x="7772400" y="6454032"/>
            <a:ext cx="1399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(Snow, 2001)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3600" dirty="0" smtClean="0"/>
              <a:t>Las discapacidades no son "problemas"</a:t>
            </a:r>
            <a:endParaRPr lang="en-US" sz="360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2400" dirty="0" smtClean="0"/>
              <a:t>¿Le gustaría ser conocido por sus “problemas” o por las muchas características positivas que le convierten en ese personaje único que usted es? </a:t>
            </a:r>
            <a:endParaRPr lang="en-US" sz="2400" dirty="0" smtClean="0"/>
          </a:p>
          <a:p>
            <a:r>
              <a:rPr lang="es-ES_tradnl" sz="2400" dirty="0" smtClean="0"/>
              <a:t>Parecería que pasamos más tiempo hablando acerca del "problema" de una persona con una discapacidad, que acerca de cómo "ayudarla", a menudo ignorando el verdadero valor de esa persona. </a:t>
            </a:r>
            <a:endParaRPr lang="en-US" sz="2400" dirty="0" smtClean="0"/>
          </a:p>
          <a:p>
            <a:r>
              <a:rPr lang="es-ES_tradnl" sz="2400" dirty="0" smtClean="0"/>
              <a:t>Debemos empezar a hablar de las personas con discapacidades en la misma forma respetuosa con la que nos referimos a las </a:t>
            </a:r>
            <a:r>
              <a:rPr lang="es-ES_tradnl" sz="2400" i="1" dirty="0" smtClean="0"/>
              <a:t>sin</a:t>
            </a:r>
            <a:r>
              <a:rPr lang="es-ES_tradnl" sz="2400" dirty="0" smtClean="0"/>
              <a:t> discapacidades. </a:t>
            </a:r>
            <a:endParaRPr lang="en-US" sz="2400" dirty="0"/>
          </a:p>
        </p:txBody>
      </p:sp>
      <p:sp>
        <p:nvSpPr>
          <p:cNvPr id="4" name="TextBox 3">
            <a:extLst/>
          </p:cNvPr>
          <p:cNvSpPr txBox="1"/>
          <p:nvPr/>
        </p:nvSpPr>
        <p:spPr>
          <a:xfrm>
            <a:off x="7772400" y="6454032"/>
            <a:ext cx="1399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(Snow, 2001)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_tradnl" sz="3600" dirty="0" smtClean="0"/>
              <a:t>Los verdaderos problemas son las actitudes y los obstáculos del entorno </a:t>
            </a:r>
            <a:endParaRPr lang="en-US" sz="360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81600"/>
          </a:xfrm>
        </p:spPr>
        <p:txBody>
          <a:bodyPr>
            <a:noAutofit/>
          </a:bodyPr>
          <a:lstStyle/>
          <a:p>
            <a:pPr>
              <a:lnSpc>
                <a:spcPts val="2400"/>
              </a:lnSpc>
            </a:pPr>
            <a:r>
              <a:rPr lang="es-ES_tradnl" sz="2000" dirty="0" smtClean="0"/>
              <a:t>Un cambio en nuestras actitudes provocará cambios en nuestra conducta. ¡Las actitudes dirigen y controlan lo que hacemos! </a:t>
            </a:r>
            <a:endParaRPr lang="en-US" sz="2000" dirty="0" smtClean="0"/>
          </a:p>
          <a:p>
            <a:pPr>
              <a:lnSpc>
                <a:spcPts val="2400"/>
              </a:lnSpc>
            </a:pPr>
            <a:r>
              <a:rPr lang="es-ES_tradnl" sz="2000" dirty="0" smtClean="0"/>
              <a:t>Las palabras utilizadas </a:t>
            </a:r>
            <a:r>
              <a:rPr lang="es-ES_tradnl" sz="2000" i="1" dirty="0" smtClean="0"/>
              <a:t>acerca de</a:t>
            </a:r>
            <a:r>
              <a:rPr lang="es-ES_tradnl" sz="2000" dirty="0" smtClean="0"/>
              <a:t> una persona producen un gran impacto sobre esa persona. </a:t>
            </a:r>
            <a:endParaRPr lang="en-US" sz="2000" dirty="0" smtClean="0"/>
          </a:p>
          <a:p>
            <a:pPr>
              <a:lnSpc>
                <a:spcPts val="2400"/>
              </a:lnSpc>
            </a:pPr>
            <a:r>
              <a:rPr lang="es-ES_tradnl" sz="2000" dirty="0" smtClean="0"/>
              <a:t>Si todos vieran a las personas con discapacidades por lo que realmente son, independientemente de su diagnóstico, se percatarían que las personas con discapacidades son más parecidas a ellos mismos, por lo que les tratarían con mayor respeto. </a:t>
            </a:r>
            <a:endParaRPr lang="en-US" sz="2000" dirty="0" smtClean="0"/>
          </a:p>
          <a:p>
            <a:pPr>
              <a:lnSpc>
                <a:spcPts val="2400"/>
              </a:lnSpc>
            </a:pPr>
            <a:r>
              <a:rPr lang="es-ES_tradnl" sz="2000" dirty="0" smtClean="0"/>
              <a:t>Las personas con discapacidades pueden y deberían integrarse a todas las áreas de la sociedad, viviendo una </a:t>
            </a:r>
            <a:r>
              <a:rPr lang="es-ES_tradnl" sz="2000" i="1" dirty="0" smtClean="0"/>
              <a:t>"vida verdadera en el mundo verdadero", </a:t>
            </a:r>
            <a:r>
              <a:rPr lang="es-ES_tradnl" sz="2000" dirty="0" smtClean="0"/>
              <a:t>disfrutando relaciones y experiencias ordinarias y soñando grandes sueños. </a:t>
            </a:r>
            <a:endParaRPr lang="en-US" sz="2000" dirty="0" smtClean="0"/>
          </a:p>
          <a:p>
            <a:pPr>
              <a:lnSpc>
                <a:spcPts val="2400"/>
              </a:lnSpc>
            </a:pPr>
            <a:r>
              <a:rPr lang="es-ES_tradnl" sz="2000" dirty="0" smtClean="0"/>
              <a:t>Ya es hora de entender y hacer algo acerca de cómo nuestras palabras afectan poderosamente a la gente </a:t>
            </a:r>
            <a:r>
              <a:rPr lang="es-ES_tradnl" sz="2000" i="1" dirty="0" smtClean="0"/>
              <a:t>de la que hablamos,</a:t>
            </a:r>
            <a:r>
              <a:rPr lang="es-ES_tradnl" sz="2000" dirty="0" smtClean="0"/>
              <a:t> y a tener más cuidado con las </a:t>
            </a:r>
            <a:r>
              <a:rPr lang="es-ES_tradnl" sz="2000" i="1" dirty="0" smtClean="0"/>
              <a:t>actitudes y comportamientos</a:t>
            </a:r>
            <a:r>
              <a:rPr lang="es-ES_tradnl" sz="2000" dirty="0" smtClean="0"/>
              <a:t> generados por las palabras que usamos. </a:t>
            </a:r>
            <a:endParaRPr lang="en-US" sz="2000" dirty="0"/>
          </a:p>
        </p:txBody>
      </p:sp>
      <p:sp>
        <p:nvSpPr>
          <p:cNvPr id="4" name="TextBox 3">
            <a:extLst/>
          </p:cNvPr>
          <p:cNvSpPr txBox="1"/>
          <p:nvPr/>
        </p:nvSpPr>
        <p:spPr>
          <a:xfrm>
            <a:off x="7772400" y="6454032"/>
            <a:ext cx="1399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(Snow, 2001)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Una nueva forma de pensar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81600"/>
          </a:xfrm>
        </p:spPr>
        <p:txBody>
          <a:bodyPr>
            <a:noAutofit/>
          </a:bodyPr>
          <a:lstStyle/>
          <a:p>
            <a:pPr>
              <a:lnSpc>
                <a:spcPts val="2600"/>
              </a:lnSpc>
            </a:pPr>
            <a:r>
              <a:rPr lang="es-ES_tradnl" sz="2400" dirty="0" smtClean="0"/>
              <a:t>“Las discapacidades son algo natural en la experiencia humana...” – Ley federal de las discapacidades del desarrollo/ Declaración de Derechos (</a:t>
            </a:r>
            <a:r>
              <a:rPr lang="es-ES_tradnl" sz="2400" dirty="0" err="1" smtClean="0"/>
              <a:t>Developmental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Disabilities</a:t>
            </a:r>
            <a:r>
              <a:rPr lang="es-ES_tradnl" sz="2400" dirty="0" smtClean="0"/>
              <a:t> / Bill of </a:t>
            </a:r>
            <a:r>
              <a:rPr lang="es-ES_tradnl" sz="2400" dirty="0" err="1" smtClean="0"/>
              <a:t>Rights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Act</a:t>
            </a:r>
            <a:r>
              <a:rPr lang="es-ES_tradnl" sz="2400" dirty="0" smtClean="0"/>
              <a:t>)</a:t>
            </a:r>
            <a:endParaRPr lang="en-US" sz="2400" dirty="0" smtClean="0"/>
          </a:p>
          <a:p>
            <a:pPr>
              <a:lnSpc>
                <a:spcPts val="2600"/>
              </a:lnSpc>
            </a:pPr>
            <a:r>
              <a:rPr lang="es-ES_tradnl" sz="2400" dirty="0" smtClean="0"/>
              <a:t>Sí, </a:t>
            </a:r>
            <a:r>
              <a:rPr lang="es-ES_tradnl" sz="2400" i="1" dirty="0" smtClean="0"/>
              <a:t>las discapacidades son algo natural,</a:t>
            </a:r>
            <a:r>
              <a:rPr lang="es-ES_tradnl" sz="2400" dirty="0" smtClean="0"/>
              <a:t> por lo que </a:t>
            </a:r>
            <a:r>
              <a:rPr lang="es-ES_tradnl" sz="2400" i="1" dirty="0" smtClean="0"/>
              <a:t>pueden</a:t>
            </a:r>
            <a:r>
              <a:rPr lang="es-ES_tradnl" sz="2400" dirty="0" smtClean="0"/>
              <a:t> </a:t>
            </a:r>
            <a:r>
              <a:rPr lang="es-ES_tradnl" sz="2400" i="1" dirty="0" smtClean="0"/>
              <a:t>considerarse</a:t>
            </a:r>
            <a:r>
              <a:rPr lang="es-ES_tradnl" sz="2400" dirty="0" smtClean="0"/>
              <a:t> como </a:t>
            </a:r>
            <a:r>
              <a:rPr lang="es-ES_tradnl" sz="2400" dirty="0" smtClean="0"/>
              <a:t>“</a:t>
            </a:r>
            <a:r>
              <a:rPr lang="es-ES_tradnl" sz="2400" i="1" dirty="0" smtClean="0"/>
              <a:t>una </a:t>
            </a:r>
            <a:r>
              <a:rPr lang="es-ES_tradnl" sz="2400" i="1" dirty="0" smtClean="0"/>
              <a:t>parte del cuerpo que funciona </a:t>
            </a:r>
            <a:r>
              <a:rPr lang="es-ES_tradnl" sz="2400" i="1" dirty="0" smtClean="0"/>
              <a:t>diferentemente”. </a:t>
            </a:r>
            <a:r>
              <a:rPr lang="es-ES_tradnl" sz="2400" dirty="0" smtClean="0"/>
              <a:t> </a:t>
            </a:r>
            <a:r>
              <a:rPr lang="es-ES_tradnl" sz="2400" dirty="0" smtClean="0"/>
              <a:t>Y las partes de los cuerpos de las personas </a:t>
            </a:r>
            <a:r>
              <a:rPr lang="es-ES_tradnl" sz="2400" i="1" dirty="0" smtClean="0"/>
              <a:t>sin</a:t>
            </a:r>
            <a:r>
              <a:rPr lang="es-ES_tradnl" sz="2400" dirty="0" smtClean="0"/>
              <a:t> discapacidades son también diferentes – es la forma en que estas diferencias impactan a una persona, calificándola para beneficiarse de determinadas prestaciones, derechos o protecciones legales.   </a:t>
            </a:r>
            <a:endParaRPr lang="en-US" sz="2400" dirty="0" smtClean="0"/>
          </a:p>
          <a:p>
            <a:pPr>
              <a:lnSpc>
                <a:spcPts val="2600"/>
              </a:lnSpc>
            </a:pPr>
            <a:r>
              <a:rPr lang="es-ES_tradnl" sz="2400" dirty="0" smtClean="0"/>
              <a:t>Los maestros necesitarán poder modificar los planes de estudio y/o ayudar a los estudiantes a aprender de la mejor forma posible para ellos. </a:t>
            </a:r>
            <a:endParaRPr lang="en-US" sz="2400" dirty="0"/>
          </a:p>
        </p:txBody>
      </p:sp>
      <p:sp>
        <p:nvSpPr>
          <p:cNvPr id="4" name="TextBox 3">
            <a:extLst/>
          </p:cNvPr>
          <p:cNvSpPr txBox="1"/>
          <p:nvPr/>
        </p:nvSpPr>
        <p:spPr>
          <a:xfrm>
            <a:off x="7772400" y="6454032"/>
            <a:ext cx="1399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(Snow, 2001)</a:t>
            </a:r>
          </a:p>
        </p:txBody>
      </p:sp>
    </p:spTree>
    <p:extLst>
      <p:ext uri="{BB962C8B-B14F-4D97-AF65-F5344CB8AC3E}">
        <p14:creationId xmlns:p14="http://schemas.microsoft.com/office/powerpoint/2010/main" xmlns="" val="1076307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Una nueva forma de pensar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81600"/>
          </a:xfrm>
        </p:spPr>
        <p:txBody>
          <a:bodyPr>
            <a:noAutofit/>
          </a:bodyPr>
          <a:lstStyle/>
          <a:p>
            <a:r>
              <a:rPr lang="es-ES_tradnl" sz="2400" dirty="0" smtClean="0"/>
              <a:t>Una discapacidad es más bien una </a:t>
            </a:r>
            <a:r>
              <a:rPr lang="es-ES_tradnl" sz="2400" i="1" dirty="0" smtClean="0"/>
              <a:t>consecuencia</a:t>
            </a:r>
            <a:r>
              <a:rPr lang="es-ES_tradnl" sz="2400" dirty="0" smtClean="0"/>
              <a:t> </a:t>
            </a:r>
            <a:r>
              <a:rPr lang="es-ES_tradnl" sz="2400" i="1" dirty="0" smtClean="0"/>
              <a:t>del entorno</a:t>
            </a:r>
            <a:r>
              <a:rPr lang="es-ES_tradnl" sz="2400" dirty="0" smtClean="0"/>
              <a:t> en vez de lo que el cuerpo o mente de una persona pueda o no hacer. </a:t>
            </a:r>
            <a:endParaRPr lang="en-US" sz="2400" dirty="0" smtClean="0"/>
          </a:p>
          <a:p>
            <a:r>
              <a:rPr lang="es-ES_tradnl" sz="2400" dirty="0" smtClean="0"/>
              <a:t>No necesitamos </a:t>
            </a:r>
            <a:r>
              <a:rPr lang="es-ES_tradnl" sz="2400" i="1" dirty="0" smtClean="0"/>
              <a:t>cambiar</a:t>
            </a:r>
            <a:r>
              <a:rPr lang="es-ES_tradnl" sz="2400" dirty="0" smtClean="0"/>
              <a:t> a la persona con una discapacidad mediante terapias o intervenciones. Necesitamos cambiar el </a:t>
            </a:r>
            <a:r>
              <a:rPr lang="es-ES_tradnl" sz="2400" i="1" dirty="0" smtClean="0"/>
              <a:t>entorno</a:t>
            </a:r>
            <a:r>
              <a:rPr lang="es-ES_tradnl" sz="2400" dirty="0" smtClean="0"/>
              <a:t>, aportando dispositivos de tecnología asistencial, soportes y arreglos especiales para asegurar el éxito de la persona. </a:t>
            </a:r>
            <a:endParaRPr lang="en-US" sz="2400" dirty="0" smtClean="0"/>
          </a:p>
          <a:p>
            <a:pPr marL="287338" lvl="1" indent="-17145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4" name="TextBox 3">
            <a:extLst/>
          </p:cNvPr>
          <p:cNvSpPr txBox="1"/>
          <p:nvPr/>
        </p:nvSpPr>
        <p:spPr>
          <a:xfrm>
            <a:off x="7772400" y="6454032"/>
            <a:ext cx="1399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(Snow, 2001)</a:t>
            </a:r>
          </a:p>
        </p:txBody>
      </p:sp>
    </p:spTree>
    <p:extLst>
      <p:ext uri="{BB962C8B-B14F-4D97-AF65-F5344CB8AC3E}">
        <p14:creationId xmlns:p14="http://schemas.microsoft.com/office/powerpoint/2010/main" xmlns="" val="27574281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1DE0C9A-E7EA-4130-A638-8C6570FF0C4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 for strategy recommendation</Template>
  <TotalTime>0</TotalTime>
  <Words>1327</Words>
  <Application>Microsoft Office PowerPoint</Application>
  <PresentationFormat>On-screen Show (4:3)</PresentationFormat>
  <Paragraphs>89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Solstice</vt:lpstr>
      <vt:lpstr>Discusión acerca del People First Language (Lenguage enfocado en las personas)</vt:lpstr>
      <vt:lpstr>People First Language</vt:lpstr>
      <vt:lpstr>¿Qué es una discapacidad?</vt:lpstr>
      <vt:lpstr>El poder del lenguaje y las etiquetas</vt:lpstr>
      <vt:lpstr>Palabras descriptivas inexactas  </vt:lpstr>
      <vt:lpstr>Las discapacidades no son "problemas"</vt:lpstr>
      <vt:lpstr>Los verdaderos problemas son las actitudes y los obstáculos del entorno </vt:lpstr>
      <vt:lpstr>Una nueva forma de pensar</vt:lpstr>
      <vt:lpstr>Una nueva forma de pensar</vt:lpstr>
      <vt:lpstr>Utilizar el People First Language es importante</vt:lpstr>
      <vt:lpstr>Ejemplos del People First Language:</vt:lpstr>
      <vt:lpstr>Actividad con el People First Language </vt:lpstr>
      <vt:lpstr>Actividad con el People First Language </vt:lpstr>
      <vt:lpstr>Actividad con el People First Language </vt:lpstr>
      <vt:lpstr>Actividad con el People First Language </vt:lpstr>
      <vt:lpstr>Fuentes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2017-12-28T19:07:35Z</dcterms:created>
  <dcterms:modified xsi:type="dcterms:W3CDTF">2018-01-24T14:25:18Z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TC101671299990</vt:lpwstr>
  </property>
</Properties>
</file>