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7" r:id="rId4"/>
    <p:sldId id="258" r:id="rId5"/>
    <p:sldId id="261" r:id="rId6"/>
    <p:sldId id="260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>
      <p:cViewPr varScale="1">
        <p:scale>
          <a:sx n="91" d="100"/>
          <a:sy n="91" d="100"/>
        </p:scale>
        <p:origin x="-127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09DC4D6-251A-4E32-9F58-5EF63A864BC7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8457CA08-D0DF-4B92-803D-2F678DDCE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FE1E7E57-1F10-4268-99D2-CEDBAC6DAB5A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1D2386A3-2E31-4C9B-B0BE-45709ADB98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noFill/>
          <a:ln w="12700">
            <a:solidFill>
              <a:prstClr val="black"/>
            </a:solidFill>
          </a:ln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multiple</a:t>
            </a:r>
            <a:r>
              <a:rPr lang="en-US" baseline="0" dirty="0"/>
              <a:t> points, if necessary.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89637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790253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noProof="1"/>
              <a:t>Click to edit Master title style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noProof="1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440A-D04E-4FB0-ACBB-D1FD42651063}" type="datetime1">
              <a:rPr lang="en-US" smtClean="0"/>
              <a:pPr/>
              <a:t>1/23/2018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440A-D04E-4FB0-ACBB-D1FD42651063}" type="datetime1">
              <a:rPr lang="en-US" smtClean="0"/>
              <a:pPr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440A-D04E-4FB0-ACBB-D1FD42651063}" type="datetime1">
              <a:rPr lang="en-US" smtClean="0"/>
              <a:pPr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440A-D04E-4FB0-ACBB-D1FD42651063}" type="datetime1">
              <a:rPr lang="en-US" smtClean="0"/>
              <a:pPr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ADA7-12A5-4168-87FD-0A7BA931419B}" type="datetime1">
              <a:rPr lang="en-US" smtClean="0"/>
              <a:pPr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5A2C-8CF9-418C-929E-59F23F70E5F3}" type="datetime1">
              <a:rPr lang="en-US" smtClean="0"/>
              <a:pPr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9BAF-DF50-49A9-A24B-E772F34D4EE8}" type="datetime1">
              <a:rPr lang="en-US" smtClean="0"/>
              <a:pPr/>
              <a:t>1/23/2018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9F9C-0FE7-4725-BBF1-3A439DEFF6B8}" type="datetime1">
              <a:rPr lang="en-US" smtClean="0"/>
              <a:pPr/>
              <a:t>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2ABE-290F-4556-9BE6-EA283C4356C3}" type="datetime1">
              <a:rPr lang="en-US" smtClean="0"/>
              <a:pPr/>
              <a:t>1/23/2018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7221-B4EC-499E-8F13-52A4FCD99E36}" type="datetime1">
              <a:rPr lang="en-US" smtClean="0"/>
              <a:pPr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F042D-FBEA-40C8-ACF1-388DE857BC66}" type="datetime1">
              <a:rPr lang="en-US" smtClean="0"/>
              <a:pPr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noProof="1"/>
              <a:t>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1A33440A-D04E-4FB0-ACBB-D1FD42651063}" type="datetime1">
              <a:rPr lang="en-US" smtClean="0"/>
              <a:pPr algn="r"/>
              <a:t>1/23/2018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l.gov/about-acl/authorizing-statutes/developmental-disabilities-assistance-and-bill-rights-act-200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dalc.org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3962400" y="2667000"/>
            <a:ext cx="2590800" cy="813278"/>
          </a:xfrm>
        </p:spPr>
        <p:txBody>
          <a:bodyPr>
            <a:normAutofit/>
          </a:bodyPr>
          <a:lstStyle/>
          <a:p>
            <a:r>
              <a:rPr lang="en-US" dirty="0"/>
              <a:t>NGCDD</a:t>
            </a: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2743200" y="3733800"/>
            <a:ext cx="4358640" cy="512136"/>
          </a:xfrm>
        </p:spPr>
        <p:txBody>
          <a:bodyPr>
            <a:normAutofit fontScale="92500"/>
          </a:bodyPr>
          <a:lstStyle/>
          <a:p>
            <a:r>
              <a:rPr lang="es-ES_tradnl" dirty="0" smtClean="0"/>
              <a:t>¿Quiénes somos y qué hacemos?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Misión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El Consejo se ocupa de la defensa de los derechos, cambios en el sistema y actividades para generar la capacidad de las personas con discapacidades del desarrollo y sus familias, con la finalidad de promover la igualdad de oportunidades, la autodeterminación y una mayor inclusión en la comunidad. 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Antecedentes 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ts val="2400"/>
              </a:lnSpc>
            </a:pPr>
            <a:r>
              <a:rPr lang="es-ES_tradnl" sz="2000" dirty="0" smtClean="0"/>
              <a:t>El Consejo del Gobernador de Nevada para las Discapacidades del Desarrollo (</a:t>
            </a:r>
            <a:r>
              <a:rPr lang="es-ES_tradnl" sz="2000" dirty="0" err="1" smtClean="0"/>
              <a:t>NGCDD</a:t>
            </a:r>
            <a:r>
              <a:rPr lang="es-ES_tradnl" sz="2000" dirty="0" smtClean="0"/>
              <a:t>) ha sido autorizado de conformidad con la Ley Pública 106-402 de la </a:t>
            </a:r>
            <a:r>
              <a:rPr lang="es-ES_tradnl" sz="2000" dirty="0" smtClean="0">
                <a:hlinkClick r:id="rId3"/>
              </a:rPr>
              <a:t>Ley de asistencia para casos de discapacidad del desarrollo, y declaración de derechos (</a:t>
            </a:r>
            <a:r>
              <a:rPr lang="es-ES_tradnl" sz="2000" dirty="0" err="1" smtClean="0">
                <a:hlinkClick r:id="rId3"/>
              </a:rPr>
              <a:t>Developmental</a:t>
            </a:r>
            <a:r>
              <a:rPr lang="es-ES_tradnl" sz="2000" dirty="0" smtClean="0">
                <a:hlinkClick r:id="rId3"/>
              </a:rPr>
              <a:t> </a:t>
            </a:r>
            <a:r>
              <a:rPr lang="es-ES_tradnl" sz="2000" dirty="0" err="1" smtClean="0">
                <a:hlinkClick r:id="rId3"/>
              </a:rPr>
              <a:t>Disabilities</a:t>
            </a:r>
            <a:r>
              <a:rPr lang="es-ES_tradnl" sz="2000" dirty="0" smtClean="0">
                <a:hlinkClick r:id="rId3"/>
              </a:rPr>
              <a:t> </a:t>
            </a:r>
            <a:r>
              <a:rPr lang="es-ES_tradnl" sz="2000" dirty="0" err="1" smtClean="0">
                <a:hlinkClick r:id="rId3"/>
              </a:rPr>
              <a:t>Assistance</a:t>
            </a:r>
            <a:r>
              <a:rPr lang="es-ES_tradnl" sz="2000" dirty="0" smtClean="0">
                <a:hlinkClick r:id="rId3"/>
              </a:rPr>
              <a:t> and Bill of </a:t>
            </a:r>
            <a:r>
              <a:rPr lang="es-ES_tradnl" sz="2000" dirty="0" err="1" smtClean="0">
                <a:hlinkClick r:id="rId3"/>
              </a:rPr>
              <a:t>Rights</a:t>
            </a:r>
            <a:r>
              <a:rPr lang="es-ES_tradnl" sz="2000" dirty="0" smtClean="0">
                <a:hlinkClick r:id="rId3"/>
              </a:rPr>
              <a:t> </a:t>
            </a:r>
            <a:r>
              <a:rPr lang="es-ES_tradnl" sz="2000" dirty="0" err="1" smtClean="0">
                <a:hlinkClick r:id="rId3"/>
              </a:rPr>
              <a:t>Act</a:t>
            </a:r>
            <a:r>
              <a:rPr lang="es-ES_tradnl" sz="2000" dirty="0" smtClean="0">
                <a:hlinkClick r:id="rId3"/>
              </a:rPr>
              <a:t> (</a:t>
            </a:r>
            <a:r>
              <a:rPr lang="es-ES_tradnl" sz="2000" dirty="0" err="1" smtClean="0">
                <a:hlinkClick r:id="rId3"/>
              </a:rPr>
              <a:t>DD</a:t>
            </a:r>
            <a:r>
              <a:rPr lang="es-ES_tradnl" sz="2000" dirty="0" smtClean="0">
                <a:hlinkClick r:id="rId3"/>
              </a:rPr>
              <a:t> </a:t>
            </a:r>
            <a:r>
              <a:rPr lang="es-ES_tradnl" sz="2000" dirty="0" err="1" smtClean="0">
                <a:hlinkClick r:id="rId3"/>
              </a:rPr>
              <a:t>Act</a:t>
            </a:r>
            <a:r>
              <a:rPr lang="es-ES_tradnl" sz="2000" dirty="0" smtClean="0">
                <a:hlinkClick r:id="rId3"/>
              </a:rPr>
              <a:t>),</a:t>
            </a:r>
            <a:r>
              <a:rPr lang="es-ES_tradnl" sz="2000" dirty="0" smtClean="0"/>
              <a:t> establecida por </a:t>
            </a:r>
            <a:r>
              <a:rPr lang="es-ES_tradnl" sz="2000" dirty="0" err="1" smtClean="0"/>
              <a:t>NRS</a:t>
            </a:r>
            <a:r>
              <a:rPr lang="es-ES_tradnl" sz="2000" dirty="0" smtClean="0"/>
              <a:t> </a:t>
            </a:r>
            <a:r>
              <a:rPr lang="es-ES_tradnl" sz="2000" dirty="0" smtClean="0"/>
              <a:t>232.320 en el estado de Nevada. El Consejo opera en coordinación con el </a:t>
            </a:r>
            <a:r>
              <a:rPr lang="es-ES_tradnl" sz="2000" dirty="0" smtClean="0">
                <a:hlinkClick r:id="rId4"/>
              </a:rPr>
              <a:t>Nevada </a:t>
            </a:r>
            <a:r>
              <a:rPr lang="es-ES_tradnl" sz="2000" dirty="0" err="1" smtClean="0">
                <a:hlinkClick r:id="rId4"/>
              </a:rPr>
              <a:t>Disability</a:t>
            </a:r>
            <a:r>
              <a:rPr lang="es-ES_tradnl" sz="2000" dirty="0" smtClean="0">
                <a:hlinkClick r:id="rId4"/>
              </a:rPr>
              <a:t> and </a:t>
            </a:r>
            <a:r>
              <a:rPr lang="es-ES_tradnl" sz="2000" dirty="0" err="1" smtClean="0">
                <a:hlinkClick r:id="rId4"/>
              </a:rPr>
              <a:t>Advocacy</a:t>
            </a:r>
            <a:r>
              <a:rPr lang="es-ES_tradnl" sz="2000" dirty="0" smtClean="0">
                <a:hlinkClick r:id="rId4"/>
              </a:rPr>
              <a:t> </a:t>
            </a:r>
            <a:r>
              <a:rPr lang="es-ES_tradnl" sz="2000" dirty="0" err="1" smtClean="0">
                <a:hlinkClick r:id="rId4"/>
              </a:rPr>
              <a:t>Law</a:t>
            </a:r>
            <a:r>
              <a:rPr lang="es-ES_tradnl" sz="2000" dirty="0" smtClean="0">
                <a:hlinkClick r:id="rId4"/>
              </a:rPr>
              <a:t> Center (</a:t>
            </a:r>
            <a:r>
              <a:rPr lang="es-ES_tradnl" sz="2000" dirty="0" err="1" smtClean="0">
                <a:hlinkClick r:id="rId4"/>
              </a:rPr>
              <a:t>NDALC</a:t>
            </a:r>
            <a:r>
              <a:rPr lang="es-ES_tradnl" sz="2000" dirty="0" smtClean="0">
                <a:hlinkClick r:id="rId4"/>
              </a:rPr>
              <a:t>) y el Nevada Center for </a:t>
            </a:r>
            <a:r>
              <a:rPr lang="es-ES_tradnl" sz="2000" dirty="0" err="1" smtClean="0">
                <a:hlinkClick r:id="rId4"/>
              </a:rPr>
              <a:t>Excellence</a:t>
            </a:r>
            <a:r>
              <a:rPr lang="es-ES_tradnl" sz="2000" dirty="0" smtClean="0">
                <a:hlinkClick r:id="rId4"/>
              </a:rPr>
              <a:t> </a:t>
            </a:r>
            <a:r>
              <a:rPr lang="es-ES_tradnl" sz="2000" dirty="0" err="1" smtClean="0">
                <a:hlinkClick r:id="rId4"/>
              </a:rPr>
              <a:t>on</a:t>
            </a:r>
            <a:r>
              <a:rPr lang="es-ES_tradnl" sz="2000" dirty="0" smtClean="0">
                <a:hlinkClick r:id="rId4"/>
              </a:rPr>
              <a:t> </a:t>
            </a:r>
            <a:r>
              <a:rPr lang="es-ES_tradnl" sz="2000" dirty="0" err="1" smtClean="0">
                <a:hlinkClick r:id="rId4"/>
              </a:rPr>
              <a:t>Disabilities</a:t>
            </a:r>
            <a:r>
              <a:rPr lang="es-ES_tradnl" sz="2000" dirty="0" smtClean="0">
                <a:hlinkClick r:id="rId4"/>
              </a:rPr>
              <a:t> (</a:t>
            </a:r>
            <a:r>
              <a:rPr lang="es-ES_tradnl" sz="2000" dirty="0" err="1" smtClean="0">
                <a:hlinkClick r:id="rId4"/>
              </a:rPr>
              <a:t>NCED</a:t>
            </a:r>
            <a:r>
              <a:rPr lang="es-ES_tradnl" sz="2000" dirty="0" smtClean="0">
                <a:hlinkClick r:id="rId4"/>
              </a:rPr>
              <a:t>), bajo la </a:t>
            </a:r>
            <a:r>
              <a:rPr lang="es-ES_tradnl" sz="2000" dirty="0" err="1" smtClean="0">
                <a:hlinkClick r:id="rId4"/>
              </a:rPr>
              <a:t>Developmental</a:t>
            </a:r>
            <a:r>
              <a:rPr lang="es-ES_tradnl" sz="2000" dirty="0" smtClean="0">
                <a:hlinkClick r:id="rId4"/>
              </a:rPr>
              <a:t> </a:t>
            </a:r>
            <a:r>
              <a:rPr lang="es-ES_tradnl" sz="2000" dirty="0" err="1" smtClean="0">
                <a:hlinkClick r:id="rId4"/>
              </a:rPr>
              <a:t>Disabilities</a:t>
            </a:r>
            <a:r>
              <a:rPr lang="es-ES_tradnl" sz="2000" dirty="0" smtClean="0">
                <a:hlinkClick r:id="rId4"/>
              </a:rPr>
              <a:t> Network</a:t>
            </a:r>
            <a:r>
              <a:rPr lang="en-US" sz="2000" dirty="0" smtClean="0"/>
              <a:t>. </a:t>
            </a:r>
            <a:r>
              <a:rPr lang="es-ES_tradnl" sz="2000" dirty="0" smtClean="0"/>
              <a:t> El </a:t>
            </a:r>
            <a:r>
              <a:rPr lang="es-ES_tradnl" sz="2000" dirty="0" err="1" smtClean="0"/>
              <a:t>NGCDD</a:t>
            </a:r>
            <a:r>
              <a:rPr lang="es-ES_tradnl" sz="2000" dirty="0" smtClean="0"/>
              <a:t> es financiado anualmente por la </a:t>
            </a:r>
            <a:r>
              <a:rPr lang="es-ES_tradnl" sz="2000" dirty="0" err="1" smtClean="0"/>
              <a:t>Administration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on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Intellectual</a:t>
            </a:r>
            <a:r>
              <a:rPr lang="es-ES_tradnl" sz="2000" dirty="0" smtClean="0"/>
              <a:t> and </a:t>
            </a:r>
            <a:r>
              <a:rPr lang="es-ES_tradnl" sz="2000" dirty="0" err="1" smtClean="0"/>
              <a:t>Developmental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Disabilities</a:t>
            </a:r>
            <a:r>
              <a:rPr lang="es-ES_tradnl" sz="2000" dirty="0" smtClean="0"/>
              <a:t> (</a:t>
            </a:r>
            <a:r>
              <a:rPr lang="es-ES_tradnl" sz="2000" dirty="0" err="1" smtClean="0"/>
              <a:t>AIDD</a:t>
            </a:r>
            <a:r>
              <a:rPr lang="es-ES_tradnl" sz="2000" dirty="0" smtClean="0"/>
              <a:t>),  con un 25% de fondos de contrapartida asignados por la legislatura de Nevada.  El Consejo opera durante el año fiscal federal entre el 1 de octubre y el 30 de septiembre. 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Miembros del Consejo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s-ES_tradnl" dirty="0" smtClean="0"/>
              <a:t>23 miembros en total</a:t>
            </a:r>
            <a:endParaRPr lang="en-US" dirty="0" smtClean="0"/>
          </a:p>
          <a:p>
            <a:pPr lvl="0"/>
            <a:r>
              <a:rPr lang="es-ES_tradnl" dirty="0" smtClean="0"/>
              <a:t>1/3 de los miembros tienen discapacidades intelectuales </a:t>
            </a:r>
            <a:r>
              <a:rPr lang="es-ES_tradnl" dirty="0" smtClean="0"/>
              <a:t>o </a:t>
            </a:r>
            <a:r>
              <a:rPr lang="es-ES_tradnl" dirty="0" smtClean="0"/>
              <a:t>del desarrollo</a:t>
            </a:r>
            <a:endParaRPr lang="en-US" dirty="0" smtClean="0"/>
          </a:p>
          <a:p>
            <a:pPr lvl="0"/>
            <a:r>
              <a:rPr lang="es-ES_tradnl" dirty="0" smtClean="0"/>
              <a:t>1/3 de los miembros son parientes o tutores legales de personas con discapacidades intelectuales </a:t>
            </a:r>
            <a:r>
              <a:rPr lang="es-ES_tradnl" dirty="0" smtClean="0"/>
              <a:t>o </a:t>
            </a:r>
            <a:r>
              <a:rPr lang="es-ES_tradnl" dirty="0" smtClean="0"/>
              <a:t>del desarrollo</a:t>
            </a:r>
            <a:endParaRPr lang="en-US" dirty="0" smtClean="0"/>
          </a:p>
          <a:p>
            <a:pPr lvl="0"/>
            <a:r>
              <a:rPr lang="es-ES_tradnl" dirty="0" smtClean="0"/>
              <a:t>1/3 de los miembros son profesionales de la comunidad de personas con discapacidades intelectuales </a:t>
            </a:r>
            <a:r>
              <a:rPr lang="es-ES_tradnl" dirty="0" smtClean="0"/>
              <a:t>o </a:t>
            </a:r>
            <a:r>
              <a:rPr lang="es-ES_tradnl" dirty="0" smtClean="0"/>
              <a:t>del desarrollo.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¿Qué hacemos? 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ts val="2000"/>
              </a:lnSpc>
            </a:pPr>
            <a:r>
              <a:rPr lang="es-ES_tradnl" sz="1400" dirty="0" smtClean="0"/>
              <a:t>El Consejo se dedica al desarrollo de una serie de prestaciones coordinadas, de respaldo, apoyo moral y otros tipos de asistencia tendientes a lograr una mayor independencia, productividad, integración e inclusión </a:t>
            </a:r>
            <a:r>
              <a:rPr lang="es-ES_tradnl" sz="1400" dirty="0" smtClean="0"/>
              <a:t>en </a:t>
            </a:r>
            <a:r>
              <a:rPr lang="es-ES_tradnl" sz="1400" dirty="0" smtClean="0"/>
              <a:t>la comunidad de personas con discapacidades intelectuales y del desarrollo. El Consejo no participa en la prestación directa de servicios, según lo exige la Ley de discapacidades del desarrollo (</a:t>
            </a:r>
            <a:r>
              <a:rPr lang="es-ES_tradnl" sz="1400" dirty="0" err="1" smtClean="0"/>
              <a:t>DD</a:t>
            </a:r>
            <a:r>
              <a:rPr lang="es-ES_tradnl" sz="1400" dirty="0" smtClean="0"/>
              <a:t> </a:t>
            </a:r>
            <a:r>
              <a:rPr lang="es-ES_tradnl" sz="1400" dirty="0" err="1" smtClean="0"/>
              <a:t>Act</a:t>
            </a:r>
            <a:r>
              <a:rPr lang="es-ES_tradnl" sz="1400" dirty="0" smtClean="0"/>
              <a:t>). Sus actividades principales incluyen la participación comunitaria, el adiestramiento y la asistencia técnica, la remoción de barreras, el desarrollo de alianzas, propiciar una mayor participación ciudadana, y mantener a las autoridades informadas acerca de los problemas relacionados con las discapacidades. </a:t>
            </a:r>
            <a:endParaRPr lang="en-US" sz="1400" dirty="0" smtClean="0"/>
          </a:p>
          <a:p>
            <a:pPr lvl="0">
              <a:lnSpc>
                <a:spcPts val="2000"/>
              </a:lnSpc>
            </a:pPr>
            <a:r>
              <a:rPr lang="es-ES_tradnl" sz="1400" dirty="0" smtClean="0"/>
              <a:t>Nuestras metas </a:t>
            </a:r>
            <a:r>
              <a:rPr lang="es-ES_tradnl" sz="1400" dirty="0" smtClean="0"/>
              <a:t>son determinadas por brechas </a:t>
            </a:r>
            <a:r>
              <a:rPr lang="es-ES_tradnl" sz="1400" dirty="0" smtClean="0"/>
              <a:t>en las prestaciones, identificadas gracias a la creación de nuestro plan quinquenal estatal para los años fiscales 2017-2021, basado en las Áreas de Énfasis federales descritas en la Ley (</a:t>
            </a:r>
            <a:r>
              <a:rPr lang="es-ES_tradnl" sz="1400" dirty="0" err="1" smtClean="0"/>
              <a:t>DD</a:t>
            </a:r>
            <a:r>
              <a:rPr lang="es-ES_tradnl" sz="1400" dirty="0" smtClean="0"/>
              <a:t> </a:t>
            </a:r>
            <a:r>
              <a:rPr lang="es-ES_tradnl" sz="1400" dirty="0" err="1" smtClean="0"/>
              <a:t>Act</a:t>
            </a:r>
            <a:r>
              <a:rPr lang="es-ES_tradnl" sz="1400" dirty="0" smtClean="0"/>
              <a:t>). La Ley de discapacidades del desarrollo (</a:t>
            </a:r>
            <a:r>
              <a:rPr lang="es-ES_tradnl" sz="1400" dirty="0" err="1" smtClean="0"/>
              <a:t>DD</a:t>
            </a:r>
            <a:r>
              <a:rPr lang="es-ES_tradnl" sz="1400" dirty="0" smtClean="0"/>
              <a:t> </a:t>
            </a:r>
            <a:r>
              <a:rPr lang="es-ES_tradnl" sz="1400" dirty="0" err="1" smtClean="0"/>
              <a:t>Act</a:t>
            </a:r>
            <a:r>
              <a:rPr lang="es-ES_tradnl" sz="1400" dirty="0" smtClean="0"/>
              <a:t>) permite a los Consejos del estado determinar las áreas de énfasis sobre las que habrá que concentrar esfuerzos. </a:t>
            </a:r>
            <a:endParaRPr lang="en-US" sz="1400" dirty="0" smtClean="0"/>
          </a:p>
          <a:p>
            <a:pPr lvl="0">
              <a:lnSpc>
                <a:spcPts val="2000"/>
              </a:lnSpc>
            </a:pPr>
            <a:r>
              <a:rPr lang="es-ES_tradnl" sz="1400" dirty="0" smtClean="0"/>
              <a:t>El Consejo logra sus metas utilizando la plantilla del </a:t>
            </a:r>
            <a:r>
              <a:rPr lang="es-ES_tradnl" sz="1400" dirty="0" err="1" smtClean="0"/>
              <a:t>NGCDD</a:t>
            </a:r>
            <a:r>
              <a:rPr lang="es-ES_tradnl" sz="1400" dirty="0" smtClean="0"/>
              <a:t> y la colaboración de otras entidades establecidas para resolver asuntos de mutuo interés mediante subvenciones para desarrollar e implantar proyectos para resolver fallas en los servicios y desarrollar infraestructuras para el Estado. Visite nuestra página de Proyectos y Actividades, para más información sobre nuestras actuales subvenciones y proyectos del personal. </a:t>
            </a:r>
            <a:endParaRPr lang="en-US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Comités del Consejo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ts val="3600"/>
              </a:lnSpc>
            </a:pPr>
            <a:r>
              <a:rPr lang="es-ES_tradnl" sz="2000" dirty="0" smtClean="0"/>
              <a:t>Comité Ejecutivo</a:t>
            </a:r>
            <a:endParaRPr lang="en-US" sz="2000" dirty="0" smtClean="0"/>
          </a:p>
          <a:p>
            <a:pPr lvl="0">
              <a:lnSpc>
                <a:spcPts val="3600"/>
              </a:lnSpc>
            </a:pPr>
            <a:r>
              <a:rPr lang="es-ES_tradnl" sz="2000" dirty="0" smtClean="0"/>
              <a:t>Comité de evaluación </a:t>
            </a:r>
            <a:endParaRPr lang="en-US" sz="2000" dirty="0" smtClean="0"/>
          </a:p>
          <a:p>
            <a:pPr lvl="0">
              <a:lnSpc>
                <a:spcPts val="3600"/>
              </a:lnSpc>
            </a:pPr>
            <a:r>
              <a:rPr lang="es-ES_tradnl" sz="2000" dirty="0" smtClean="0"/>
              <a:t>Comité de presupuesto</a:t>
            </a:r>
            <a:endParaRPr lang="en-US" sz="2000" dirty="0" smtClean="0"/>
          </a:p>
          <a:p>
            <a:pPr lvl="0">
              <a:lnSpc>
                <a:spcPts val="3600"/>
              </a:lnSpc>
            </a:pPr>
            <a:r>
              <a:rPr lang="es-ES_tradnl" sz="2000" dirty="0" smtClean="0"/>
              <a:t>Comité legislativo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687207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Personal del Consejo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s-ES_tradnl" sz="2000" dirty="0" smtClean="0"/>
              <a:t>Sherry </a:t>
            </a:r>
            <a:r>
              <a:rPr lang="es-ES_tradnl" sz="2000" dirty="0" err="1" smtClean="0"/>
              <a:t>Manning</a:t>
            </a:r>
            <a:r>
              <a:rPr lang="es-ES_tradnl" sz="2000" dirty="0" smtClean="0"/>
              <a:t>, Directora Ejecutiva</a:t>
            </a:r>
            <a:endParaRPr lang="en-US" sz="2000" dirty="0" smtClean="0"/>
          </a:p>
          <a:p>
            <a:pPr lvl="0"/>
            <a:r>
              <a:rPr lang="es-ES_tradnl" sz="2000" dirty="0" err="1" smtClean="0"/>
              <a:t>Kari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Horn</a:t>
            </a:r>
            <a:r>
              <a:rPr lang="es-ES_tradnl" sz="2000" dirty="0" smtClean="0"/>
              <a:t>, Gerente de Proyectos</a:t>
            </a:r>
            <a:endParaRPr lang="en-US" sz="2000" dirty="0" smtClean="0"/>
          </a:p>
          <a:p>
            <a:pPr lvl="0"/>
            <a:r>
              <a:rPr lang="es-ES_tradnl" sz="2000" dirty="0" smtClean="0"/>
              <a:t>Catherine </a:t>
            </a:r>
            <a:r>
              <a:rPr lang="es-ES_tradnl" sz="2000" dirty="0" err="1" smtClean="0"/>
              <a:t>Nielsen</a:t>
            </a:r>
            <a:r>
              <a:rPr lang="es-ES_tradnl" sz="2000" dirty="0" smtClean="0"/>
              <a:t>, Coordinadora de autodefensa</a:t>
            </a:r>
            <a:endParaRPr lang="en-US" sz="2000" dirty="0" smtClean="0"/>
          </a:p>
          <a:p>
            <a:pPr lvl="0"/>
            <a:r>
              <a:rPr lang="es-ES_tradnl" sz="2000" dirty="0" smtClean="0"/>
              <a:t>Ellen </a:t>
            </a:r>
            <a:r>
              <a:rPr lang="es-ES_tradnl" sz="2000" dirty="0" err="1" smtClean="0"/>
              <a:t>Marquez</a:t>
            </a:r>
            <a:r>
              <a:rPr lang="es-ES_tradnl" sz="2000" dirty="0" smtClean="0"/>
              <a:t>, Asistente Ejecutiva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167940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Comuníquese con nosotros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dirty="0" smtClean="0"/>
              <a:t>Para comunicarse con nosotros, favor de visitar nuestra página web en NevadaDDCouncil.org o utilizando la siguiente información:</a:t>
            </a:r>
            <a:endParaRPr lang="en-US" smtClean="0"/>
          </a:p>
          <a:p>
            <a:endParaRPr lang="en-US" dirty="0"/>
          </a:p>
          <a:p>
            <a:pPr marL="80963" indent="260350">
              <a:buNone/>
            </a:pPr>
            <a:r>
              <a:rPr lang="en-US" dirty="0"/>
              <a:t>NGCDD</a:t>
            </a:r>
          </a:p>
          <a:p>
            <a:pPr marL="80963" indent="260350">
              <a:buNone/>
            </a:pPr>
            <a:r>
              <a:rPr lang="en-US" dirty="0"/>
              <a:t>896 W. Nye Ln. Ste 202</a:t>
            </a:r>
          </a:p>
          <a:p>
            <a:pPr marL="80963" indent="260350">
              <a:buNone/>
            </a:pPr>
            <a:r>
              <a:rPr lang="en-US" dirty="0"/>
              <a:t>Carson City, NV 89703</a:t>
            </a:r>
          </a:p>
          <a:p>
            <a:pPr marL="80963" indent="260350">
              <a:buNone/>
            </a:pPr>
            <a:r>
              <a:rPr lang="en-US" dirty="0"/>
              <a:t>elmarquez@dhhs.nv.gov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1DE0C9A-E7EA-4130-A638-8C6570FF0C4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for strategy recommendation</Template>
  <TotalTime>0</TotalTime>
  <Words>482</Words>
  <Application>Microsoft Office PowerPoint</Application>
  <PresentationFormat>On-screen Show (4:3)</PresentationFormat>
  <Paragraphs>41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NGCDD</vt:lpstr>
      <vt:lpstr>Misión</vt:lpstr>
      <vt:lpstr>Antecedentes </vt:lpstr>
      <vt:lpstr>Miembros del Consejo</vt:lpstr>
      <vt:lpstr>¿Qué hacemos? </vt:lpstr>
      <vt:lpstr>Comités del Consejo</vt:lpstr>
      <vt:lpstr>Personal del Consejo</vt:lpstr>
      <vt:lpstr>Comuníquese con nosotros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2017-12-28T22:25:38Z</dcterms:created>
  <dcterms:modified xsi:type="dcterms:W3CDTF">2018-01-23T22:53:26Z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TC101671299990</vt:lpwstr>
  </property>
</Properties>
</file>