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0" r:id="rId3"/>
    <p:sldId id="273" r:id="rId4"/>
    <p:sldId id="262" r:id="rId5"/>
    <p:sldId id="265" r:id="rId6"/>
    <p:sldId id="264" r:id="rId7"/>
    <p:sldId id="281" r:id="rId8"/>
    <p:sldId id="266" r:id="rId9"/>
    <p:sldId id="268" r:id="rId10"/>
    <p:sldId id="267" r:id="rId11"/>
    <p:sldId id="263" r:id="rId12"/>
    <p:sldId id="258" r:id="rId13"/>
    <p:sldId id="278" r:id="rId14"/>
    <p:sldId id="279" r:id="rId15"/>
    <p:sldId id="269" r:id="rId16"/>
    <p:sldId id="257" r:id="rId17"/>
    <p:sldId id="272" r:id="rId18"/>
    <p:sldId id="259" r:id="rId19"/>
    <p:sldId id="275" r:id="rId20"/>
    <p:sldId id="270" r:id="rId21"/>
    <p:sldId id="260" r:id="rId22"/>
    <p:sldId id="271" r:id="rId23"/>
    <p:sldId id="277" r:id="rId24"/>
    <p:sldId id="276" r:id="rId25"/>
    <p:sldId id="282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4" y="1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D5854F9-6105-453A-86C7-A10C2D28083F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540EC8-A8B1-440C-B430-19E8CD38D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26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F5DEC-E16F-4830-BEB7-7E06E23624A1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2906C-EE22-4445-8175-60C060AFC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5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The plan includes design guidelines – based on the Complete Streets Design Guidelines for Livable Communities, and adding new best practices in design with new facilities like buffered and separated bike lanes.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9541E-5B3F-43D1-B7DD-51F9274DF0F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53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E9AEE-1EE8-4C32-B574-48B3C1618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69FCCF-1EA4-465F-A110-8FEDFC945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7B774-B056-41A2-ABE9-067673CF9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5AB0-0381-4843-8F53-D1C6B14D1BD8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BA13D-B710-48F1-906C-1A92092DB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78CB9-F913-4D01-B617-C67E4247B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AD84-F65F-4EDB-A22A-3F33B0631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80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EB71B-9D9F-4C0E-BF21-8AFB4F9BB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D2D56E-23A3-430B-9625-896A2AE7B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3E1D2-A6CA-44C4-AB8E-27761F9C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5AB0-0381-4843-8F53-D1C6B14D1BD8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D966E-5B49-4570-9279-7AC9A3466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D60CE-B116-4421-80AC-11780407C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AD84-F65F-4EDB-A22A-3F33B0631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34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E3C50D-E1BA-4DF6-9DBC-33EEC14885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9E0A77-3B9C-47E3-B05B-3546D94214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449D3-4DF3-4B10-B321-DBBAD7D9B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5AB0-0381-4843-8F53-D1C6B14D1BD8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2CEA4-B439-49EE-9E84-3F011053D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22E58-7E17-4AF0-87D3-C087E2D78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AD84-F65F-4EDB-A22A-3F33B0631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99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DB957-76E4-4682-B482-29677EE6E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70A18-87AE-4A08-86A0-A03D63C4E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83EBD-B811-4D84-ABD8-7C44F9C59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5AB0-0381-4843-8F53-D1C6B14D1BD8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5AF31-9782-4538-ACD6-739457D2E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FC15B-F0A4-4E94-B0F2-985F215C6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AD84-F65F-4EDB-A22A-3F33B0631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83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B2646-9961-447C-B3E5-60B2C5D09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2DF3F-2CAC-4319-9B62-21735A6A9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6CF21-4A9E-436B-82D8-C70F62C0B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5AB0-0381-4843-8F53-D1C6B14D1BD8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D4F19-972C-463D-9BA4-9DA075639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22561-8274-45A3-9D53-43A3D6A67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AD84-F65F-4EDB-A22A-3F33B0631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2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9E479-DF23-4076-A3B5-1E8FC828B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2CC4E-457D-4EA7-A875-E4FDF5705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89C33F-68A4-43AB-9009-0B85CA13B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65128-8346-44B3-A26A-2A4F4585C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5AB0-0381-4843-8F53-D1C6B14D1BD8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CF95EC-41B0-4FD8-AC94-EC5F6701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406C7-0922-49BE-B92D-5922DFC9A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AD84-F65F-4EDB-A22A-3F33B0631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83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07EAA-051B-49F8-BD92-25BA93B5D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B27A1-3762-40E6-853A-67993CDC1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DD9C6D-6589-46E9-8C66-956F89670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C62170-DC17-40C2-A1F9-5F4A891415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3E1B5A-6A1E-4F0F-A095-A9EA3A2DEB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DEC599-189D-4288-8F41-25ABE9F31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5AB0-0381-4843-8F53-D1C6B14D1BD8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3852C9-9FC4-4DD7-8639-29AB62BA4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5C1D9E-A71D-49F1-90FF-12CE6FF00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AD84-F65F-4EDB-A22A-3F33B0631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40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CB8A3-C471-4852-A3A5-5292F8251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6FB0BC-A096-41D8-AF0F-FB53818FC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5AB0-0381-4843-8F53-D1C6B14D1BD8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DC1787-9BEE-4673-AEE5-8FF2D22B6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579F4F-2F0F-4EA7-9338-01E445611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AD84-F65F-4EDB-A22A-3F33B0631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64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C0E348-4E87-4E9C-8DA4-F8A4869E4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5AB0-0381-4843-8F53-D1C6B14D1BD8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E0E49-4F67-4109-8294-1353B409D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2EEA5C-9075-4655-83B1-0C54167D4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AD84-F65F-4EDB-A22A-3F33B0631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4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9EBF2-7977-405E-A796-161F448B5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D34C8-A183-441F-A02B-A7085D900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26A8B1-F4FD-4DBF-8E5B-5CFF044EC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22421F-777D-4F37-B808-E897A00A4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5AB0-0381-4843-8F53-D1C6B14D1BD8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9EAC4-5D13-486D-A28C-19E5ED97A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8584F-9D8A-42B6-B3CD-DC1899BE4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AD84-F65F-4EDB-A22A-3F33B0631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5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59512-6965-48FE-A72C-E24CFF3CD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E26376-9B79-49C7-85E0-1D0E9A2AEE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8D4862-9B73-41EA-AE79-9E5FCF870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F55EB-4C39-437C-874B-37BF425E3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5AB0-0381-4843-8F53-D1C6B14D1BD8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56D02-2F5E-4653-BEBA-314D4E9AF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A67C4-120E-47E7-9EA0-91277ABE8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AD84-F65F-4EDB-A22A-3F33B0631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6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814214-2A99-4465-BE72-52998C9C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6C649-48A7-4D54-A319-1182AAFD5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F3F55-580E-489E-9F04-914986773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A5AB0-0381-4843-8F53-D1C6B14D1BD8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01CC1-C873-4B32-996D-3312C57970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EDD87-ADCF-4356-8089-D0E4E4EFC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AD84-F65F-4EDB-A22A-3F33B0631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5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unlv.edu/multicultural/about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hyperlink" Target="mailto:Joanna.Jezierska@unlv.edu" TargetMode="External"/><Relationship Id="rId7" Type="http://schemas.openxmlformats.org/officeDocument/2006/relationships/image" Target="../media/image35.jpeg"/><Relationship Id="rId2" Type="http://schemas.openxmlformats.org/officeDocument/2006/relationships/hyperlink" Target="mailto:mp@unlv.ed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hyperlink" Target="https://www.unlv.edu/multicultural" TargetMode="External"/><Relationship Id="rId4" Type="http://schemas.openxmlformats.org/officeDocument/2006/relationships/hyperlink" Target="https://www.facebook.com/unlvmulticulturalprogram" TargetMode="External"/><Relationship Id="rId9" Type="http://schemas.openxmlformats.org/officeDocument/2006/relationships/image" Target="../media/image3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rquiz.com/" TargetMode="External"/><Relationship Id="rId2" Type="http://schemas.openxmlformats.org/officeDocument/2006/relationships/hyperlink" Target="http://openpsychometrics.org/tests/OHBDS/development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harpbrains.com/brainteaser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s://openpsychometrics.org/tests/OHBDS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F0808-7D0F-4F53-995D-7392A52B2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596117"/>
            <a:ext cx="12192000" cy="2387600"/>
          </a:xfrm>
        </p:spPr>
        <p:txBody>
          <a:bodyPr>
            <a:normAutofit/>
          </a:bodyPr>
          <a:lstStyle/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Inclusive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Raising Mindful Citizens”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4C5210-25E0-4578-894A-205C1F19B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1100" y="3001819"/>
            <a:ext cx="4572000" cy="1655762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Joanna Jezierska, Ph.D.</a:t>
            </a:r>
          </a:p>
          <a:p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Nevada, Las Vegas</a:t>
            </a:r>
          </a:p>
        </p:txBody>
      </p:sp>
      <p:pic>
        <p:nvPicPr>
          <p:cNvPr id="1026" name="Picture 2" descr="Image may contain: 21 people, people smiling, sky, bridge and out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41011"/>
            <a:ext cx="7315200" cy="486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460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Learning Styles:</a:t>
            </a:r>
          </a:p>
          <a:p>
            <a:pPr>
              <a:spcBef>
                <a:spcPct val="0"/>
              </a:spcBef>
            </a:pPr>
            <a:endParaRPr lang="en-US" alt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“eye smart”</a:t>
            </a:r>
          </a:p>
          <a:p>
            <a:pPr>
              <a:spcBef>
                <a:spcPct val="0"/>
              </a:spcBef>
            </a:pPr>
            <a:endParaRPr lang="en-US" alt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Auditory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“ear smart”</a:t>
            </a:r>
          </a:p>
          <a:p>
            <a:pPr>
              <a:spcBef>
                <a:spcPct val="0"/>
              </a:spcBef>
            </a:pPr>
            <a:endParaRPr lang="en-US" alt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Tactile/kinesthetic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“action smart”</a:t>
            </a:r>
          </a:p>
        </p:txBody>
      </p:sp>
      <p:pic>
        <p:nvPicPr>
          <p:cNvPr id="3" name="Picture 3" descr="C:\Users\Joanna Jezierska\AppData\Local\Microsoft\Windows\Temporary Internet Files\Content.IE5\05244OFL\MC90044870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51" y="125082"/>
            <a:ext cx="2274620" cy="204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Joanna Jezierska\AppData\Local\Microsoft\Windows\Temporary Internet Files\Content.IE5\38AUTZQ5\MC90006495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51" y="2290283"/>
            <a:ext cx="2316058" cy="204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age result for kinesthetic learning sty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51" y="4455484"/>
            <a:ext cx="2336620" cy="211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60162" y="5222496"/>
            <a:ext cx="3651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one is yours? </a:t>
            </a:r>
          </a:p>
        </p:txBody>
      </p:sp>
    </p:spTree>
    <p:extLst>
      <p:ext uri="{BB962C8B-B14F-4D97-AF65-F5344CB8AC3E}">
        <p14:creationId xmlns:p14="http://schemas.microsoft.com/office/powerpoint/2010/main" val="3003607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A290E5-4F13-4897-B082-AE92437C3CD8}"/>
              </a:ext>
            </a:extLst>
          </p:cNvPr>
          <p:cNvSpPr txBox="1"/>
          <p:nvPr/>
        </p:nvSpPr>
        <p:spPr>
          <a:xfrm>
            <a:off x="0" y="0"/>
            <a:ext cx="1219200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Skills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empathetic to other people’s needs is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transferrable skill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Can be applied to seniors, children, non-native speakers, disadvantaged, non-traditional, etc.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this make you feel?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What changes would you make?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patience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Wait 10 seconds before you speak.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Tolerance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We are enriched when we are together, 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yet represent our uniqueness as individuals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https://www.unlv.edu/multicultural/about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skills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 communication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Flexibility	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Creativity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 outside the box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beyond the obvious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resourceful</a:t>
            </a:r>
          </a:p>
          <a:p>
            <a:endParaRPr lang="en-US" dirty="0"/>
          </a:p>
        </p:txBody>
      </p:sp>
      <p:pic>
        <p:nvPicPr>
          <p:cNvPr id="3" name="Picture 4" descr="Image may contain: 2 peo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415" y="1663337"/>
            <a:ext cx="7499343" cy="507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329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462" y="120728"/>
            <a:ext cx="11721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use a plastic bottle for?</a:t>
            </a:r>
          </a:p>
        </p:txBody>
      </p:sp>
      <p:pic>
        <p:nvPicPr>
          <p:cNvPr id="4" name="Picture 6" descr="https://encrypted-tbn2.gstatic.com/images?q=tbn:ANd9GcTos3lFG0a2cObcMC3LoJTafIZAb7hpNmPQgvUn-yVGCCKzn_8H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002" y="858785"/>
            <a:ext cx="3543004" cy="590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787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31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Brain Teasers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379" y="-8758"/>
            <a:ext cx="5569702" cy="686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554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s and faces eye ill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26" y="-5635"/>
            <a:ext cx="5200302" cy="686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484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Values of Peer Mentoring</a:t>
            </a:r>
          </a:p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Generalized benefits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Socialization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 comprehension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(reading out loud)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of including all participants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Application of different perspectives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rehearsing and public speaking </a:t>
            </a: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in their quest to become engineers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 and science application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Analysis, implementation of data, maps, context, etc.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design process – from an idea, through research to building a model</a:t>
            </a:r>
          </a:p>
        </p:txBody>
      </p:sp>
      <p:pic>
        <p:nvPicPr>
          <p:cNvPr id="3" name="Picture 4" descr="Image may contain: one or more people, people sitting and indoor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855" y="713971"/>
            <a:ext cx="5320145" cy="367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281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6C1F5D-357A-4D83-A23A-B87C923179DD}"/>
              </a:ext>
            </a:extLst>
          </p:cNvPr>
          <p:cNvSpPr txBox="1"/>
          <p:nvPr/>
        </p:nvSpPr>
        <p:spPr>
          <a:xfrm>
            <a:off x="0" y="0"/>
            <a:ext cx="121920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can we teach others being more empathetic?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Experience: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Put yourself in somebody else’s shoes	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Educate yourself about others’ needs, struggles, etc.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disabilities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Use of equipment such as 						blindfolds, wheelchairs, or crutches to simulate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sensory/mobility impairments.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Intellectual disabilities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of communication,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comprehension, and socialization differences through the 					implementation of specific behavioral rules and 						guidelines.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issues, disorientation, slow 					responses, etc.</a:t>
            </a:r>
          </a:p>
        </p:txBody>
      </p:sp>
      <p:pic>
        <p:nvPicPr>
          <p:cNvPr id="3" name="Picture 2" descr="Image may contain: 1 person, sitting, closeup and in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43586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47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19" y="82859"/>
            <a:ext cx="11895910" cy="847007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Workshops:</a:t>
            </a:r>
          </a:p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Learning Challenges (including 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Disabilities in the Classroom)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Brain Dominance vs. Learning and Career Choice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 of Diversity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Thinking Has Future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 Public Speaking Etiquette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Assessing and Changing Study Behavior 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Teaching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Importance of Change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Interview? No problem!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Conflict Management</a:t>
            </a:r>
          </a:p>
          <a:p>
            <a:pPr algn="ctr">
              <a:lnSpc>
                <a:spcPct val="15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Time Management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 Cultural Awareness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STEM Like A Woman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Dining Etiquette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Dress for Success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 Management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Taking Skills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Discipline Specific Resume Writing Session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Career Development Tips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 Salary Negotiation Skills</a:t>
            </a:r>
          </a:p>
        </p:txBody>
      </p:sp>
    </p:spTree>
    <p:extLst>
      <p:ext uri="{BB962C8B-B14F-4D97-AF65-F5344CB8AC3E}">
        <p14:creationId xmlns:p14="http://schemas.microsoft.com/office/powerpoint/2010/main" val="1471199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857EC3-7E06-425C-A695-21C144FACF49}"/>
              </a:ext>
            </a:extLst>
          </p:cNvPr>
          <p:cNvSpPr txBox="1"/>
          <p:nvPr/>
        </p:nvSpPr>
        <p:spPr>
          <a:xfrm>
            <a:off x="0" y="0"/>
            <a:ext cx="12192000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Summer Transportation Camps (2014-2017, 2019)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federal grant funded by FHWA, US DOT, NDOT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on RTCSNV real life projects in Las Vegas alongside workforce experts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 project design in groups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Brain storming sessions with experts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and users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trips to the locations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presentations &amp; Grand Prize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winners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050" name="Picture 2" descr="Image may contain: 33 people, people smi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749" y="1985555"/>
            <a:ext cx="6148251" cy="487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010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2257966" y="1273715"/>
            <a:ext cx="9829802" cy="5213213"/>
            <a:chOff x="107641" y="1352550"/>
            <a:chExt cx="8913426" cy="4727216"/>
          </a:xfrm>
        </p:grpSpPr>
        <p:sp>
          <p:nvSpPr>
            <p:cNvPr id="19" name="TextBox 18"/>
            <p:cNvSpPr txBox="1"/>
            <p:nvPr/>
          </p:nvSpPr>
          <p:spPr>
            <a:xfrm>
              <a:off x="4812139" y="3768493"/>
              <a:ext cx="4208928" cy="376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40"/>
              <a:r>
                <a:rPr lang="en-US" sz="2100" dirty="0">
                  <a:solidFill>
                    <a:srgbClr val="00416B"/>
                  </a:solidFill>
                </a:rPr>
                <a:t>SHARED USE PATH / SIDEPATH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38902" y="4119470"/>
              <a:ext cx="4282165" cy="196029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07642" y="3742306"/>
              <a:ext cx="4208928" cy="376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40"/>
              <a:r>
                <a:rPr lang="en-US" sz="2100" dirty="0">
                  <a:solidFill>
                    <a:srgbClr val="00416B"/>
                  </a:solidFill>
                </a:rPr>
                <a:t>BICYCLE LANE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12139" y="1352550"/>
              <a:ext cx="4208928" cy="376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40"/>
              <a:r>
                <a:rPr lang="en-US" sz="2100" dirty="0">
                  <a:solidFill>
                    <a:srgbClr val="00416B"/>
                  </a:solidFill>
                </a:rPr>
                <a:t>BUFFERED BICYCLE LANE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19433" y="1693922"/>
              <a:ext cx="4130116" cy="187124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641" y="4119470"/>
              <a:ext cx="4422934" cy="1960296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50130"/>
            <a:ext cx="1946159" cy="174385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-22829"/>
            <a:ext cx="12192000" cy="1538120"/>
            <a:chOff x="0" y="-22829"/>
            <a:chExt cx="12192000" cy="153812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77" r="38811" b="77568"/>
            <a:stretch/>
          </p:blipFill>
          <p:spPr>
            <a:xfrm>
              <a:off x="0" y="-22829"/>
              <a:ext cx="6094767" cy="153812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77" r="38811" b="77568"/>
            <a:stretch/>
          </p:blipFill>
          <p:spPr>
            <a:xfrm flipH="1">
              <a:off x="6094766" y="-22829"/>
              <a:ext cx="6097234" cy="1538120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-55941" y="1"/>
            <a:ext cx="12303889" cy="1006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r>
              <a:rPr lang="en-US" sz="4000" cap="all" dirty="0">
                <a:latin typeface="Century Gothic" panose="020B0502020202020204" pitchFamily="34" charset="0"/>
              </a:rPr>
              <a:t>Complete Streets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57967" y="1481464"/>
            <a:ext cx="4641642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defTabSz="1219140">
              <a:lnSpc>
                <a:spcPct val="150000"/>
              </a:lnSpc>
              <a:buFont typeface="Open Sans" panose="020B0604020202020204" charset="0"/>
              <a:buChar char="·"/>
            </a:pPr>
            <a:r>
              <a:rPr lang="en-US" sz="2400" b="1" dirty="0">
                <a:solidFill>
                  <a:srgbClr val="00416B"/>
                </a:solidFill>
              </a:rPr>
              <a:t>COMFORT</a:t>
            </a:r>
          </a:p>
          <a:p>
            <a:pPr marL="342900" indent="-342900" algn="ctr" defTabSz="1219140">
              <a:lnSpc>
                <a:spcPct val="150000"/>
              </a:lnSpc>
              <a:buFont typeface="Open Sans" panose="020B0604020202020204" charset="0"/>
              <a:buChar char="·"/>
            </a:pPr>
            <a:r>
              <a:rPr lang="en-US" sz="2400" b="1" dirty="0">
                <a:solidFill>
                  <a:srgbClr val="00416B"/>
                </a:solidFill>
              </a:rPr>
              <a:t>SAFETY</a:t>
            </a:r>
          </a:p>
          <a:p>
            <a:pPr marL="342900" indent="-342900" algn="ctr" defTabSz="1219140">
              <a:lnSpc>
                <a:spcPct val="150000"/>
              </a:lnSpc>
              <a:buFont typeface="Open Sans" panose="020B0604020202020204" charset="0"/>
              <a:buChar char="·"/>
            </a:pPr>
            <a:r>
              <a:rPr lang="en-US" sz="2400" b="1" dirty="0">
                <a:solidFill>
                  <a:srgbClr val="00416B"/>
                </a:solidFill>
              </a:rPr>
              <a:t>ACCESS &amp; EQUITY</a:t>
            </a:r>
          </a:p>
          <a:p>
            <a:pPr marL="342900" indent="-342900" algn="ctr" defTabSz="1219140">
              <a:lnSpc>
                <a:spcPct val="150000"/>
              </a:lnSpc>
              <a:buFont typeface="Open Sans" panose="020B0604020202020204" charset="0"/>
              <a:buChar char="·"/>
            </a:pPr>
            <a:r>
              <a:rPr lang="en-US" sz="2400" b="1" dirty="0">
                <a:solidFill>
                  <a:srgbClr val="00416B"/>
                </a:solidFill>
              </a:rPr>
              <a:t>HEALTH</a:t>
            </a:r>
          </a:p>
        </p:txBody>
      </p:sp>
    </p:spTree>
    <p:extLst>
      <p:ext uri="{BB962C8B-B14F-4D97-AF65-F5344CB8AC3E}">
        <p14:creationId xmlns:p14="http://schemas.microsoft.com/office/powerpoint/2010/main" val="228005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0"/>
            <a:ext cx="12122331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Inventive Method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(1984)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(authors: Tomasz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Jezierski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Ph.D.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Joanna Jezierska, Ph.D.)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teaching method used in foreign language courses based on creative problem solving abilities of the individual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learning process was treated as a transformation of the individual’s way of seeing and interpreting the world with the aim of applying the student’s behavior to new situations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630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Image may contain: 1 per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12" y="3053422"/>
            <a:ext cx="5053734" cy="357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may contain: 1 per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978" y="2743199"/>
            <a:ext cx="2879096" cy="388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o photo description availabl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12" y="174171"/>
            <a:ext cx="4149152" cy="233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may contain: 6 peop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912" y="176920"/>
            <a:ext cx="3501913" cy="232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may contain: 2 people, bicycle and outdo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806" y="2743199"/>
            <a:ext cx="2915540" cy="388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may contain: one or more peop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074" y="259041"/>
            <a:ext cx="3374272" cy="224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356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may contain: 5 people, people sitting and table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67" y="900545"/>
            <a:ext cx="3624190" cy="252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o photo description availa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49" y="4066309"/>
            <a:ext cx="3970675" cy="23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o photo description availabl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67" y="4066310"/>
            <a:ext cx="3735080" cy="23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may contain: 5 people, outdo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931" y="898487"/>
            <a:ext cx="3795472" cy="252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may contain: scre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326" y="4066308"/>
            <a:ext cx="3843287" cy="23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" y="354676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Projects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269382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 </a:t>
            </a:r>
          </a:p>
        </p:txBody>
      </p:sp>
      <p:pic>
        <p:nvPicPr>
          <p:cNvPr id="1026" name="Picture 2" descr="Image may contain: 6 people, people sitting and indoor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247" y="898487"/>
            <a:ext cx="3951719" cy="252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503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Inclusive. Raising Mindful Citizens.</a:t>
            </a:r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 up friendly, safe and inclusive environment for all involved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other people’s perspective.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project is not complete until everybody contributes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Empathy – a must factor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Paying Back – Paying Forward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Foundation for civic engagement.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academic, personal, and professional achievements and success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confidence, consistency, work ethics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motivation and interest in STEAM majors and careers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352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632" y="0"/>
            <a:ext cx="537036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746" y="2798618"/>
            <a:ext cx="5680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 recruiting for </a:t>
            </a:r>
          </a:p>
        </p:txBody>
      </p:sp>
    </p:spTree>
    <p:extLst>
      <p:ext uri="{BB962C8B-B14F-4D97-AF65-F5344CB8AC3E}">
        <p14:creationId xmlns:p14="http://schemas.microsoft.com/office/powerpoint/2010/main" val="4289151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Information:</a:t>
            </a: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Joanna Jezierska, Ph.D.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UNLV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Multicultural Program for STEM and Health Sciences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Phone: 702-895-1345 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Email: </a:t>
            </a:r>
            <a:r>
              <a:rPr lang="en-US" sz="2400" u="sng" dirty="0">
                <a:solidFill>
                  <a:srgbClr val="526B7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mp@unlv.edu</a:t>
            </a:r>
            <a:r>
              <a:rPr lang="en-US" sz="2400" u="sng" dirty="0">
                <a:solidFill>
                  <a:srgbClr val="526B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or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Joanna.Jezierska@unlv.edu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Follow Us on </a:t>
            </a:r>
            <a:r>
              <a:rPr lang="en-US" sz="2400" dirty="0">
                <a:solidFill>
                  <a:srgbClr val="526B7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Facebook</a:t>
            </a:r>
            <a:r>
              <a:rPr lang="en-US" sz="2400" dirty="0">
                <a:solidFill>
                  <a:srgbClr val="526B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(UNLV Multicultural Program)</a:t>
            </a:r>
          </a:p>
          <a:p>
            <a:endParaRPr lang="en-US" sz="2400" dirty="0">
              <a:solidFill>
                <a:srgbClr val="526B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526B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https://www.unlv.edu/multicultural</a:t>
            </a:r>
            <a:endParaRPr lang="en-US" sz="2400" dirty="0">
              <a:solidFill>
                <a:srgbClr val="526B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Phone icon 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9" y="2412148"/>
            <a:ext cx="648997" cy="973835"/>
          </a:xfrm>
          <a:prstGeom prst="rect">
            <a:avLst/>
          </a:prstGeom>
        </p:spPr>
      </p:pic>
      <p:pic>
        <p:nvPicPr>
          <p:cNvPr id="5" name="Picture 4" descr="Email address/app icon : is &quot;@&quot; sign still relevant today? - User Experience Stack Exchange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13298"/>
            <a:ext cx="916020" cy="825673"/>
          </a:xfrm>
          <a:prstGeom prst="rect">
            <a:avLst/>
          </a:prstGeom>
        </p:spPr>
      </p:pic>
      <p:pic>
        <p:nvPicPr>
          <p:cNvPr id="6" name="Picture 5" descr="Fabricante | Ese caleidoscopio gigantesco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25" y="4038971"/>
            <a:ext cx="575831" cy="575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949" y="4909476"/>
            <a:ext cx="1460141" cy="42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66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6983" y="78847"/>
            <a:ext cx="12191999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References: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Eric Jorgenson (2015). "Development of the Open Hemispheric Brain Dominance Scale".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http://openpsychometrics.org/tests/OHBDS/development/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Tx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Color Test: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http://www.colorquiz.com/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Tx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Tx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Brain Teasers: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https://sharpbrains.com/brainteasers/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Tx/>
              <a:buChar char="•"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145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423" y="200297"/>
            <a:ext cx="117304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Venues: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Classroom setting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Outreach initiatives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development workshops and seminars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123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10848B-80ED-409E-8DD7-EDE6F5F3BEA7}"/>
              </a:ext>
            </a:extLst>
          </p:cNvPr>
          <p:cNvSpPr txBox="1"/>
          <p:nvPr/>
        </p:nvSpPr>
        <p:spPr>
          <a:xfrm>
            <a:off x="0" y="0"/>
            <a:ext cx="12192000" cy="6668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2006-Present	Outreach initiatives;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Series of professional development workshops, 					seminars, training sessions for students, faculty, 					community members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2009-2016 	Classroom Setting – Academic and Life Success 					(ALS) 101 at CSN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2014-2017, 	National Summer Transportation Institute – Federal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		grant funded by FHWA, US DOT, NDOT, residential 				2-week camp for Nevada high school students at 					UNLV</a:t>
            </a:r>
          </a:p>
        </p:txBody>
      </p:sp>
    </p:spTree>
    <p:extLst>
      <p:ext uri="{BB962C8B-B14F-4D97-AF65-F5344CB8AC3E}">
        <p14:creationId xmlns:p14="http://schemas.microsoft.com/office/powerpoint/2010/main" val="411619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How It Works: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Educate students first of who they are and how they learn by showing them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personality type (student’s preferences and patterns)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learning style (how a student processes information)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brain dominance (how students learn and behave)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safe and friendly environment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 groups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 skills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Being transparent, inclusive, accessible, honest, and open-minded</a:t>
            </a:r>
          </a:p>
          <a:p>
            <a:pPr algn="ctr"/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approach helps to maximize effectiveness of a learning-teaching process regardless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2880470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Groups:</a:t>
            </a:r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 of who they are (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 Discovery Process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Color Personality Test, Brain Dominance, Learning 	Styles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 exchanging phone numbers and emails to enable easy communication among class or group members (on voluntary basis)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Peer Mentoring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26598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7061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Brain Dominance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https://openpsychometrics.org/tests/OHBDS/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right and left brain domin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1717965"/>
            <a:ext cx="8610387" cy="484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186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Additionally to the test, we look at other possible ways of determining brain dominance.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Your eyes, and other body signs indicate the pattern of switching hemispheres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leg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prefer to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kick with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which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prefer to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 on?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hand you write with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observe that some people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fold their arms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in different ways - left over right or vice versa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as you look in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pairs of eyes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you will notice that people's left and right eyes are rarely the same - it is this difference that reflects differences in the way they use their hemispheres </a:t>
            </a:r>
          </a:p>
          <a:p>
            <a:pPr>
              <a:defRPr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    (your left eye is connected to your right brain hemisphere and vice-versa) </a:t>
            </a:r>
          </a:p>
        </p:txBody>
      </p:sp>
      <p:pic>
        <p:nvPicPr>
          <p:cNvPr id="9" name="Picture 13" descr="A right-brain dominant Jewel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006" y="4712442"/>
            <a:ext cx="3688629" cy="147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A right-brain dominant Flower 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4712442"/>
            <a:ext cx="4074079" cy="147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08363" y="6303818"/>
            <a:ext cx="4336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Jewel Structure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6545" y="6303818"/>
            <a:ext cx="468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Flower Structure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71611" y="4343110"/>
            <a:ext cx="1062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Left eye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46424" y="4343110"/>
            <a:ext cx="1236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 eye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1664" y="4339650"/>
            <a:ext cx="1219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Left eye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2082" y="43396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 eye</a:t>
            </a:r>
          </a:p>
        </p:txBody>
      </p:sp>
    </p:spTree>
    <p:extLst>
      <p:ext uri="{BB962C8B-B14F-4D97-AF65-F5344CB8AC3E}">
        <p14:creationId xmlns:p14="http://schemas.microsoft.com/office/powerpoint/2010/main" val="2671311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8420"/>
            <a:ext cx="121920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of your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thumbs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the more directed (higher or narrower)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moon?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ask a lot of questions? 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tend to reveal all when questioned? </a:t>
            </a:r>
          </a:p>
          <a:p>
            <a:pPr>
              <a:defRPr/>
            </a:pP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eft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brain dominant people are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more questioning </a:t>
            </a:r>
          </a:p>
          <a:p>
            <a:pPr>
              <a:defRPr/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ight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brain dominant are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more answering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Logical responses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are the province of the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eft hemisphere</a:t>
            </a:r>
          </a:p>
          <a:p>
            <a:pPr>
              <a:defRPr/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Creativity and intuition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are regarded as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ight hemisphere skills</a:t>
            </a:r>
          </a:p>
          <a:p>
            <a:pPr>
              <a:defRPr/>
            </a:pP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Survival of the self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is a concern of the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eft hemisphere</a:t>
            </a:r>
          </a:p>
          <a:p>
            <a:pPr>
              <a:defRPr/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Survival of others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(a child, loved one or the group for instance) is a matter for the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ight hemisphere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6" descr="thumbs indicating left-brain domin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726" y="685755"/>
            <a:ext cx="4378037" cy="304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711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1100</TotalTime>
  <Words>914</Words>
  <Application>Microsoft Office PowerPoint</Application>
  <PresentationFormat>Widescreen</PresentationFormat>
  <Paragraphs>233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Open Sans</vt:lpstr>
      <vt:lpstr>Times New Roman</vt:lpstr>
      <vt:lpstr>Wingdings</vt:lpstr>
      <vt:lpstr>Office Theme</vt:lpstr>
      <vt:lpstr>All Inclusive “Raising Mindful Citizens”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Inclusive  Raising Mindful Citizens</dc:title>
  <dc:creator>joann</dc:creator>
  <cp:lastModifiedBy>Windows User</cp:lastModifiedBy>
  <cp:revision>188</cp:revision>
  <cp:lastPrinted>2019-04-22T21:21:06Z</cp:lastPrinted>
  <dcterms:created xsi:type="dcterms:W3CDTF">2019-04-21T23:10:08Z</dcterms:created>
  <dcterms:modified xsi:type="dcterms:W3CDTF">2019-05-03T16:48:26Z</dcterms:modified>
</cp:coreProperties>
</file>