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84" r:id="rId2"/>
    <p:sldMasterId id="2147484005" r:id="rId3"/>
    <p:sldMasterId id="2147484019" r:id="rId4"/>
    <p:sldMasterId id="2147484031" r:id="rId5"/>
  </p:sldMasterIdLst>
  <p:notesMasterIdLst>
    <p:notesMasterId r:id="rId55"/>
  </p:notesMasterIdLst>
  <p:sldIdLst>
    <p:sldId id="270" r:id="rId6"/>
    <p:sldId id="321" r:id="rId7"/>
    <p:sldId id="320" r:id="rId8"/>
    <p:sldId id="342" r:id="rId9"/>
    <p:sldId id="343" r:id="rId10"/>
    <p:sldId id="434" r:id="rId11"/>
    <p:sldId id="328" r:id="rId12"/>
    <p:sldId id="349" r:id="rId13"/>
    <p:sldId id="350" r:id="rId14"/>
    <p:sldId id="297" r:id="rId15"/>
    <p:sldId id="329" r:id="rId16"/>
    <p:sldId id="327" r:id="rId17"/>
    <p:sldId id="340" r:id="rId18"/>
    <p:sldId id="332" r:id="rId19"/>
    <p:sldId id="291" r:id="rId20"/>
    <p:sldId id="333" r:id="rId21"/>
    <p:sldId id="323" r:id="rId22"/>
    <p:sldId id="351" r:id="rId23"/>
    <p:sldId id="352" r:id="rId24"/>
    <p:sldId id="353" r:id="rId25"/>
    <p:sldId id="294" r:id="rId26"/>
    <p:sldId id="354" r:id="rId27"/>
    <p:sldId id="355" r:id="rId28"/>
    <p:sldId id="356" r:id="rId29"/>
    <p:sldId id="334" r:id="rId30"/>
    <p:sldId id="335" r:id="rId31"/>
    <p:sldId id="274" r:id="rId32"/>
    <p:sldId id="435" r:id="rId33"/>
    <p:sldId id="275" r:id="rId34"/>
    <p:sldId id="360" r:id="rId35"/>
    <p:sldId id="358" r:id="rId36"/>
    <p:sldId id="344" r:id="rId37"/>
    <p:sldId id="357" r:id="rId38"/>
    <p:sldId id="346" r:id="rId39"/>
    <p:sldId id="382" r:id="rId40"/>
    <p:sldId id="383" r:id="rId41"/>
    <p:sldId id="345" r:id="rId42"/>
    <p:sldId id="303" r:id="rId43"/>
    <p:sldId id="388" r:id="rId44"/>
    <p:sldId id="389" r:id="rId45"/>
    <p:sldId id="392" r:id="rId46"/>
    <p:sldId id="416" r:id="rId47"/>
    <p:sldId id="433" r:id="rId48"/>
    <p:sldId id="432" r:id="rId49"/>
    <p:sldId id="431" r:id="rId50"/>
    <p:sldId id="347" r:id="rId51"/>
    <p:sldId id="348" r:id="rId52"/>
    <p:sldId id="414" r:id="rId53"/>
    <p:sldId id="359" r:id="rId5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8A8"/>
    <a:srgbClr val="A5B6D0"/>
    <a:srgbClr val="90A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8" autoAdjust="0"/>
  </p:normalViewPr>
  <p:slideViewPr>
    <p:cSldViewPr snapToGrid="0"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A285B34-E4A4-4A40-9C7A-0F5573B165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07F3192-F7CC-4DA5-8752-033D1E6BC5D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30D1C4E8-9C1A-49C4-86E0-0DCFA5EBA4EC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A1639C9-D607-4677-B50E-AD20D263F4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72942AB-047C-4675-BE50-65CA17B4C7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DE0461D-0EEC-4BAA-B87F-467E40F0C1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32B1740-33B4-4200-823F-BC65BBC898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DEDC4674-C3EC-48A9-9E4F-A5A6CD7889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78EF6E-7EE9-4C5B-A744-DC4392E1E155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D49C1DAE-357E-46DB-A6FA-7C621FD17D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223103C6-4683-453B-B608-E6A84EE22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4B61C10F-8635-41AA-B0BC-9840ABEE0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BEB085-5658-4998-A763-10460F5E1F44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F2595840-1538-4C4D-AAAD-E6FD787A26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FD2DCAC7-D192-4273-95C0-79A03B2AC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D56DA40-A11A-4E90-B18F-58B2757BC8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203D08-366A-43C2-82C5-15F425A87F3E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FA949730-00C2-4EC6-B8E9-C388A8FA8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6376D2EA-5D28-4889-B778-A757AB048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47927FF1-51C6-421F-984A-ACA7949AF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563776-0765-4041-AD33-59A820ED047B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DC6A2D59-9613-4EF9-A8E7-385266359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D804630C-FA6E-45F3-8507-FDB9B85FE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417E36FD-8D63-428D-B409-FF4C9FC5EE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C93D66D9-FD78-4C6A-8BFA-BFB09A8DD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We all have a role to play getting everyone safely across the road. (This is an honorable mention from the Save A Life, Win A MacBook contest 2 years ago)</a:t>
            </a: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51F372A0-EADE-4CD9-A8DE-CE1CFDBD9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542A67-D279-4DC9-840D-A4B9C8A570F6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292F87-EFBE-4678-A81C-0C56ECBD1A82}"/>
              </a:ext>
            </a:extLst>
          </p:cNvPr>
          <p:cNvSpPr/>
          <p:nvPr userDrawn="1"/>
        </p:nvSpPr>
        <p:spPr>
          <a:xfrm>
            <a:off x="4572000" y="-7938"/>
            <a:ext cx="457200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6B8314EF-4143-4603-8330-1706402A76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2F1334-4092-4805-BB97-EB0350452ADC}"/>
              </a:ext>
            </a:extLst>
          </p:cNvPr>
          <p:cNvSpPr/>
          <p:nvPr userDrawn="1"/>
        </p:nvSpPr>
        <p:spPr bwMode="auto">
          <a:xfrm>
            <a:off x="4762500" y="292100"/>
            <a:ext cx="4178300" cy="185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508000"/>
            <a:ext cx="4368800" cy="469900"/>
          </a:xfr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9546" y="1206500"/>
            <a:ext cx="5044208" cy="431800"/>
          </a:xfrm>
        </p:spPr>
        <p:txBody>
          <a:bodyPr anchor="ctr" anchorCtr="1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DC20E5-2908-4382-9F7B-513C15B4D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782053-7E30-4F75-9DCB-E03EEDF1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AD1C7F-4966-43C8-8437-FA1C0BC9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E40D-1551-4F16-955B-D2B337B8DD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399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CB9012-D679-4B4D-B438-89918CB9A7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B1C8E2-AE8C-4136-9EFC-13904842FD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7E3658-5D19-4379-85C9-3FF35DBCF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622E4-93DA-4665-B91C-1F2342FA56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54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39900"/>
            <a:ext cx="2057400" cy="4386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27200"/>
            <a:ext cx="6019800" cy="439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584394-4590-4E25-8B27-3A1D648565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DFF141-264F-443E-8F96-0FE337260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C15C47-B6EF-4A35-AAC0-EADC2C5032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BDCB9-493C-4819-99B3-4E831A8D3C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3281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21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794497-CDAF-428E-96B9-A1983701C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9EE1AD-76DC-4A55-BF07-CD620C41C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A85658-BB44-4153-89E4-C72F3F08F4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8BB95-7506-4E48-9455-4288E38EFE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8811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58801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23434B-A749-4382-95E0-5C7AB9DCD9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9F14D-DFEE-4130-86AC-492DDCADE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3FF60-8000-45F9-AFBC-A2D7E6946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9912B-27DC-455B-9E62-67F3244311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0531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1ED18F-3F06-47C3-A14B-42DC3F4D2B47}"/>
              </a:ext>
            </a:extLst>
          </p:cNvPr>
          <p:cNvSpPr/>
          <p:nvPr userDrawn="1"/>
        </p:nvSpPr>
        <p:spPr>
          <a:xfrm>
            <a:off x="4572000" y="-7938"/>
            <a:ext cx="457200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E8C18FF-5AAB-4217-A5D7-E5EBB5370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C6DFF1-3DC3-47E6-9348-9F61E62674D6}"/>
              </a:ext>
            </a:extLst>
          </p:cNvPr>
          <p:cNvSpPr/>
          <p:nvPr userDrawn="1"/>
        </p:nvSpPr>
        <p:spPr bwMode="auto">
          <a:xfrm>
            <a:off x="4762500" y="292100"/>
            <a:ext cx="4178300" cy="185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508000"/>
            <a:ext cx="4368800" cy="469900"/>
          </a:xfr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9546" y="1206500"/>
            <a:ext cx="5044208" cy="431800"/>
          </a:xfrm>
        </p:spPr>
        <p:txBody>
          <a:bodyPr anchor="ctr" anchorCtr="1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137F65-2696-46AB-9D1B-E7EB74C1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7D449E-F046-4003-AF21-48B7C269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8FF02B-38A7-4EA0-B75F-1F3579B15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7BF03-9994-435D-BBB4-C7F35109C3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8009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63701"/>
            <a:ext cx="82296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72F0F8-549D-44C2-A6F3-4DB0BE7D5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1B7BCA-2F84-4087-A755-427455CCD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6A3E11-F2EE-40D9-A810-8714BE840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233B7-F40B-4D8B-9A07-09BDAD587B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7702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4E8F78-BCCF-4AEB-B42B-51179F5CB6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37C9AF-7004-44F9-AEF3-72FD033E34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0FFF30-4F4F-4409-97B8-4367AD71D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0E3C9-43F0-4D17-8991-9E8D260A84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024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E0093-109E-444E-83FA-6BAACA49C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800D44-B47C-429A-87D8-5CE55720F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14762-4670-4492-A592-169F77749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38257-68B1-418D-A60C-529A833232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5939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DB118C-04F7-4677-99B4-85992204D6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360DBE-042B-4BCF-8458-15B7F1B4A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BAA0F1-386A-4069-9203-72E06A5EC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8E370-2E5C-439F-A932-7C1923A593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6372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F17988-1356-4F0F-9AD0-C57E47756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92211C-2F66-4A0C-8844-6F4B0DA95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11FD96-38A5-4153-A4A2-06577A832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82EC1-1C1D-4B3D-8BC6-0AE6EAE916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070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63701"/>
            <a:ext cx="82296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DC6315-DA5F-4F0C-A538-990DEA975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B09E82-4722-4C1A-BCF3-FA6CE7EF53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EB1704-4EFF-4919-855B-470789667F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34EC1-F58B-4B64-9697-9E3A92AA70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9783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0EE710-B0AF-409F-9028-0D4C592288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B0861E-F7F3-44C5-B7D9-FE2417E46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B6CAFC-1207-4CC1-AC68-4DB74578D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A6048-8EA4-49C7-8C7A-0CBEBDD8308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2955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614"/>
            <a:ext cx="3008313" cy="9010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87500"/>
            <a:ext cx="5111750" cy="4538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5BE17F-0956-4D74-B75A-B5481537DF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BC6D3-200F-4A3A-BE2E-8DFC049D2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DAA57-8670-4CC4-A3D6-D8280D099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FA510-B9A3-4410-BB76-74DBB6FAEA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51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16099"/>
            <a:ext cx="5486400" cy="3505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24500"/>
            <a:ext cx="5486400" cy="64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B550B4-2AF1-4CAC-B548-B5F02810D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FEFD50-C4DC-4109-ACF6-07E5388FC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9E6E6D-124A-40CC-A9C5-170D83919A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B8588-1237-420C-82D5-C93E793E99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6848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0294B-2A4D-4905-BF07-89DBD4B4C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2AD400-33A8-416D-8897-B531AE3DA9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B9CFD5-6DFB-476D-A4A8-88A88D52C7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8340A-8AAE-4609-9BF0-F2C7A725CD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2059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39900"/>
            <a:ext cx="2057400" cy="4386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27200"/>
            <a:ext cx="6019800" cy="439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5C704E-ECFA-4DB8-8E3A-14125BD9B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963531-0BFD-45FE-A232-FCBEF8250D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6A917F-771B-4113-93AD-CED43D22C5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9AA70-884E-4A17-A377-112AFD54B14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9031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21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708FEA-CA11-49DD-ABDA-F19F451B1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0A6268-C3CA-417F-BA4B-FCEE9C545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C91571-78D9-4684-9ACE-9E4BCC407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FAB5-34FF-444A-B574-9A69CBCFF5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0855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58801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6591D9-A3F7-4575-8E17-19F9D087B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6BA5C7-6497-45B6-974D-93ED96FC3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7E024-FAD1-4D39-AE90-EEC279738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732D-B0B1-4A94-9527-907D829004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5547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3" y="304800"/>
            <a:ext cx="75644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3134DCA-FBFE-4AEB-A0EE-3C6143B17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7463F381-6B64-4B45-83E9-7344F760D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Pedestrian Safety Law Enforcement</a:t>
            </a: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6C46246F-3D34-448C-8A6A-A56237B19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A2549-A3A9-4457-9808-9544A5121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180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FD2297BC-EABA-4EF9-891D-5D6AB36453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6">
            <a:extLst>
              <a:ext uri="{FF2B5EF4-FFF2-40B4-BE49-F238E27FC236}">
                <a16:creationId xmlns:a16="http://schemas.microsoft.com/office/drawing/2014/main" id="{7E58772C-BCC4-440F-B322-26B9E5C4F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Pedestrian Safety Law Enforcement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8B84613A-7772-4DAA-878E-11C8469E72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2855-801D-4F22-B78F-A08302674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382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328F64FB-ABCF-48E5-B368-EA6695E274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5302A2E1-2DD9-4F5B-9ACD-F05C14A0DA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Pedestrian Safety Law Enforcement</a:t>
            </a:r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A4A6576B-1E04-40B8-A88E-4DABF7289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BF960-B84F-4E49-A42C-B23CDDBBB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3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B50D9E-DE6E-40F2-AA4C-8712A002A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CF7666-F3E2-4E50-B87A-FC85B8FE8D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A721E1-7074-4542-A30D-78006D0F4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115D7-CBD5-41EC-AA76-D31955E3F6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0734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2FFC29D-EF6B-40E7-A1C3-8342132BC3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5D93035-DFC4-4DF7-ABB2-027C1192F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5382A1D-8F05-46E6-9538-317611755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0BBD2-DF39-4D75-9627-67B7F900B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148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057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91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8D09A00-1229-40B8-9841-2CC9A85CA8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7A1144A-E9C4-41E1-954E-34EE1F0B3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899A0FE-1529-4B9B-99CA-6A7F8DDE9D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6E31D-1574-474C-B102-A082BD2B8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491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81000"/>
            <a:ext cx="7772400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43B8888B-E5E2-4FF6-92AF-697BAF340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8B3E844-E9D9-46DA-9760-D2739A73E3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74120B5-02D7-48C7-A1B0-12F294651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6F55C-789A-422E-ABEB-A01011824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856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5">
            <a:extLst>
              <a:ext uri="{FF2B5EF4-FFF2-40B4-BE49-F238E27FC236}">
                <a16:creationId xmlns:a16="http://schemas.microsoft.com/office/drawing/2014/main" id="{93A95B08-F922-487A-8EDB-A7A92968C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6">
            <a:extLst>
              <a:ext uri="{FF2B5EF4-FFF2-40B4-BE49-F238E27FC236}">
                <a16:creationId xmlns:a16="http://schemas.microsoft.com/office/drawing/2014/main" id="{7A714E16-BAD3-4D33-B742-61C91B7FB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7">
            <a:extLst>
              <a:ext uri="{FF2B5EF4-FFF2-40B4-BE49-F238E27FC236}">
                <a16:creationId xmlns:a16="http://schemas.microsoft.com/office/drawing/2014/main" id="{6EC19482-FACE-4071-89EF-CCCE82698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1785B-ED95-4836-A2F0-E911F2F15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113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F4D1F-0B10-41EC-9746-9B1F624CA51D}"/>
              </a:ext>
            </a:extLst>
          </p:cNvPr>
          <p:cNvSpPr/>
          <p:nvPr userDrawn="1"/>
        </p:nvSpPr>
        <p:spPr>
          <a:xfrm>
            <a:off x="4572000" y="-7938"/>
            <a:ext cx="457200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92AB4B5-7A51-4BB0-B46C-FD02EDB91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26DF71-E280-4E66-ADC5-E8FD98D833A5}"/>
              </a:ext>
            </a:extLst>
          </p:cNvPr>
          <p:cNvSpPr/>
          <p:nvPr userDrawn="1"/>
        </p:nvSpPr>
        <p:spPr bwMode="auto">
          <a:xfrm>
            <a:off x="4762500" y="292100"/>
            <a:ext cx="4178300" cy="185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508000"/>
            <a:ext cx="4368800" cy="469900"/>
          </a:xfr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9546" y="1206500"/>
            <a:ext cx="5044208" cy="431800"/>
          </a:xfrm>
        </p:spPr>
        <p:txBody>
          <a:bodyPr anchor="ctr" anchorCtr="1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A792A7-8296-478E-A479-276BE725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22BF7B-7721-4925-832B-31C2C00C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F5BB2C-3A86-44B4-A496-00E86667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1ECB-5E5A-4D0E-8F93-9A84EC948C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978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63701"/>
            <a:ext cx="82296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E79FE9-7BF6-44B5-911C-433E94821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AFCFA9-4A94-4A73-8F84-A459B3DF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089D77-E4D7-457E-A357-6F768768B6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6040-3EEF-4BDF-8C02-3B16D982C2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4556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C46140-C2D8-4439-A3AD-AD1AC525CA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011DBB-3234-4967-B546-1169ED239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D57BA-7883-471C-B468-99CB577811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4C4DF-C81E-4F39-8AF7-36A2178CA5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9726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51136-A0AA-43E1-9BE4-3843E81554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F39B1-A488-4C33-A0B8-18915B62F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4A46D-16D6-456D-888E-6F071B5C7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ED736-625F-48AC-9948-8C0A135D99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376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56F603-1D73-49D4-BE55-EF005CCDD8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86EF56-B58B-41D4-BDCA-E40FC54E7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DF6330-356F-468D-98DF-32AC352FE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FEC4D-7234-4FA9-A496-683CDB2E92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951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5E5840E-5697-40E8-9B78-13F0F73C7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64450D-FBD0-4053-A3EA-F147B042A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E84152-D26E-4AE0-9D61-D35F8BB11A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44919-DC46-4B8F-B9CE-ED94984FE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265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804184-D8C6-4EFD-A556-D9BE7CA43A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D6BB4D-2105-44B7-B5E6-3A30365236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1C602-11C2-42A2-BAA1-0B4FEF666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4785A-DE42-402D-BD58-2BF426C450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590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7E804C-8C08-43A1-8793-724DF9BB1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2C4338-D5ED-4C65-8522-4A1C1ABD3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BB79EB-0FF5-41D5-A0CE-15756CBC2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05E4C-77DD-420A-91F3-FC41875006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1660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614"/>
            <a:ext cx="3008313" cy="9010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87500"/>
            <a:ext cx="5111750" cy="4538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D68B13-83E6-47DD-A827-45D6A36E2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2E17C-593D-41A3-BA54-2C68659996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2215A-D7CF-4FD6-AEEF-940B8281B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8AC57-684F-4C86-8353-F89716945E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1534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16099"/>
            <a:ext cx="5486400" cy="3505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24500"/>
            <a:ext cx="5486400" cy="64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B8DD6E-2250-440B-9506-82C2C8208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818063-3180-4B09-85FC-13DA7BFFCE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D79BC-F0A4-4836-9C38-B05CFC4EE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5DB4-8DDE-4E35-845F-95B998DEEB5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2638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0E2B45-B8FB-4668-8753-13A71CEC8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2D0910-5C45-4E31-8E05-EB537EA661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B52C1A-D17E-4401-868D-B7716C439A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408D5-3057-4985-BE56-58EA349AF3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8427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39900"/>
            <a:ext cx="2057400" cy="4386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27200"/>
            <a:ext cx="6019800" cy="439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D3FA76-AFA0-49B2-B6E0-06182B75F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7AF905-EA07-48F2-8584-9A9B8A726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BE116A-2A77-4F74-8BCB-5AEFB93A0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A52CD-71C1-4428-A824-E8983AB65F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7884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21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E4ED54-00F1-4587-B32C-EE31C13E4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312BFD-CC59-4717-A18A-07EAE8746B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116F3B-E652-4455-A0C6-09CFDD98A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D7395-FCC4-476B-8770-899BF7ABC4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31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58801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08C0FD-D0E8-4333-A76E-7EA89021E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3C79CC-6B43-47A8-ADDB-60F4DE92CE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FDFB8-F089-4BE7-97E6-C232EEB6A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55689-5EC3-4FE0-AE7C-479CFB7E9F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9824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C39217-8CB9-445C-A2CA-119CD38F2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66C73D-F115-4265-8F87-18EEE8860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CCA0CE-8297-4B41-B11B-3AEA70472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DFA79-6C08-484D-963D-83B30CA66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4473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715450-2669-4F25-8D4C-67FC004C2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11D4BB-EFEE-4217-8DAF-C726A1F99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974005-599B-4B67-873D-556382D68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BB14E-DE05-4624-9C12-FF727E71BB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17242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84122-E5A9-4DF0-BAE2-449176148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127254-ED4D-45F1-9EE9-DC73E80E4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7B1CA4-B5F8-4C79-BAAF-8F8AA0195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C50D-105B-4401-8F7D-D63AA623E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8319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9119C92-C580-4522-8970-3B83A1629E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6E4A19-19DE-45CB-850E-FB927B5465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47651F-A11C-484C-992A-D891768120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95E53-0ACB-4660-96B5-5A5BAC3795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50250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B8EA1F-67C5-4417-B42E-EFC01DE9D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F8CEFC-C241-4633-8726-BA69C98DD9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9DCDFC-875C-4297-BD90-AC25D7F63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77E2C-B32F-4BEE-85CB-C0E71C461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73869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283F6A-52C0-4588-980F-F1DB1F61B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33BD0C-5CC2-40AC-845D-915A4F4D26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CFB37A-58AF-4834-BC09-B809418A2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D86CE-C617-4624-8F23-5BC1E6FB3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75805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BAC75A-C6CD-4066-A2F2-817F6230F0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412159-046A-47AB-9FBA-746A390C7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6E7290-79DA-45A2-A67D-DCBBEE69B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77211-DA05-4395-A979-1A78F7127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77010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DAD4DD-8AA4-456F-B955-CB15E273C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A4C8E9-856F-4672-83BC-6D8FF999B8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916A4E-791A-4C4C-9EE6-5E08CC8A2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3DFD5-8BF2-448A-AED4-2CC1E56C4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7062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46AF8-71E4-444E-929A-9A6987AA0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38DA7-C0E9-4EA9-B4E9-9873D03E0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4991A7-3350-45DE-8095-022F8B899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53FA3-FB51-49AF-B366-1CA222584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44707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035DA-01E6-44C6-A635-7FC211E05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0EB77A-F475-4C15-95B6-6416FADCA1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6D80C-BE07-4588-9FA6-DB43E49E4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E2647-3A1D-4953-92D7-D077A5977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14737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688E1C-A8A2-414A-9C25-9AD481D598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0A0509-EE20-4EB6-8B36-335D5FC6EC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B2D26C-9165-4EE3-B5DC-B5585B4FF6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57AFD-4251-4F69-B3D4-7D55E8826E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97490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893218-8636-4183-874E-557AC6913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82F4E6-0FC2-4181-83A4-CBB33A3CF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A666D-28F8-4719-BDA3-5D7F362D1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4DA01-61B5-4CBF-8139-303E66798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21115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CF876A-8781-4711-8E35-70A75086510C}"/>
              </a:ext>
            </a:extLst>
          </p:cNvPr>
          <p:cNvSpPr/>
          <p:nvPr userDrawn="1"/>
        </p:nvSpPr>
        <p:spPr>
          <a:xfrm>
            <a:off x="4572000" y="-7938"/>
            <a:ext cx="457200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9E4D84E2-B2F9-415C-8900-73A5A5B817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1591BE-07D8-471B-9824-F95D1A54554D}"/>
              </a:ext>
            </a:extLst>
          </p:cNvPr>
          <p:cNvSpPr/>
          <p:nvPr userDrawn="1"/>
        </p:nvSpPr>
        <p:spPr bwMode="auto">
          <a:xfrm>
            <a:off x="4762500" y="292100"/>
            <a:ext cx="4178300" cy="185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1" y="508000"/>
            <a:ext cx="4368800" cy="469900"/>
          </a:xfrm>
        </p:spPr>
        <p:txBody>
          <a:bodyPr/>
          <a:lstStyle>
            <a:lvl1pPr algn="ctr"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9547" y="1206500"/>
            <a:ext cx="5044208" cy="431800"/>
          </a:xfrm>
        </p:spPr>
        <p:txBody>
          <a:bodyPr anchor="ctr" anchorCtr="1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D00585-870B-44CC-BA9F-F0671E0E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9D7295-0656-4E6F-A1E9-12D5F0DA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CAE560-E889-4E69-BDCF-90417772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4C5D-DAEB-40C6-BD11-231D6A2332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6312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63701"/>
            <a:ext cx="8229600" cy="436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ACF3F3-C870-4EA1-9DA3-3F15E0465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32814A-A8FA-40F3-A798-6FA496BA17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54401D-7196-49BC-A9A7-F38EEF075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91330-16CC-41BC-8444-0FF524EA24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894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1EC037-9E41-4760-8F16-A829F1A9C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F4A042-0042-4B79-A730-035415E07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88222E-D318-4A98-8DA5-6A02F6210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81CDA-C8FC-4FD2-A179-31BBC7CE98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80160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420DB-DB62-48DC-89F1-53214317F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B1C382-A251-4F11-B93E-CFFC3CAAEB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7F51FE-78C3-405B-B014-9D0A8C599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27D44-952B-4CBF-A37B-1C835DE01C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61218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9FB1E-5527-4139-90F4-A73914FEEC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A6F008-EA33-4DDD-9FE8-733E20EA4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A6336-B182-49B4-84C6-1418EEBDA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E862A-8FAE-4BB9-A89E-5C01BD8835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49381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38ECFC-8833-4849-90E9-EB214244A5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6FF777-E281-40D9-A04D-039261A70D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C0E9B3-40E5-49DA-A5AA-4CFCE2A1D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0E0D3-C480-4E46-9DE2-6F9D5F24F4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23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A906AD-B343-40D3-AA9E-9022AC1BF4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25E4AF-5AC7-4B76-A17B-3BA4E495A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239F5B-A883-4E8A-905E-CD1385036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AF793-6D45-4B87-AC68-1C2EE2E961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90143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663381-3D41-4AAA-BE28-4E6238F57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9700D7-D9D1-4D8F-8B5D-372ECDC92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C187D81-13C1-4491-83C5-F9C0DC7AA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4D4C-F641-4CB7-9013-3BC263643E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0795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54616"/>
            <a:ext cx="3008313" cy="9010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87500"/>
            <a:ext cx="5111750" cy="45386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7DBF7-2325-4FDD-970F-3530B6680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F2311E-A9F3-4887-9254-3676A9B25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1ED03-89A8-4AFD-B722-F6C20F8762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21499-CC15-4560-9E97-6E7A9EA74E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17277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16101"/>
            <a:ext cx="5486400" cy="350520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24500"/>
            <a:ext cx="5486400" cy="6477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D47BFA-88CC-4EF5-BE37-86958A93F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E52384-064D-4774-9F2E-5D42E7C67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B5C17F-26EC-4286-A48D-5540CD39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DCC2A-B824-443B-9C14-114E0055FE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97170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759E16-A2A5-407F-99E5-27DE46592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164DD-CB2B-44E6-8DFE-73B78B61A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17C27E-2A64-4800-BC4B-F2214E9500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E876D-0E3E-4746-A023-CF0F864987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2765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39902"/>
            <a:ext cx="2057400" cy="4386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27200"/>
            <a:ext cx="6019800" cy="439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8A9189-A7E6-46CE-A546-0BF43CCC2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FA7501-F617-4A69-9C45-5648D4D5EB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7259F-E086-42D4-965F-DC4B2E1D7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70F-DEFE-4E3E-B5BA-A90D34A8E0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3283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121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904AA-565B-4A24-8B3E-E7CA87B9C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8EA7C-F83B-4D5A-A438-A34E72F290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1DCF17-96CE-458A-AB47-2D923BBDA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623C8-94CE-49EA-BC42-19562A01AF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58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BBC921-7770-491D-9F7E-DB89464FD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D2443C-BF78-49C6-B030-0C0C081FB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3598DA-F040-43A1-B48F-036B79ADA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C4E68-AFF8-4C3D-8E72-37647102EF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19979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58801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B44243-E36D-4830-9B01-8C013BB32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76CE79-D57F-4F28-9128-35CE8949C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D6D04-5B03-4555-8D57-822D831EC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A8AB8-0C20-4FE2-A4CA-4D68CC0089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607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614"/>
            <a:ext cx="3008313" cy="9010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87500"/>
            <a:ext cx="5111750" cy="4538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CB7C5-13C2-4E6A-B54E-E6D0461F9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8A0F3-7AE3-409F-A088-151819A94C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CB354-6872-4CED-AD87-2893E0776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6EB0-681E-4945-BB78-73E8856912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133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16099"/>
            <a:ext cx="5486400" cy="3505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24500"/>
            <a:ext cx="5486400" cy="64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EFAE0-6870-4885-BF9C-93B2D6C994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D125E-DB56-4EB8-B12E-320CB87F0A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61F2D-6CD7-4177-A950-1012EDE530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44643-1842-44F6-98BC-965D49C9D7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180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6AA984-DA1D-4DA7-86BE-DC5D9C65E82C}"/>
              </a:ext>
            </a:extLst>
          </p:cNvPr>
          <p:cNvSpPr/>
          <p:nvPr userDrawn="1"/>
        </p:nvSpPr>
        <p:spPr>
          <a:xfrm>
            <a:off x="0" y="0"/>
            <a:ext cx="6985000" cy="1439863"/>
          </a:xfrm>
          <a:prstGeom prst="rect">
            <a:avLst/>
          </a:prstGeom>
          <a:gradFill flip="none" rotWithShape="1">
            <a:gsLst>
              <a:gs pos="0">
                <a:srgbClr val="5878A8"/>
              </a:gs>
              <a:gs pos="0">
                <a:schemeClr val="accent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BA13C83-D0ED-4ECA-89DD-A093FECDC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149225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EE981C7A-F920-4ABB-B6FE-23D5F0AB5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E286E1E-F4B7-47B2-A213-0FC05C6DCD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86B663-55F9-4CF7-9FA8-6849D459EA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77D8F9-5E5D-4CE1-94D5-648BE1B659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F513B12-37A5-4FC9-8153-224C80B878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032" name="Picture 10">
            <a:extLst>
              <a:ext uri="{FF2B5EF4-FFF2-40B4-BE49-F238E27FC236}">
                <a16:creationId xmlns:a16="http://schemas.microsoft.com/office/drawing/2014/main" id="{98608B92-2024-4A40-A88B-C5861010054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0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2C3709-C6DA-4F75-BC7A-FF66B1364160}"/>
              </a:ext>
            </a:extLst>
          </p:cNvPr>
          <p:cNvSpPr/>
          <p:nvPr userDrawn="1"/>
        </p:nvSpPr>
        <p:spPr>
          <a:xfrm>
            <a:off x="0" y="0"/>
            <a:ext cx="6985000" cy="1439863"/>
          </a:xfrm>
          <a:prstGeom prst="rect">
            <a:avLst/>
          </a:prstGeom>
          <a:gradFill flip="none" rotWithShape="1">
            <a:gsLst>
              <a:gs pos="0">
                <a:srgbClr val="5878A8"/>
              </a:gs>
              <a:gs pos="0">
                <a:schemeClr val="accent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3089BF0B-8B65-4FBA-9E45-DAAA788E6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149225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C83C18D0-01C4-4D1C-80E9-4F233DAB0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CFE130D-9446-458A-BC56-E77CD8384F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03B4F3-F4E2-42B7-9CA3-3F21E3A163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816A60-D5E8-462C-ACFE-4014304FFE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E894B4B-3371-4645-9F9B-6D8D6B0C9D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2056" name="Picture 10">
            <a:extLst>
              <a:ext uri="{FF2B5EF4-FFF2-40B4-BE49-F238E27FC236}">
                <a16:creationId xmlns:a16="http://schemas.microsoft.com/office/drawing/2014/main" id="{0DD47E65-10E4-4C8F-8B03-5CD867289AD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0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  <p:sldLayoutId id="214748412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E29ADF-0B84-4123-9862-26A1FA502267}"/>
              </a:ext>
            </a:extLst>
          </p:cNvPr>
          <p:cNvSpPr/>
          <p:nvPr userDrawn="1"/>
        </p:nvSpPr>
        <p:spPr>
          <a:xfrm>
            <a:off x="0" y="0"/>
            <a:ext cx="6985000" cy="1439863"/>
          </a:xfrm>
          <a:prstGeom prst="rect">
            <a:avLst/>
          </a:prstGeom>
          <a:gradFill flip="none" rotWithShape="1">
            <a:gsLst>
              <a:gs pos="0">
                <a:srgbClr val="5878A8"/>
              </a:gs>
              <a:gs pos="0">
                <a:schemeClr val="accent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A790C6ED-B9DE-407D-A7A7-5D7501E6A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149225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82DE001E-EF3C-45C1-A052-5FDB8F6E6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E35F2D1-45E5-4A20-9238-BA9D1F8E41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0F40AE-181A-4FB0-9BA2-40A9C138DF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A7AE04-90DD-49D4-8C8F-457FCBF04F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43AEBC-9D08-4F8D-9C45-F58317F0D7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3080" name="Picture 10">
            <a:extLst>
              <a:ext uri="{FF2B5EF4-FFF2-40B4-BE49-F238E27FC236}">
                <a16:creationId xmlns:a16="http://schemas.microsoft.com/office/drawing/2014/main" id="{B0C0420E-9F31-48A6-9A97-46E36555A1E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0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D2C7DF5-84A7-40B2-A111-78EF552FB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E97D6FC-5C40-4C50-9657-E1AC3845D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323F596-23C3-430D-ADD9-2365D17955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43CEACE-DB8C-4D96-A0EA-709D77BFA6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3ACB4B-86BE-4365-8ACC-14B3963EE2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4DE9141-5C59-41A4-9005-5928EA812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E29ADF-0B84-4123-9862-26A1FA502267}"/>
              </a:ext>
            </a:extLst>
          </p:cNvPr>
          <p:cNvSpPr/>
          <p:nvPr userDrawn="1"/>
        </p:nvSpPr>
        <p:spPr>
          <a:xfrm>
            <a:off x="0" y="0"/>
            <a:ext cx="6985000" cy="1439863"/>
          </a:xfrm>
          <a:prstGeom prst="rect">
            <a:avLst/>
          </a:prstGeom>
          <a:gradFill flip="none" rotWithShape="1">
            <a:gsLst>
              <a:gs pos="0">
                <a:srgbClr val="5878A8"/>
              </a:gs>
              <a:gs pos="0">
                <a:schemeClr val="accent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7093A27-973B-4391-A80A-3096BE577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149225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523A49B-4B3E-4B02-985F-5F1EFC4AF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E35F2D1-45E5-4A20-9238-BA9D1F8E41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0F40AE-181A-4FB0-9BA2-40A9C138DF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A7AE04-90DD-49D4-8C8F-457FCBF04F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6B92999D-6D38-4A40-B8CC-FEF2DFCA2B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5128" name="Picture 10">
            <a:extLst>
              <a:ext uri="{FF2B5EF4-FFF2-40B4-BE49-F238E27FC236}">
                <a16:creationId xmlns:a16="http://schemas.microsoft.com/office/drawing/2014/main" id="{2EFDDD5B-7D54-4762-963A-41162F88714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0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dsafe.vegas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518EB792-4374-4917-8867-530B7F8A78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24400" y="355600"/>
            <a:ext cx="4305300" cy="1698625"/>
          </a:xfrm>
        </p:spPr>
        <p:txBody>
          <a:bodyPr/>
          <a:lstStyle/>
          <a:p>
            <a:r>
              <a:rPr lang="en-GB" altLang="en-US" sz="4400"/>
              <a:t>Inequities</a:t>
            </a:r>
            <a:br>
              <a:rPr lang="en-GB" altLang="en-US" sz="4400"/>
            </a:br>
            <a:r>
              <a:rPr lang="en-GB" altLang="en-US"/>
              <a:t> on the</a:t>
            </a:r>
            <a:br>
              <a:rPr lang="en-GB" altLang="en-US"/>
            </a:br>
            <a:r>
              <a:rPr lang="en-GB" altLang="en-US"/>
              <a:t> </a:t>
            </a:r>
            <a:r>
              <a:rPr lang="en-GB" altLang="en-US" sz="4400"/>
              <a:t>Road:</a:t>
            </a:r>
          </a:p>
        </p:txBody>
      </p:sp>
      <p:sp>
        <p:nvSpPr>
          <p:cNvPr id="18435" name="Subtitle 2">
            <a:extLst>
              <a:ext uri="{FF2B5EF4-FFF2-40B4-BE49-F238E27FC236}">
                <a16:creationId xmlns:a16="http://schemas.microsoft.com/office/drawing/2014/main" id="{6350FC4A-D235-48C8-8951-D2C3420E48B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098925" y="3581400"/>
            <a:ext cx="5045075" cy="431800"/>
          </a:xfrm>
        </p:spPr>
        <p:txBody>
          <a:bodyPr/>
          <a:lstStyle/>
          <a:p>
            <a:r>
              <a:rPr lang="en-US" altLang="en-US" sz="2700"/>
              <a:t>Your Name</a:t>
            </a:r>
          </a:p>
          <a:p>
            <a:endParaRPr lang="en-GB" altLang="en-US"/>
          </a:p>
        </p:txBody>
      </p:sp>
      <p:sp>
        <p:nvSpPr>
          <p:cNvPr id="18436" name="Text Box 5">
            <a:extLst>
              <a:ext uri="{FF2B5EF4-FFF2-40B4-BE49-F238E27FC236}">
                <a16:creationId xmlns:a16="http://schemas.microsoft.com/office/drawing/2014/main" id="{720FF20A-41F4-433D-B033-993BC596E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251200"/>
            <a:ext cx="40894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</a:rPr>
              <a:t>Does Being Differently-Abled Make Your Travel More Dangerous?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7FDD1F4F-7AF0-4670-8E9A-D56D68442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Walks?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069A6-E777-4B83-8789-21A0C825F6E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525963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Where do you walk to?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How do you walk?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When do you walk?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Do you have any fears?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27652" name="Picture 2" descr="J:\winner.jpg">
            <a:extLst>
              <a:ext uri="{FF2B5EF4-FFF2-40B4-BE49-F238E27FC236}">
                <a16:creationId xmlns:a16="http://schemas.microsoft.com/office/drawing/2014/main" id="{BBBB385D-01FD-4861-BD65-65F4F1F102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8075" y="1600200"/>
            <a:ext cx="34988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5019AF88-E961-48A4-88AE-AA73CFD3C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Health Benefits of Regular Physical Activity Are Many: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4EE8C203-8614-4E7A-A3CD-A44F714249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663700"/>
            <a:ext cx="8229600" cy="4368800"/>
          </a:xfrm>
        </p:spPr>
        <p:txBody>
          <a:bodyPr/>
          <a:lstStyle/>
          <a:p>
            <a:r>
              <a:rPr lang="en-US" altLang="en-US"/>
              <a:t>Helps maintain mobility and independence</a:t>
            </a:r>
          </a:p>
          <a:p>
            <a:r>
              <a:rPr lang="en-US" altLang="en-US"/>
              <a:t>Increases balance and muscle strength</a:t>
            </a:r>
          </a:p>
          <a:p>
            <a:r>
              <a:rPr lang="en-US" altLang="en-US"/>
              <a:t>Helps prevent depression and  has other mental health benefits</a:t>
            </a:r>
          </a:p>
          <a:p>
            <a:r>
              <a:rPr lang="en-US" altLang="en-US"/>
              <a:t>Associated with increased longevity and lower disability</a:t>
            </a:r>
          </a:p>
          <a:p>
            <a:r>
              <a:rPr lang="en-US" altLang="en-US"/>
              <a:t>Lowers risk of chronic illness, i.e.: high blood pressure, heart disease, colon cancer, obesity, diabetes and osteoporosis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>
            <a:extLst>
              <a:ext uri="{FF2B5EF4-FFF2-40B4-BE49-F238E27FC236}">
                <a16:creationId xmlns:a16="http://schemas.microsoft.com/office/drawing/2014/main" id="{2ADCDD6A-0F13-4AD2-9999-9E79FAF1E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6223000" cy="901700"/>
          </a:xfrm>
        </p:spPr>
        <p:txBody>
          <a:bodyPr/>
          <a:lstStyle/>
          <a:p>
            <a:r>
              <a:rPr lang="en-US" altLang="en-US" sz="2800"/>
              <a:t>Nevada: 24.7 percent of Fatalities </a:t>
            </a:r>
            <a:br>
              <a:rPr lang="en-US" altLang="en-US" sz="2800"/>
            </a:br>
            <a:r>
              <a:rPr lang="en-US" altLang="en-US" sz="2800"/>
              <a:t>in 2018 were Pedestrian Fatalities</a:t>
            </a:r>
          </a:p>
        </p:txBody>
      </p:sp>
      <p:pic>
        <p:nvPicPr>
          <p:cNvPr id="29699" name="Content Placeholder 5">
            <a:extLst>
              <a:ext uri="{FF2B5EF4-FFF2-40B4-BE49-F238E27FC236}">
                <a16:creationId xmlns:a16="http://schemas.microsoft.com/office/drawing/2014/main" id="{D7907873-D57A-4302-BDE9-7EFE201320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9075" y="1803400"/>
            <a:ext cx="4632325" cy="4525963"/>
          </a:xfrm>
        </p:spPr>
      </p:pic>
      <p:sp>
        <p:nvSpPr>
          <p:cNvPr id="29700" name="Text Placeholder 4">
            <a:extLst>
              <a:ext uri="{FF2B5EF4-FFF2-40B4-BE49-F238E27FC236}">
                <a16:creationId xmlns:a16="http://schemas.microsoft.com/office/drawing/2014/main" id="{80A07D8E-4997-4B0E-B60F-ED974B490AD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619250"/>
            <a:ext cx="3440113" cy="52387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800"/>
              <a:t>“I started walking for exercise when I quit working and I only knew maybe the next door neighbors and the neighbors across the street, but I’ve gotten to know everybody in the neighborhood now”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/>
              <a:t>-</a:t>
            </a:r>
            <a:r>
              <a:rPr lang="en-US" altLang="en-US"/>
              <a:t>resident of Dorada, NC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8F1DC544-22B1-457F-9F2D-60099E0AE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… Tell Me Your Biggest Issues</a:t>
            </a:r>
          </a:p>
        </p:txBody>
      </p:sp>
      <p:sp>
        <p:nvSpPr>
          <p:cNvPr id="30723" name="Content Placeholder 3">
            <a:extLst>
              <a:ext uri="{FF2B5EF4-FFF2-40B4-BE49-F238E27FC236}">
                <a16:creationId xmlns:a16="http://schemas.microsoft.com/office/drawing/2014/main" id="{FB08A1C8-2739-4241-BFA4-7F78853B11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663700"/>
            <a:ext cx="8229600" cy="4368800"/>
          </a:xfrm>
        </p:spPr>
        <p:txBody>
          <a:bodyPr/>
          <a:lstStyle/>
          <a:p>
            <a:r>
              <a:rPr lang="en-US" altLang="en-US"/>
              <a:t>Furniture on sidewalks in older neighborhoods</a:t>
            </a:r>
          </a:p>
          <a:p>
            <a:r>
              <a:rPr lang="en-US" altLang="en-US"/>
              <a:t>Low Lighting</a:t>
            </a:r>
          </a:p>
          <a:p>
            <a:r>
              <a:rPr lang="en-US" altLang="en-US"/>
              <a:t>Access management</a:t>
            </a:r>
          </a:p>
          <a:p>
            <a:r>
              <a:rPr lang="en-US" altLang="en-US"/>
              <a:t>Long crossing distances</a:t>
            </a:r>
          </a:p>
          <a:p>
            <a:r>
              <a:rPr lang="en-US" altLang="en-US"/>
              <a:t>Extend sidewalk across driveways</a:t>
            </a:r>
          </a:p>
          <a:p>
            <a:r>
              <a:rPr lang="en-US" altLang="en-US"/>
              <a:t>Complete streets</a:t>
            </a:r>
          </a:p>
          <a:p>
            <a:r>
              <a:rPr lang="en-US" altLang="en-US"/>
              <a:t>Signal head size</a:t>
            </a:r>
          </a:p>
          <a:p>
            <a:r>
              <a:rPr lang="en-US" altLang="en-US"/>
              <a:t>Signal timing</a:t>
            </a:r>
          </a:p>
          <a:p>
            <a:r>
              <a:rPr lang="en-US" altLang="en-US"/>
              <a:t>Noise/electric cars</a:t>
            </a:r>
          </a:p>
          <a:p>
            <a:r>
              <a:rPr lang="en-US" altLang="en-US"/>
              <a:t>Incomplete signal heads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A01E0B7B-22C0-4900-8769-912CE29C8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6464300" cy="901700"/>
          </a:xfrm>
        </p:spPr>
        <p:txBody>
          <a:bodyPr/>
          <a:lstStyle/>
          <a:p>
            <a:r>
              <a:rPr lang="en-US" altLang="en-US" sz="4000"/>
              <a:t>We Need to Know:</a:t>
            </a:r>
          </a:p>
        </p:txBody>
      </p:sp>
      <p:pic>
        <p:nvPicPr>
          <p:cNvPr id="31747" name="Content Placeholder 1">
            <a:extLst>
              <a:ext uri="{FF2B5EF4-FFF2-40B4-BE49-F238E27FC236}">
                <a16:creationId xmlns:a16="http://schemas.microsoft.com/office/drawing/2014/main" id="{E70CFD1E-9091-4D7C-8DE2-1357BF5ECB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750" y="2597150"/>
            <a:ext cx="5356225" cy="26543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E5FFE-B1E7-4499-8D23-CB4DA3ADD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435100"/>
            <a:ext cx="3313113" cy="46910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What are the situations that increase the chances of being hit by a car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 can we control or help these situations?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isibility005">
            <a:extLst>
              <a:ext uri="{FF2B5EF4-FFF2-40B4-BE49-F238E27FC236}">
                <a16:creationId xmlns:a16="http://schemas.microsoft.com/office/drawing/2014/main" id="{BCF476F4-E80C-4FA2-AF14-101A2689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9827" name="Oval 3">
            <a:extLst>
              <a:ext uri="{FF2B5EF4-FFF2-40B4-BE49-F238E27FC236}">
                <a16:creationId xmlns:a16="http://schemas.microsoft.com/office/drawing/2014/main" id="{6617B916-8CBC-432D-8053-DA449F2F0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5" y="2665413"/>
            <a:ext cx="477838" cy="614362"/>
          </a:xfrm>
          <a:prstGeom prst="ellipse">
            <a:avLst/>
          </a:prstGeom>
          <a:noFill/>
          <a:ln w="123825">
            <a:solidFill>
              <a:srgbClr val="0000CC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89830" name="Group 6">
            <a:extLst>
              <a:ext uri="{FF2B5EF4-FFF2-40B4-BE49-F238E27FC236}">
                <a16:creationId xmlns:a16="http://schemas.microsoft.com/office/drawing/2014/main" id="{AD391F16-7B78-4D18-8A50-6E207ED32E47}"/>
              </a:ext>
            </a:extLst>
          </p:cNvPr>
          <p:cNvGrpSpPr>
            <a:grpSpLocks/>
          </p:cNvGrpSpPr>
          <p:nvPr/>
        </p:nvGrpSpPr>
        <p:grpSpPr bwMode="auto">
          <a:xfrm>
            <a:off x="3314700" y="2657475"/>
            <a:ext cx="4122738" cy="1136650"/>
            <a:chOff x="1824" y="1512"/>
            <a:chExt cx="3462" cy="954"/>
          </a:xfrm>
        </p:grpSpPr>
        <p:sp>
          <p:nvSpPr>
            <p:cNvPr id="32777" name="Oval 4">
              <a:extLst>
                <a:ext uri="{FF2B5EF4-FFF2-40B4-BE49-F238E27FC236}">
                  <a16:creationId xmlns:a16="http://schemas.microsoft.com/office/drawing/2014/main" id="{8D93838E-46CB-4B3D-AC7C-D79956DFA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" y="1950"/>
              <a:ext cx="402" cy="516"/>
            </a:xfrm>
            <a:prstGeom prst="ellipse">
              <a:avLst/>
            </a:prstGeom>
            <a:noFill/>
            <a:ln w="123825">
              <a:solidFill>
                <a:srgbClr val="0000CC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778" name="Oval 5">
              <a:extLst>
                <a:ext uri="{FF2B5EF4-FFF2-40B4-BE49-F238E27FC236}">
                  <a16:creationId xmlns:a16="http://schemas.microsoft.com/office/drawing/2014/main" id="{FDFBC19C-A4CE-4594-898F-26A92262C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512"/>
              <a:ext cx="402" cy="516"/>
            </a:xfrm>
            <a:prstGeom prst="ellipse">
              <a:avLst/>
            </a:prstGeom>
            <a:noFill/>
            <a:ln w="123825">
              <a:solidFill>
                <a:srgbClr val="0000CC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9834" name="Group 10">
            <a:extLst>
              <a:ext uri="{FF2B5EF4-FFF2-40B4-BE49-F238E27FC236}">
                <a16:creationId xmlns:a16="http://schemas.microsoft.com/office/drawing/2014/main" id="{66099386-4984-4655-B319-FF9F692354A5}"/>
              </a:ext>
            </a:extLst>
          </p:cNvPr>
          <p:cNvGrpSpPr>
            <a:grpSpLocks/>
          </p:cNvGrpSpPr>
          <p:nvPr/>
        </p:nvGrpSpPr>
        <p:grpSpPr bwMode="auto">
          <a:xfrm>
            <a:off x="2479675" y="3143250"/>
            <a:ext cx="2921000" cy="1608138"/>
            <a:chOff x="1122" y="1920"/>
            <a:chExt cx="2454" cy="1350"/>
          </a:xfrm>
        </p:grpSpPr>
        <p:sp>
          <p:nvSpPr>
            <p:cNvPr id="32774" name="Oval 7">
              <a:extLst>
                <a:ext uri="{FF2B5EF4-FFF2-40B4-BE49-F238E27FC236}">
                  <a16:creationId xmlns:a16="http://schemas.microsoft.com/office/drawing/2014/main" id="{D53CA8C1-4B0B-4D9B-A78F-5A6BD0BE6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" y="1920"/>
              <a:ext cx="654" cy="516"/>
            </a:xfrm>
            <a:prstGeom prst="ellipse">
              <a:avLst/>
            </a:prstGeom>
            <a:noFill/>
            <a:ln w="123825">
              <a:solidFill>
                <a:srgbClr val="FFFF0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775" name="Oval 8">
              <a:extLst>
                <a:ext uri="{FF2B5EF4-FFF2-40B4-BE49-F238E27FC236}">
                  <a16:creationId xmlns:a16="http://schemas.microsoft.com/office/drawing/2014/main" id="{40AD0D5A-EBB1-46B1-9A57-286988510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2" y="1938"/>
              <a:ext cx="654" cy="516"/>
            </a:xfrm>
            <a:prstGeom prst="ellipse">
              <a:avLst/>
            </a:prstGeom>
            <a:noFill/>
            <a:ln w="123825">
              <a:solidFill>
                <a:srgbClr val="FFFF0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776" name="Oval 9">
              <a:extLst>
                <a:ext uri="{FF2B5EF4-FFF2-40B4-BE49-F238E27FC236}">
                  <a16:creationId xmlns:a16="http://schemas.microsoft.com/office/drawing/2014/main" id="{0C7056BC-92B4-42EF-946C-CD4EFC2E7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6" y="2754"/>
              <a:ext cx="654" cy="516"/>
            </a:xfrm>
            <a:prstGeom prst="ellipse">
              <a:avLst/>
            </a:prstGeom>
            <a:noFill/>
            <a:ln w="123825">
              <a:solidFill>
                <a:srgbClr val="FFFF00"/>
              </a:solidFill>
              <a:prstDash val="sysDot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6373CE43-9D49-404C-92E4-08779ACC1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3008313" cy="901700"/>
          </a:xfrm>
        </p:spPr>
        <p:txBody>
          <a:bodyPr/>
          <a:lstStyle/>
          <a:p>
            <a:r>
              <a:rPr lang="en-US" altLang="en-US" sz="2800"/>
              <a:t>Situations:</a:t>
            </a:r>
          </a:p>
        </p:txBody>
      </p:sp>
      <p:pic>
        <p:nvPicPr>
          <p:cNvPr id="33795" name="Content Placeholder 4">
            <a:extLst>
              <a:ext uri="{FF2B5EF4-FFF2-40B4-BE49-F238E27FC236}">
                <a16:creationId xmlns:a16="http://schemas.microsoft.com/office/drawing/2014/main" id="{84763C99-AAE4-438A-8348-CD36510344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1238" y="2463800"/>
            <a:ext cx="5462587" cy="2819400"/>
          </a:xfrm>
        </p:spPr>
      </p:pic>
      <p:sp>
        <p:nvSpPr>
          <p:cNvPr id="33796" name="Text Placeholder 3">
            <a:extLst>
              <a:ext uri="{FF2B5EF4-FFF2-40B4-BE49-F238E27FC236}">
                <a16:creationId xmlns:a16="http://schemas.microsoft.com/office/drawing/2014/main" id="{7C110CF3-0B44-4FA4-87B5-C22A334399E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 sz="2400"/>
              <a:t>Intersections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/>
              <a:t>Backing vehicles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/>
              <a:t>Drivers not seeing you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/>
              <a:t>Too much trust in the system</a:t>
            </a:r>
          </a:p>
          <a:p>
            <a:pPr marL="457200" indent="-457200">
              <a:buFontTx/>
              <a:buAutoNum type="arabicPeriod"/>
            </a:pPr>
            <a:r>
              <a:rPr lang="en-US" altLang="en-US" sz="2400"/>
              <a:t>Long, fast blocks with no crossing</a:t>
            </a:r>
          </a:p>
          <a:p>
            <a:pPr marL="457200" indent="-457200">
              <a:buFontTx/>
              <a:buAutoNum type="arabicPeriod"/>
            </a:pPr>
            <a:endParaRPr lang="en-US" altLang="en-US"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6">
            <a:extLst>
              <a:ext uri="{FF2B5EF4-FFF2-40B4-BE49-F238E27FC236}">
                <a16:creationId xmlns:a16="http://schemas.microsoft.com/office/drawing/2014/main" id="{E4034F21-7D34-4795-BABF-85661F7AF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Situation:</a:t>
            </a:r>
          </a:p>
        </p:txBody>
      </p:sp>
      <p:sp>
        <p:nvSpPr>
          <p:cNvPr id="34819" name="Content Placeholder 7">
            <a:extLst>
              <a:ext uri="{FF2B5EF4-FFF2-40B4-BE49-F238E27FC236}">
                <a16:creationId xmlns:a16="http://schemas.microsoft.com/office/drawing/2014/main" id="{2CF79D5C-A5D9-4A9D-B9D4-3F7AA25276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663700"/>
            <a:ext cx="8229600" cy="4368800"/>
          </a:xfrm>
        </p:spPr>
        <p:txBody>
          <a:bodyPr/>
          <a:lstStyle/>
          <a:p>
            <a:r>
              <a:rPr lang="en-US" altLang="en-US"/>
              <a:t>Who would feel safe walking in their neighborhood if they could not see where they were?</a:t>
            </a:r>
          </a:p>
        </p:txBody>
      </p:sp>
      <p:pic>
        <p:nvPicPr>
          <p:cNvPr id="34820" name="Picture 8">
            <a:extLst>
              <a:ext uri="{FF2B5EF4-FFF2-40B4-BE49-F238E27FC236}">
                <a16:creationId xmlns:a16="http://schemas.microsoft.com/office/drawing/2014/main" id="{ECAF76D9-D71A-4A0C-9954-3A41BF475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819400"/>
            <a:ext cx="566737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94C1D7EE-D716-4FCA-A3D5-DA974F75F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3008313" cy="901700"/>
          </a:xfrm>
        </p:spPr>
        <p:txBody>
          <a:bodyPr/>
          <a:lstStyle/>
          <a:p>
            <a:r>
              <a:rPr lang="en-US" altLang="en-US" sz="4000"/>
              <a:t>Situation:</a:t>
            </a:r>
          </a:p>
        </p:txBody>
      </p:sp>
      <p:pic>
        <p:nvPicPr>
          <p:cNvPr id="35843" name="Content Placeholder 4">
            <a:extLst>
              <a:ext uri="{FF2B5EF4-FFF2-40B4-BE49-F238E27FC236}">
                <a16:creationId xmlns:a16="http://schemas.microsoft.com/office/drawing/2014/main" id="{4029A0A8-D39A-49D7-ABCF-6A7128EE0F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4575" y="1587500"/>
            <a:ext cx="3008313" cy="4800600"/>
          </a:xfrm>
        </p:spPr>
      </p:pic>
      <p:sp>
        <p:nvSpPr>
          <p:cNvPr id="35844" name="Text Placeholder 5">
            <a:extLst>
              <a:ext uri="{FF2B5EF4-FFF2-40B4-BE49-F238E27FC236}">
                <a16:creationId xmlns:a16="http://schemas.microsoft.com/office/drawing/2014/main" id="{B1B5E534-F444-4F28-B610-278B75C4E17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 sz="2000"/>
              <a:t>Too many driveways</a:t>
            </a:r>
          </a:p>
          <a:p>
            <a:endParaRPr lang="en-US" altLang="en-US" sz="2000"/>
          </a:p>
          <a:p>
            <a:r>
              <a:rPr lang="en-US" altLang="en-US" sz="2000"/>
              <a:t>Driveways too deep</a:t>
            </a:r>
          </a:p>
          <a:p>
            <a:endParaRPr lang="en-US" altLang="en-US" sz="2000"/>
          </a:p>
          <a:p>
            <a:r>
              <a:rPr lang="en-US" altLang="en-US" sz="2000"/>
              <a:t>Sharing the sidewalk</a:t>
            </a:r>
          </a:p>
          <a:p>
            <a:endParaRPr lang="en-US" altLang="en-US" sz="2000"/>
          </a:p>
          <a:p>
            <a:r>
              <a:rPr lang="en-US" altLang="en-US" sz="2000"/>
              <a:t>???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41AA002D-02FA-4F01-94E7-A6FFD1889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Situation:</a:t>
            </a:r>
          </a:p>
        </p:txBody>
      </p:sp>
      <p:pic>
        <p:nvPicPr>
          <p:cNvPr id="36867" name="Content Placeholder 5">
            <a:extLst>
              <a:ext uri="{FF2B5EF4-FFF2-40B4-BE49-F238E27FC236}">
                <a16:creationId xmlns:a16="http://schemas.microsoft.com/office/drawing/2014/main" id="{0908298F-9063-4B4F-95F0-EA4B903E5E6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8" y="2054225"/>
            <a:ext cx="4367212" cy="3941763"/>
          </a:xfrm>
        </p:spPr>
      </p:pic>
      <p:pic>
        <p:nvPicPr>
          <p:cNvPr id="36868" name="Content Placeholder 7">
            <a:extLst>
              <a:ext uri="{FF2B5EF4-FFF2-40B4-BE49-F238E27FC236}">
                <a16:creationId xmlns:a16="http://schemas.microsoft.com/office/drawing/2014/main" id="{96B4FDC4-EBF9-409D-A374-FFC984E3AE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4225"/>
            <a:ext cx="4367213" cy="2968625"/>
          </a:xfrm>
        </p:spPr>
      </p:pic>
      <p:sp>
        <p:nvSpPr>
          <p:cNvPr id="36869" name="TextBox 8">
            <a:extLst>
              <a:ext uri="{FF2B5EF4-FFF2-40B4-BE49-F238E27FC236}">
                <a16:creationId xmlns:a16="http://schemas.microsoft.com/office/drawing/2014/main" id="{2071B111-80CE-4A37-B1B8-82513D755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5500688"/>
            <a:ext cx="3643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/>
              <a:t>How do you get where you need to be?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6F9637-E67C-4A92-B54B-F34A18424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149225"/>
            <a:ext cx="6699250" cy="1143000"/>
          </a:xfrm>
        </p:spPr>
        <p:txBody>
          <a:bodyPr/>
          <a:lstStyle/>
          <a:p>
            <a:pPr algn="ctr"/>
            <a:r>
              <a:rPr lang="en-US" altLang="en-US"/>
              <a:t>Who Feels Like This?</a:t>
            </a:r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BBB2B6D8-FCD5-44AA-8222-4D69EF93DC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0" y="1544638"/>
            <a:ext cx="7340600" cy="489426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E3F5C179-D953-4048-A228-76C8384B8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Situation:</a:t>
            </a:r>
          </a:p>
        </p:txBody>
      </p:sp>
      <p:pic>
        <p:nvPicPr>
          <p:cNvPr id="37891" name="Content Placeholder 5">
            <a:extLst>
              <a:ext uri="{FF2B5EF4-FFF2-40B4-BE49-F238E27FC236}">
                <a16:creationId xmlns:a16="http://schemas.microsoft.com/office/drawing/2014/main" id="{5D628950-E473-47F9-94C2-E241E29EE2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3538"/>
            <a:ext cx="9212263" cy="46926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enior at intersection">
            <a:extLst>
              <a:ext uri="{FF2B5EF4-FFF2-40B4-BE49-F238E27FC236}">
                <a16:creationId xmlns:a16="http://schemas.microsoft.com/office/drawing/2014/main" id="{4D5DAF25-4A5B-4447-ACDC-F52AC441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3438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075" name="Text Box 3">
            <a:extLst>
              <a:ext uri="{FF2B5EF4-FFF2-40B4-BE49-F238E27FC236}">
                <a16:creationId xmlns:a16="http://schemas.microsoft.com/office/drawing/2014/main" id="{DF53ACD4-7667-402F-809E-94F96C1C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0" y="1036638"/>
            <a:ext cx="3111500" cy="4894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300">
                <a:solidFill>
                  <a:srgbClr val="FFFFFF"/>
                </a:solidFill>
                <a:latin typeface="Arial Black" panose="020B0A04020102020204" pitchFamily="34" charset="0"/>
              </a:rPr>
              <a:t>Visual Acuity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FFFFFF"/>
                </a:solidFill>
                <a:latin typeface="Arial Black" panose="020B0A04020102020204" pitchFamily="34" charset="0"/>
              </a:rPr>
              <a:t>Decreases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FFFFFF"/>
                </a:solidFill>
                <a:latin typeface="Arial Black" panose="020B0A04020102020204" pitchFamily="34" charset="0"/>
              </a:rPr>
              <a:t>with age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FFFFFF"/>
                </a:solidFill>
                <a:latin typeface="Arial Black" panose="020B0A04020102020204" pitchFamily="34" charset="0"/>
              </a:rPr>
              <a:t>The average 65 year old cannot see the WALK, DON’T WALK signal when more than 60 feet.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FFFFFF"/>
                </a:solidFill>
                <a:latin typeface="Arial Black" panose="020B0A04020102020204" pitchFamily="34" charset="0"/>
              </a:rPr>
              <a:t>Some intersections are 90 to 165 feet across.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08075868-6D1D-41CF-9657-7EEDB2059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Lack of Lighting</a:t>
            </a:r>
          </a:p>
        </p:txBody>
      </p:sp>
      <p:pic>
        <p:nvPicPr>
          <p:cNvPr id="39939" name="Content Placeholder 4">
            <a:extLst>
              <a:ext uri="{FF2B5EF4-FFF2-40B4-BE49-F238E27FC236}">
                <a16:creationId xmlns:a16="http://schemas.microsoft.com/office/drawing/2014/main" id="{A60C67DE-DD73-43A1-854D-9D9B41EEAA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784350"/>
            <a:ext cx="7756525" cy="4046538"/>
          </a:xfrm>
        </p:spPr>
      </p:pic>
      <p:sp>
        <p:nvSpPr>
          <p:cNvPr id="39940" name="TextBox 5">
            <a:extLst>
              <a:ext uri="{FF2B5EF4-FFF2-40B4-BE49-F238E27FC236}">
                <a16:creationId xmlns:a16="http://schemas.microsoft.com/office/drawing/2014/main" id="{AA2A30D0-FD93-4F8F-915D-4E47198CB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6092825"/>
            <a:ext cx="8408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/>
              <a:t>What happens when vision impaired in lighting like this?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5">
            <a:extLst>
              <a:ext uri="{FF2B5EF4-FFF2-40B4-BE49-F238E27FC236}">
                <a16:creationId xmlns:a16="http://schemas.microsoft.com/office/drawing/2014/main" id="{F652BD6F-5FD5-4408-9672-75AA7036E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Perception Versus Reality:</a:t>
            </a:r>
          </a:p>
        </p:txBody>
      </p:sp>
      <p:pic>
        <p:nvPicPr>
          <p:cNvPr id="40963" name="Content Placeholder 4">
            <a:extLst>
              <a:ext uri="{FF2B5EF4-FFF2-40B4-BE49-F238E27FC236}">
                <a16:creationId xmlns:a16="http://schemas.microsoft.com/office/drawing/2014/main" id="{C67049F7-1DFD-4D04-BB93-FB398D6042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600200"/>
            <a:ext cx="4362450" cy="4525963"/>
          </a:xfrm>
        </p:spPr>
      </p:pic>
      <p:pic>
        <p:nvPicPr>
          <p:cNvPr id="40964" name="Content Placeholder 8">
            <a:extLst>
              <a:ext uri="{FF2B5EF4-FFF2-40B4-BE49-F238E27FC236}">
                <a16:creationId xmlns:a16="http://schemas.microsoft.com/office/drawing/2014/main" id="{744C108B-B9A8-4E92-BEDA-AC514AAFF9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1263" y="1600200"/>
            <a:ext cx="3492500" cy="452596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0587BF-5312-43A6-96B7-5418F2988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338888"/>
            <a:ext cx="839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What are the dangers for EVERY person crossing?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25C62C76-01B6-46E7-AD72-4EE41E4E3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Which Street Do You Cross?</a:t>
            </a:r>
          </a:p>
        </p:txBody>
      </p:sp>
      <p:pic>
        <p:nvPicPr>
          <p:cNvPr id="41987" name="Content Placeholder 10">
            <a:extLst>
              <a:ext uri="{FF2B5EF4-FFF2-40B4-BE49-F238E27FC236}">
                <a16:creationId xmlns:a16="http://schemas.microsoft.com/office/drawing/2014/main" id="{58FCD247-2784-4AAA-8251-7537065E1F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28800"/>
            <a:ext cx="4038600" cy="3916363"/>
          </a:xfrm>
        </p:spPr>
      </p:pic>
      <p:pic>
        <p:nvPicPr>
          <p:cNvPr id="41988" name="Content Placeholder 8">
            <a:extLst>
              <a:ext uri="{FF2B5EF4-FFF2-40B4-BE49-F238E27FC236}">
                <a16:creationId xmlns:a16="http://schemas.microsoft.com/office/drawing/2014/main" id="{2B6E1958-E640-4869-83C5-596EA66F20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" y="1828800"/>
            <a:ext cx="4489450" cy="39163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D5A087FE-CFD9-4C65-A73E-7BEC466F97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4051300" cy="901700"/>
          </a:xfrm>
        </p:spPr>
        <p:txBody>
          <a:bodyPr/>
          <a:lstStyle/>
          <a:p>
            <a:r>
              <a:rPr lang="en-US" altLang="en-US" sz="4000"/>
              <a:t>Intersections </a:t>
            </a:r>
          </a:p>
        </p:txBody>
      </p:sp>
      <p:pic>
        <p:nvPicPr>
          <p:cNvPr id="43011" name="Content Placeholder 4">
            <a:extLst>
              <a:ext uri="{FF2B5EF4-FFF2-40B4-BE49-F238E27FC236}">
                <a16:creationId xmlns:a16="http://schemas.microsoft.com/office/drawing/2014/main" id="{FD3738DB-9C41-45DD-8EE0-533039AAFB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663" y="1849438"/>
            <a:ext cx="3716337" cy="44386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3CA1A-E38C-4020-81C0-C559DA117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Sight Distance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Width of intersection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Size of signal head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Signal timing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Light intensity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Visual screens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Fear</a:t>
            </a:r>
          </a:p>
          <a:p>
            <a:pPr>
              <a:defRPr/>
            </a:pP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B91CE4E0-79CA-47E0-846B-85D2A4C4C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4114800" cy="901700"/>
          </a:xfrm>
        </p:spPr>
        <p:txBody>
          <a:bodyPr/>
          <a:lstStyle/>
          <a:p>
            <a:r>
              <a:rPr lang="en-US" altLang="en-US" sz="4000"/>
              <a:t>Parking Lots</a:t>
            </a:r>
          </a:p>
        </p:txBody>
      </p:sp>
      <p:sp>
        <p:nvSpPr>
          <p:cNvPr id="44035" name="Text Placeholder 3">
            <a:extLst>
              <a:ext uri="{FF2B5EF4-FFF2-40B4-BE49-F238E27FC236}">
                <a16:creationId xmlns:a16="http://schemas.microsoft.com/office/drawing/2014/main" id="{CADD688B-05DC-4361-8FB1-C837058F7EB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571500" indent="-571500">
              <a:buFontTx/>
              <a:buChar char="•"/>
            </a:pPr>
            <a:r>
              <a:rPr lang="en-US" altLang="en-US" sz="2800"/>
              <a:t>Backing vehicles</a:t>
            </a:r>
          </a:p>
          <a:p>
            <a:pPr marL="571500" indent="-571500">
              <a:buFontTx/>
              <a:buChar char="•"/>
            </a:pPr>
            <a:r>
              <a:rPr lang="en-US" altLang="en-US" sz="2800"/>
              <a:t>Distractions</a:t>
            </a:r>
          </a:p>
          <a:p>
            <a:pPr marL="571500" indent="-571500">
              <a:buFontTx/>
              <a:buChar char="•"/>
            </a:pPr>
            <a:r>
              <a:rPr lang="en-US" altLang="en-US" sz="2800"/>
              <a:t>Bad lighting</a:t>
            </a:r>
          </a:p>
          <a:p>
            <a:pPr marL="571500" indent="-571500">
              <a:buFontTx/>
              <a:buChar char="•"/>
            </a:pPr>
            <a:r>
              <a:rPr lang="en-US" altLang="en-US" sz="2800"/>
              <a:t>Too much trust in people</a:t>
            </a:r>
          </a:p>
        </p:txBody>
      </p:sp>
      <p:graphicFrame>
        <p:nvGraphicFramePr>
          <p:cNvPr id="44036" name="Content Placeholder 4">
            <a:extLst>
              <a:ext uri="{FF2B5EF4-FFF2-40B4-BE49-F238E27FC236}">
                <a16:creationId xmlns:a16="http://schemas.microsoft.com/office/drawing/2014/main" id="{DC88B2CA-D943-4737-AF64-7BD0F9A49AA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575050" y="1892300"/>
          <a:ext cx="5111750" cy="394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7" name="Photo Editor Photo" r:id="rId3" imgW="13800000" imgH="7552381" progId="MSPhotoEd.3">
                  <p:embed/>
                </p:oleObj>
              </mc:Choice>
              <mc:Fallback>
                <p:oleObj name="Photo Editor Photo" r:id="rId3" imgW="13800000" imgH="7552381" progId="MSPhotoEd.3">
                  <p:embed/>
                  <p:pic>
                    <p:nvPicPr>
                      <p:cNvPr id="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50" y="1892300"/>
                        <a:ext cx="5111750" cy="394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2B26DFF3-CF28-4651-B2FD-8760B7CCD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Pedestrian Laws to Know:</a:t>
            </a:r>
            <a:br>
              <a:rPr lang="en-US" altLang="en-US"/>
            </a:br>
            <a:r>
              <a:rPr lang="en-US" altLang="en-US"/>
              <a:t>Walkers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8B73F-2B4F-4066-B4C8-11CB05007FC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Wherever two streets intersect there is an implied crosswalk; it does not have to be painted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To legally cross mid-block there does have to be a crosswalk painted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Always look in all directions before you cross, even with a light!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Beware of green lights, never assume drivers will stop for you!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Be visible by every way possible, your life depends         on it!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5060" name="Content Placeholder 4">
            <a:extLst>
              <a:ext uri="{FF2B5EF4-FFF2-40B4-BE49-F238E27FC236}">
                <a16:creationId xmlns:a16="http://schemas.microsoft.com/office/drawing/2014/main" id="{2B787F47-40B5-4754-9990-677982E934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28813"/>
            <a:ext cx="4038600" cy="386873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crusader full">
            <a:extLst>
              <a:ext uri="{FF2B5EF4-FFF2-40B4-BE49-F238E27FC236}">
                <a16:creationId xmlns:a16="http://schemas.microsoft.com/office/drawing/2014/main" id="{286696D1-CC13-4E79-9AD6-F5BE0E000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953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E4F0024F-5ACB-4C39-B105-772D20FF8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8" y="1676400"/>
            <a:ext cx="39830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Before you step in front of a car make sure the driver has seen you.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Make direct eye contact with the driver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Even at signalized intersections!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Pay full attention, it’s your life on the line!</a:t>
            </a:r>
          </a:p>
        </p:txBody>
      </p:sp>
      <p:sp>
        <p:nvSpPr>
          <p:cNvPr id="46084" name="TextBox 4">
            <a:extLst>
              <a:ext uri="{FF2B5EF4-FFF2-40B4-BE49-F238E27FC236}">
                <a16:creationId xmlns:a16="http://schemas.microsoft.com/office/drawing/2014/main" id="{DC8DBFB4-F9D0-4C4A-B1DC-B518245EB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1000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cs typeface="Arial" panose="020B0604020202020204" pitchFamily="34" charset="0"/>
              </a:rPr>
              <a:t>What Can Pedestrians Do?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4F3D2604-3B1F-4CCC-A358-CB63D5FF1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Pedestrian Laws to Know:</a:t>
            </a:r>
            <a:br>
              <a:rPr lang="en-US" altLang="en-US"/>
            </a:br>
            <a:r>
              <a:rPr lang="en-US" altLang="en-US"/>
              <a:t>Drivers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10FB8-01CF-46EC-9AE2-8EA437755A1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It is the drivers job to see what is there to be seen!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Drivers are required to yield or stop whenever a pedestrian is crossing at a corner or marked mid-block crosswalk.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It is illegal to pass a vehicle that is stopped at a corner or mid-block crosswalk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When turning right on green the pedestrian has the right of way!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Same is true on permissive left turns!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Pay full attention, put the phone down!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47108" name="Content Placeholder 7">
            <a:extLst>
              <a:ext uri="{FF2B5EF4-FFF2-40B4-BE49-F238E27FC236}">
                <a16:creationId xmlns:a16="http://schemas.microsoft.com/office/drawing/2014/main" id="{F2B2F49B-394E-43DA-851A-131047D33E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9525" y="1600200"/>
            <a:ext cx="3571875" cy="48847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9AE3108C-936D-4FBD-BEA2-5566DAA1B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10,000 Americans Turn 65 Daily</a:t>
            </a:r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767E0E86-4140-434C-ADC2-5590266937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8863" y="2233613"/>
            <a:ext cx="2555875" cy="2770187"/>
          </a:xfrm>
        </p:spPr>
      </p:pic>
      <p:sp>
        <p:nvSpPr>
          <p:cNvPr id="20484" name="TextBox 4">
            <a:extLst>
              <a:ext uri="{FF2B5EF4-FFF2-40B4-BE49-F238E27FC236}">
                <a16:creationId xmlns:a16="http://schemas.microsoft.com/office/drawing/2014/main" id="{463FDA7B-E285-4EAC-B214-B34A4B44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587500"/>
            <a:ext cx="728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8,000 a day turn 75…</a:t>
            </a:r>
          </a:p>
        </p:txBody>
      </p:sp>
      <p:sp>
        <p:nvSpPr>
          <p:cNvPr id="20485" name="TextBox 1">
            <a:extLst>
              <a:ext uri="{FF2B5EF4-FFF2-40B4-BE49-F238E27FC236}">
                <a16:creationId xmlns:a16="http://schemas.microsoft.com/office/drawing/2014/main" id="{862D0823-375C-4B72-BDD9-55E143677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5324475"/>
            <a:ext cx="792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Should that matter if you want to go for a walk?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2B891-0F84-46EF-B351-E212CDB53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692775"/>
            <a:ext cx="668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Does a lack of perfect mobility prevent any of you from walking?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F5963865-C319-434B-BF25-6060254D2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3008313" cy="901700"/>
          </a:xfrm>
        </p:spPr>
        <p:txBody>
          <a:bodyPr/>
          <a:lstStyle/>
          <a:p>
            <a:r>
              <a:rPr lang="en-US" altLang="en-US"/>
              <a:t>What Can Drivers Do?</a:t>
            </a:r>
          </a:p>
        </p:txBody>
      </p:sp>
      <p:pic>
        <p:nvPicPr>
          <p:cNvPr id="48131" name="Content Placeholder 4">
            <a:extLst>
              <a:ext uri="{FF2B5EF4-FFF2-40B4-BE49-F238E27FC236}">
                <a16:creationId xmlns:a16="http://schemas.microsoft.com/office/drawing/2014/main" id="{D5FD458A-ABBD-47A5-81DC-07A83BD517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6550" y="273050"/>
            <a:ext cx="3968750" cy="58531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308EE-3662-4BCC-890E-9C672880C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Pay FULL Attention!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Scan for people waiting to cross the street at corners and marked mid-block crosswalks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STOP for them!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Look right again before turning …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Look past the traffic gap when turning left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Pay attention to speed, especially at night.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EEA8A196-A03D-4ADC-A9C3-2243DF1A1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DO Our Laws Say?</a:t>
            </a:r>
          </a:p>
        </p:txBody>
      </p:sp>
      <p:pic>
        <p:nvPicPr>
          <p:cNvPr id="49155" name="Content Placeholder 5">
            <a:extLst>
              <a:ext uri="{FF2B5EF4-FFF2-40B4-BE49-F238E27FC236}">
                <a16:creationId xmlns:a16="http://schemas.microsoft.com/office/drawing/2014/main" id="{554CCBDB-71D1-46B4-A5D1-DAE741E7C42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5138"/>
            <a:ext cx="3190875" cy="4546600"/>
          </a:xfrm>
        </p:spPr>
      </p:pic>
      <p:sp>
        <p:nvSpPr>
          <p:cNvPr id="49156" name="Content Placeholder 3">
            <a:extLst>
              <a:ext uri="{FF2B5EF4-FFF2-40B4-BE49-F238E27FC236}">
                <a16:creationId xmlns:a16="http://schemas.microsoft.com/office/drawing/2014/main" id="{FD169348-7113-488E-A874-128EC04FD28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2182813"/>
            <a:ext cx="4038600" cy="4525962"/>
          </a:xfrm>
        </p:spPr>
        <p:txBody>
          <a:bodyPr/>
          <a:lstStyle/>
          <a:p>
            <a:r>
              <a:rPr lang="en-US" altLang="en-US"/>
              <a:t>Are there accommodations for those who need extra care in our laws governing road users?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6827F559-5F7D-47AD-A496-701F2DC15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Things We Can Do Now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9D12A6B8-6811-4D77-BA39-10177F0704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409700"/>
            <a:ext cx="8229600" cy="4991100"/>
          </a:xfrm>
        </p:spPr>
        <p:txBody>
          <a:bodyPr/>
          <a:lstStyle/>
          <a:p>
            <a:r>
              <a:rPr lang="en-US" altLang="en-US" sz="2400"/>
              <a:t>Shorten crossing distance on streets where people live and walk</a:t>
            </a:r>
          </a:p>
          <a:p>
            <a:r>
              <a:rPr lang="en-US" altLang="en-US" sz="2400"/>
              <a:t>Restrict parking at corners or mid-block crossings to help sight lines for drivers and peds</a:t>
            </a:r>
          </a:p>
          <a:p>
            <a:r>
              <a:rPr lang="en-US" altLang="en-US" sz="2400"/>
              <a:t>More mid-block crosswalks with refuge and lighting</a:t>
            </a:r>
          </a:p>
          <a:p>
            <a:r>
              <a:rPr lang="en-US" altLang="en-US" sz="2400"/>
              <a:t>Improve markings, look into solar dots for added tactile visibility</a:t>
            </a:r>
          </a:p>
          <a:p>
            <a:r>
              <a:rPr lang="en-US" altLang="en-US" sz="2400"/>
              <a:t>Limit right and left turns if necessary </a:t>
            </a:r>
          </a:p>
          <a:p>
            <a:r>
              <a:rPr lang="en-US" altLang="en-US" sz="2400"/>
              <a:t>Make sure systems are upgraded as quickly as possible to include latest upgrades </a:t>
            </a:r>
          </a:p>
          <a:p>
            <a:r>
              <a:rPr lang="en-US" altLang="en-US" sz="2400"/>
              <a:t>Make sure there is adequate time to cross 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90270C4-E872-498C-AB6B-59412A9E3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Things We Can Do Now….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2EFF501E-9A0E-43DE-AECE-935A7590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292225"/>
            <a:ext cx="71247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>
            <a:extLst>
              <a:ext uri="{FF2B5EF4-FFF2-40B4-BE49-F238E27FC236}">
                <a16:creationId xmlns:a16="http://schemas.microsoft.com/office/drawing/2014/main" id="{4F028841-2128-4C13-BBF1-614DE5647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273800"/>
            <a:ext cx="783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EMBRACE Technology!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05653D8B-E6A5-4967-8AA4-739358080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Things We Can Do Now… 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75101ABF-6939-4EA6-98E1-637E26CC4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663700"/>
            <a:ext cx="8229600" cy="4368800"/>
          </a:xfrm>
        </p:spPr>
        <p:txBody>
          <a:bodyPr/>
          <a:lstStyle/>
          <a:p>
            <a:r>
              <a:rPr lang="en-US" altLang="en-US"/>
              <a:t>In Specifically Requested Areas:</a:t>
            </a:r>
          </a:p>
          <a:p>
            <a:r>
              <a:rPr lang="en-US" altLang="en-US"/>
              <a:t>Tighten turning radius</a:t>
            </a:r>
          </a:p>
          <a:p>
            <a:r>
              <a:rPr lang="en-US" altLang="en-US"/>
              <a:t>Add tactile crosswalks, new talking signals, raised arrows with alignment…</a:t>
            </a:r>
          </a:p>
          <a:p>
            <a:r>
              <a:rPr lang="en-US" altLang="en-US"/>
              <a:t>Add brighter “pedestrian” lighting</a:t>
            </a:r>
          </a:p>
          <a:p>
            <a:r>
              <a:rPr lang="en-US" altLang="en-US"/>
              <a:t>Wider, open sidewalks</a:t>
            </a:r>
          </a:p>
          <a:p>
            <a:r>
              <a:rPr lang="en-US" altLang="en-US"/>
              <a:t>Narrower lanes with lower speeds</a:t>
            </a:r>
          </a:p>
          <a:p>
            <a:r>
              <a:rPr lang="en-US" altLang="en-US"/>
              <a:t>Improve transit placement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2AD982A-5C70-415A-9648-A51C5E2C7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6588" y="122238"/>
            <a:ext cx="7886700" cy="1325562"/>
          </a:xfrm>
        </p:spPr>
        <p:txBody>
          <a:bodyPr/>
          <a:lstStyle/>
          <a:p>
            <a:pPr eaLnBrk="1" hangingPunct="1"/>
            <a:r>
              <a:rPr lang="en-US" altLang="en-US"/>
              <a:t>Where Do We Place Crosswalks for </a:t>
            </a:r>
            <a:br>
              <a:rPr lang="en-US" altLang="en-US"/>
            </a:br>
            <a:r>
              <a:rPr lang="en-US" altLang="en-US"/>
              <a:t>Better Mobility For All?</a:t>
            </a:r>
          </a:p>
        </p:txBody>
      </p:sp>
      <p:pic>
        <p:nvPicPr>
          <p:cNvPr id="53251" name="Picture 3" descr="upper kapahulu012">
            <a:extLst>
              <a:ext uri="{FF2B5EF4-FFF2-40B4-BE49-F238E27FC236}">
                <a16:creationId xmlns:a16="http://schemas.microsoft.com/office/drawing/2014/main" id="{BEB0FD45-EA7A-4B61-B102-A5369A4E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447800"/>
            <a:ext cx="63976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F59281C3-C16B-4807-8C74-098802025E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3975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/>
              <a:t>Is This Better?</a:t>
            </a:r>
          </a:p>
        </p:txBody>
      </p:sp>
      <p:pic>
        <p:nvPicPr>
          <p:cNvPr id="54275" name="Picture 3" descr="2">
            <a:extLst>
              <a:ext uri="{FF2B5EF4-FFF2-40B4-BE49-F238E27FC236}">
                <a16:creationId xmlns:a16="http://schemas.microsoft.com/office/drawing/2014/main" id="{AB712008-1EA8-4B0B-A4F4-284785A7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4008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0067FE27-B140-474C-98DE-FC1E336F2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Speed?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AEE0683E-AB5F-4E64-B0F4-EF7522DC6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663700"/>
            <a:ext cx="8229600" cy="4368800"/>
          </a:xfrm>
        </p:spPr>
        <p:txBody>
          <a:bodyPr/>
          <a:lstStyle/>
          <a:p>
            <a:r>
              <a:rPr lang="en-US" altLang="en-US"/>
              <a:t>Speed is a central issue for all pedestrians, especially those with varied abilities. </a:t>
            </a:r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559B70C0-4EB6-490B-82F5-0143F3696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563813"/>
            <a:ext cx="793591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906E8FD2-D890-406B-BCB9-ADBBE6EAF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Word About Standing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3F1AF-2A8D-4141-927C-29F51CE9498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7800" y="1600200"/>
            <a:ext cx="43180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u="sng" dirty="0"/>
              <a:t>YOU HAVE TO BE SEEN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Lights, flashers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Bright and reflective clothing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EYE-CONTACT With Drivers!</a:t>
            </a:r>
          </a:p>
        </p:txBody>
      </p:sp>
      <p:pic>
        <p:nvPicPr>
          <p:cNvPr id="56324" name="Picture 2" descr="K:\blending pedestrian.gif">
            <a:extLst>
              <a:ext uri="{FF2B5EF4-FFF2-40B4-BE49-F238E27FC236}">
                <a16:creationId xmlns:a16="http://schemas.microsoft.com/office/drawing/2014/main" id="{7D327749-D8D8-4E3F-930E-030210AD4C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2488" y="2058988"/>
            <a:ext cx="4010025" cy="402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>
            <a:extLst>
              <a:ext uri="{FF2B5EF4-FFF2-40B4-BE49-F238E27FC236}">
                <a16:creationId xmlns:a16="http://schemas.microsoft.com/office/drawing/2014/main" id="{D71EC341-A1F7-4EA4-8F3E-117ABD4C2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Examples….</a:t>
            </a:r>
          </a:p>
        </p:txBody>
      </p:sp>
      <p:pic>
        <p:nvPicPr>
          <p:cNvPr id="57347" name="Content Placeholder 4">
            <a:extLst>
              <a:ext uri="{FF2B5EF4-FFF2-40B4-BE49-F238E27FC236}">
                <a16:creationId xmlns:a16="http://schemas.microsoft.com/office/drawing/2014/main" id="{50B398F3-728E-4227-A6F8-B61C42A5D3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7053263" cy="3279775"/>
          </a:xfrm>
        </p:spPr>
      </p:pic>
      <p:sp>
        <p:nvSpPr>
          <p:cNvPr id="57348" name="TextBox 5">
            <a:extLst>
              <a:ext uri="{FF2B5EF4-FFF2-40B4-BE49-F238E27FC236}">
                <a16:creationId xmlns:a16="http://schemas.microsoft.com/office/drawing/2014/main" id="{AEEA600D-4F3B-4389-B7CA-AC25255F4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486400"/>
            <a:ext cx="502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Simple reflectors!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79BE3A67-F00F-430D-BAA8-F67C33F8A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Things Can ALWAYS be Worse!</a:t>
            </a: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D996A353-692F-4634-A2AF-CD905D644E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6550"/>
            <a:ext cx="8178800" cy="4489450"/>
          </a:xfrm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126E40A9-0A43-4826-8628-8D43E7FA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261100"/>
            <a:ext cx="836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Would you want to cross here?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59BF70B6-B2A0-4264-9D40-66D843894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0"/>
            <a:ext cx="4467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BEC0-4F48-45F8-9881-A6FD8A6E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305800" cy="11620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dirty="0"/>
              <a:t>If the Driver is Paying 100 percent Attention…</a:t>
            </a:r>
          </a:p>
        </p:txBody>
      </p:sp>
      <p:pic>
        <p:nvPicPr>
          <p:cNvPr id="59395" name="Content Placeholder 4">
            <a:extLst>
              <a:ext uri="{FF2B5EF4-FFF2-40B4-BE49-F238E27FC236}">
                <a16:creationId xmlns:a16="http://schemas.microsoft.com/office/drawing/2014/main" id="{E37DB2D7-B6C2-44B7-BAD7-1F5392D0FE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871663"/>
            <a:ext cx="5105400" cy="3829050"/>
          </a:xfrm>
        </p:spPr>
      </p:pic>
      <p:sp>
        <p:nvSpPr>
          <p:cNvPr id="59396" name="Text Placeholder 3">
            <a:extLst>
              <a:ext uri="{FF2B5EF4-FFF2-40B4-BE49-F238E27FC236}">
                <a16:creationId xmlns:a16="http://schemas.microsoft.com/office/drawing/2014/main" id="{2BA9D5FF-C95F-43A9-8DEE-1520CA55FA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000"/>
          </a:p>
          <a:p>
            <a:r>
              <a:rPr lang="en-US" altLang="en-US" sz="2000"/>
              <a:t>At night, in Clark County, most drivers have no idea they are over-driving their headlights…</a:t>
            </a:r>
          </a:p>
          <a:p>
            <a:r>
              <a:rPr lang="en-US" altLang="en-US" sz="2000"/>
              <a:t>Literally, they do not have time to stop once they see you, unless you are well lit.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736A6F3-7539-4B2A-B1BD-7C5CD9402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39700"/>
            <a:ext cx="77724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TARGETED CROSSWALK ENFORCEMENT </a:t>
            </a:r>
            <a:br>
              <a:rPr lang="en-US" altLang="en-US" sz="4000" b="1" dirty="0">
                <a:latin typeface="+mn-lt"/>
              </a:rPr>
            </a:br>
            <a:endParaRPr lang="en-US" altLang="en-US" sz="3600" dirty="0">
              <a:latin typeface="+mn-lt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043FAEA-F3F1-4495-9EFA-85A8C5261B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7772400" cy="1828800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altLang="en-US" sz="3200" b="1" dirty="0"/>
              <a:t>Objectives:</a:t>
            </a:r>
            <a:r>
              <a:rPr lang="en-US" altLang="en-US" sz="3200" dirty="0"/>
              <a:t> </a:t>
            </a:r>
          </a:p>
          <a:p>
            <a:pPr>
              <a:defRPr/>
            </a:pPr>
            <a:r>
              <a:rPr lang="en-US" altLang="en-US" sz="3200" dirty="0"/>
              <a:t>Increase driver awareness</a:t>
            </a:r>
          </a:p>
          <a:p>
            <a:pPr>
              <a:defRPr/>
            </a:pPr>
            <a:r>
              <a:rPr lang="en-US" altLang="en-US" sz="3200" dirty="0"/>
              <a:t>Increase pedestrian safety</a:t>
            </a:r>
          </a:p>
          <a:p>
            <a:pPr>
              <a:defRPr/>
            </a:pPr>
            <a:r>
              <a:rPr lang="en-US" altLang="en-US" sz="3200" dirty="0"/>
              <a:t>Address location complaints</a:t>
            </a:r>
          </a:p>
        </p:txBody>
      </p:sp>
      <p:pic>
        <p:nvPicPr>
          <p:cNvPr id="60420" name="Picture 1">
            <a:extLst>
              <a:ext uri="{FF2B5EF4-FFF2-40B4-BE49-F238E27FC236}">
                <a16:creationId xmlns:a16="http://schemas.microsoft.com/office/drawing/2014/main" id="{7953A2DF-4C5A-4C05-A16C-AA43288F6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0"/>
            <a:ext cx="475615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Slide Number Placeholder 2">
            <a:extLst>
              <a:ext uri="{FF2B5EF4-FFF2-40B4-BE49-F238E27FC236}">
                <a16:creationId xmlns:a16="http://schemas.microsoft.com/office/drawing/2014/main" id="{8067942E-5085-4108-9A0D-8C058D7E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3021D6-2212-4D7F-81D5-423133E79091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5D87623-F093-44CE-BBEF-5CD1ECBC9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CROSSWALK ENFORCEMENT 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5E356F78-1C64-40A4-93A1-2BCCE830C9A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029075" y="2322513"/>
            <a:ext cx="4495800" cy="3581400"/>
          </a:xfrm>
        </p:spPr>
        <p:txBody>
          <a:bodyPr/>
          <a:lstStyle/>
          <a:p>
            <a:r>
              <a:rPr lang="en-US" altLang="en-US" sz="3200"/>
              <a:t>20%-30% of pedestrian crossings resulted in drivers failing to yield.</a:t>
            </a:r>
          </a:p>
          <a:p>
            <a:r>
              <a:rPr lang="en-US" altLang="en-US" sz="3200"/>
              <a:t>Most common excuse from drivers: “I never saw the pedestrian”.</a:t>
            </a:r>
          </a:p>
        </p:txBody>
      </p:sp>
      <p:sp>
        <p:nvSpPr>
          <p:cNvPr id="62468" name="Slide Number Placeholder 1">
            <a:extLst>
              <a:ext uri="{FF2B5EF4-FFF2-40B4-BE49-F238E27FC236}">
                <a16:creationId xmlns:a16="http://schemas.microsoft.com/office/drawing/2014/main" id="{161EE845-ACA3-441A-AA72-1F7327A8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0D778F-26C4-41D4-8398-D73474A3D2D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62469" name="Content Placeholder 3">
            <a:extLst>
              <a:ext uri="{FF2B5EF4-FFF2-40B4-BE49-F238E27FC236}">
                <a16:creationId xmlns:a16="http://schemas.microsoft.com/office/drawing/2014/main" id="{9CBED10F-F54C-40BC-B18C-6549F944A7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2579688"/>
            <a:ext cx="3810000" cy="2617787"/>
          </a:xfr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5BBE8D8-3C42-4028-B33A-E7953713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0550" y="228600"/>
            <a:ext cx="7924800" cy="129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Crosswalk Enforcement Statistics</a:t>
            </a:r>
          </a:p>
        </p:txBody>
      </p:sp>
      <p:sp>
        <p:nvSpPr>
          <p:cNvPr id="64515" name="Slide Number Placeholder 1">
            <a:extLst>
              <a:ext uri="{FF2B5EF4-FFF2-40B4-BE49-F238E27FC236}">
                <a16:creationId xmlns:a16="http://schemas.microsoft.com/office/drawing/2014/main" id="{EDF5AF9F-4FC2-411D-9A51-29523378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9E3921-4C8A-46FF-AF5F-EDCD2FC6D9E8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74ADB-B756-4F57-B232-AB08B9B92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3810000" cy="47244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err="1"/>
              <a:t>Kietzke</a:t>
            </a:r>
            <a:r>
              <a:rPr lang="en-US" dirty="0"/>
              <a:t> Lane</a:t>
            </a:r>
          </a:p>
          <a:p>
            <a:pPr>
              <a:defRPr/>
            </a:pPr>
            <a:r>
              <a:rPr lang="en-US" dirty="0"/>
              <a:t>7 Operational hours</a:t>
            </a:r>
          </a:p>
          <a:p>
            <a:pPr>
              <a:defRPr/>
            </a:pPr>
            <a:r>
              <a:rPr lang="en-US" dirty="0"/>
              <a:t>160 Traffic stops</a:t>
            </a:r>
          </a:p>
          <a:p>
            <a:pPr>
              <a:defRPr/>
            </a:pPr>
            <a:r>
              <a:rPr lang="en-US" dirty="0"/>
              <a:t>120 Right of way to pedestrian citations</a:t>
            </a:r>
          </a:p>
          <a:p>
            <a:pPr>
              <a:defRPr/>
            </a:pPr>
            <a:r>
              <a:rPr lang="en-US" dirty="0"/>
              <a:t>44 Cellphone citations</a:t>
            </a:r>
          </a:p>
          <a:p>
            <a:pPr>
              <a:defRPr/>
            </a:pPr>
            <a:r>
              <a:rPr lang="en-US" dirty="0"/>
              <a:t>Over 30 “got away” because the enforcers were all busy writing tickets.</a:t>
            </a:r>
          </a:p>
        </p:txBody>
      </p:sp>
      <p:pic>
        <p:nvPicPr>
          <p:cNvPr id="64517" name="Picture 15" descr="F:\DCIM\145_0430\IMG_0902.JPG">
            <a:extLst>
              <a:ext uri="{FF2B5EF4-FFF2-40B4-BE49-F238E27FC236}">
                <a16:creationId xmlns:a16="http://schemas.microsoft.com/office/drawing/2014/main" id="{3EEA2D2B-9362-49A5-9D51-A3EA6E03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5116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>
            <a:extLst>
              <a:ext uri="{FF2B5EF4-FFF2-40B4-BE49-F238E27FC236}">
                <a16:creationId xmlns:a16="http://schemas.microsoft.com/office/drawing/2014/main" id="{2425E4D4-BA13-4657-9025-62444738F4A3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-3175" y="12700"/>
          <a:ext cx="5489575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PaperPort Document" r:id="rId4" imgW="6540500" imgH="8166100" progId="Paper.Document">
                  <p:embed/>
                </p:oleObj>
              </mc:Choice>
              <mc:Fallback>
                <p:oleObj name="PaperPort Document" r:id="rId4" imgW="6540500" imgH="8166100" progId="Paper.Document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5" y="12700"/>
                        <a:ext cx="5489575" cy="685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Text Box 3">
            <a:extLst>
              <a:ext uri="{FF2B5EF4-FFF2-40B4-BE49-F238E27FC236}">
                <a16:creationId xmlns:a16="http://schemas.microsoft.com/office/drawing/2014/main" id="{B85E7613-C89A-4083-91ED-FFC835B5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755775"/>
            <a:ext cx="33528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266CCB"/>
                </a:solidFill>
              </a:rPr>
              <a:t>The violator said she “never saw the (blind) pedestrian”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b="1" i="1">
              <a:solidFill>
                <a:srgbClr val="000000"/>
              </a:solidFill>
              <a:latin typeface="Alaska"/>
            </a:endParaRPr>
          </a:p>
        </p:txBody>
      </p:sp>
      <p:sp>
        <p:nvSpPr>
          <p:cNvPr id="66564" name="Slide Number Placeholder 1">
            <a:extLst>
              <a:ext uri="{FF2B5EF4-FFF2-40B4-BE49-F238E27FC236}">
                <a16:creationId xmlns:a16="http://schemas.microsoft.com/office/drawing/2014/main" id="{4E081D92-11DC-45C5-8EA4-F3A8D44B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4F2E81-B07E-403E-A7B9-C8C5A8BA3D97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AF6559C0-A0E6-4BCF-B376-D0F5BB081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Watch Out for Each Other</a:t>
            </a:r>
          </a:p>
        </p:txBody>
      </p:sp>
      <p:graphicFrame>
        <p:nvGraphicFramePr>
          <p:cNvPr id="68611" name="Content Placeholder 3">
            <a:extLst>
              <a:ext uri="{FF2B5EF4-FFF2-40B4-BE49-F238E27FC236}">
                <a16:creationId xmlns:a16="http://schemas.microsoft.com/office/drawing/2014/main" id="{A5989B8E-2D7E-4391-9E5F-5D184EE97D6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158875" y="1663700"/>
          <a:ext cx="672465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2" name="Photo Editor Photo" r:id="rId3" imgW="14923810" imgH="9697804" progId="MSPhotoEd.3">
                  <p:embed/>
                </p:oleObj>
              </mc:Choice>
              <mc:Fallback>
                <p:oleObj name="Photo Editor Photo" r:id="rId3" imgW="14923810" imgH="9697804" progId="MSPhotoEd.3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75" y="1663700"/>
                        <a:ext cx="6724650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1">
            <a:extLst>
              <a:ext uri="{FF2B5EF4-FFF2-40B4-BE49-F238E27FC236}">
                <a16:creationId xmlns:a16="http://schemas.microsoft.com/office/drawing/2014/main" id="{716279F2-5DEC-493E-81CD-706AE4B0B8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7438" y="1600200"/>
          <a:ext cx="69675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Photo Editor Photo" r:id="rId3" imgW="14923810" imgH="9697804" progId="MSPhotoEd.3">
                  <p:embed/>
                </p:oleObj>
              </mc:Choice>
              <mc:Fallback>
                <p:oleObj name="Photo Editor Photo" r:id="rId3" imgW="14923810" imgH="9697804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38" y="1600200"/>
                        <a:ext cx="6967537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05D01B92-F963-4EA4-A008-381138E5881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887413"/>
            <a:ext cx="3733800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3">
            <a:extLst>
              <a:ext uri="{FF2B5EF4-FFF2-40B4-BE49-F238E27FC236}">
                <a16:creationId xmlns:a16="http://schemas.microsoft.com/office/drawing/2014/main" id="{FA88D260-FDDE-40FE-B2BC-97E7B5F1C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5654675"/>
            <a:ext cx="3446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www.pedsafe.vegas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A2F020D4-A084-491D-84E6-C378C2F86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 More Information:</a:t>
            </a:r>
          </a:p>
        </p:txBody>
      </p:sp>
      <p:pic>
        <p:nvPicPr>
          <p:cNvPr id="72707" name="Content Placeholder 3">
            <a:extLst>
              <a:ext uri="{FF2B5EF4-FFF2-40B4-BE49-F238E27FC236}">
                <a16:creationId xmlns:a16="http://schemas.microsoft.com/office/drawing/2014/main" id="{4AB43D90-BC14-42E1-BD97-52AED411A1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688" y="1573213"/>
            <a:ext cx="4778375" cy="3756025"/>
          </a:xfrm>
        </p:spPr>
      </p:pic>
      <p:sp>
        <p:nvSpPr>
          <p:cNvPr id="72708" name="TextBox 4">
            <a:extLst>
              <a:ext uri="{FF2B5EF4-FFF2-40B4-BE49-F238E27FC236}">
                <a16:creationId xmlns:a16="http://schemas.microsoft.com/office/drawing/2014/main" id="{7CFBA17D-1562-48A3-ADCC-A764B5228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6159500"/>
            <a:ext cx="796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Visit us at </a:t>
            </a:r>
            <a:r>
              <a:rPr lang="en-US" altLang="en-US" sz="2400">
                <a:hlinkClick r:id="rId3"/>
              </a:rPr>
              <a:t>www.pedsafe.vegas</a:t>
            </a:r>
            <a:r>
              <a:rPr lang="en-US" altLang="en-US" sz="2400"/>
              <a:t> </a:t>
            </a:r>
          </a:p>
        </p:txBody>
      </p:sp>
      <p:sp>
        <p:nvSpPr>
          <p:cNvPr id="72709" name="TextBox 1">
            <a:extLst>
              <a:ext uri="{FF2B5EF4-FFF2-40B4-BE49-F238E27FC236}">
                <a16:creationId xmlns:a16="http://schemas.microsoft.com/office/drawing/2014/main" id="{8ABB4284-EC0A-4CB9-A8AF-F38DF922F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57451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>
                <a:solidFill>
                  <a:srgbClr val="FF0000"/>
                </a:solidFill>
              </a:rPr>
              <a:t>Erin Breen, Transportation Research Center, UNLV  702-895-2015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2906CE86-5D54-4A40-AAA2-70165E7F6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About Here?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75575C35-6FFB-405E-A53C-DC28D387FF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1663700"/>
            <a:ext cx="8191500" cy="4699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B9577AC0-12A7-4218-BB26-BADD8E4F3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3008313" cy="901700"/>
          </a:xfrm>
        </p:spPr>
        <p:txBody>
          <a:bodyPr/>
          <a:lstStyle/>
          <a:p>
            <a:r>
              <a:rPr lang="en-US" altLang="en-US" sz="2800"/>
              <a:t>Sad Fact:</a:t>
            </a:r>
          </a:p>
        </p:txBody>
      </p:sp>
      <p:sp>
        <p:nvSpPr>
          <p:cNvPr id="23555" name="Text Placeholder 3">
            <a:extLst>
              <a:ext uri="{FF2B5EF4-FFF2-40B4-BE49-F238E27FC236}">
                <a16:creationId xmlns:a16="http://schemas.microsoft.com/office/drawing/2014/main" id="{C587D3AF-F7F9-421B-BBD5-190DD8B49CF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lvl="1"/>
            <a:endParaRPr lang="en-US" altLang="en-US" sz="2800"/>
          </a:p>
          <a:p>
            <a:pPr marL="0" lvl="1"/>
            <a:r>
              <a:rPr lang="en-US" altLang="en-US" sz="2800"/>
              <a:t>According to Smart Growth America,  from 2011-17, Las Vegas ranked 11</a:t>
            </a:r>
            <a:r>
              <a:rPr lang="en-US" altLang="en-US" sz="2800" baseline="30000"/>
              <a:t>th</a:t>
            </a:r>
            <a:r>
              <a:rPr lang="en-US" altLang="en-US" sz="2800"/>
              <a:t> on their list of the most dangerous metropolitan areas for walking.</a:t>
            </a:r>
          </a:p>
          <a:p>
            <a:endParaRPr lang="en-US" altLang="en-US" sz="2400"/>
          </a:p>
        </p:txBody>
      </p:sp>
      <p:pic>
        <p:nvPicPr>
          <p:cNvPr id="23556" name="Picture 2" descr="boulder hwy2">
            <a:extLst>
              <a:ext uri="{FF2B5EF4-FFF2-40B4-BE49-F238E27FC236}">
                <a16:creationId xmlns:a16="http://schemas.microsoft.com/office/drawing/2014/main" id="{FCF96E8D-EA96-445B-8887-A0C0DDE69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0" y="1939925"/>
            <a:ext cx="5111750" cy="3833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>
            <a:extLst>
              <a:ext uri="{FF2B5EF4-FFF2-40B4-BE49-F238E27FC236}">
                <a16:creationId xmlns:a16="http://schemas.microsoft.com/office/drawing/2014/main" id="{B8274D80-D392-46A4-A189-FD08EBFF6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Why Do We Care About Walking?</a:t>
            </a:r>
          </a:p>
        </p:txBody>
      </p:sp>
      <p:sp>
        <p:nvSpPr>
          <p:cNvPr id="24579" name="Content Placeholder 5">
            <a:extLst>
              <a:ext uri="{FF2B5EF4-FFF2-40B4-BE49-F238E27FC236}">
                <a16:creationId xmlns:a16="http://schemas.microsoft.com/office/drawing/2014/main" id="{3059C5A8-5838-4B66-BA47-CF5836EF37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663700"/>
            <a:ext cx="8229600" cy="4152900"/>
          </a:xfrm>
        </p:spPr>
        <p:txBody>
          <a:bodyPr/>
          <a:lstStyle/>
          <a:p>
            <a:r>
              <a:rPr lang="en-US" altLang="en-US" sz="4000"/>
              <a:t>Valuable form of transportation</a:t>
            </a:r>
          </a:p>
          <a:p>
            <a:r>
              <a:rPr lang="en-US" altLang="en-US" sz="4000"/>
              <a:t>Provides health benefits of physical activity</a:t>
            </a:r>
          </a:p>
          <a:p>
            <a:r>
              <a:rPr lang="en-US" altLang="en-US" sz="4000"/>
              <a:t>Opportunity to socialize</a:t>
            </a:r>
          </a:p>
          <a:p>
            <a:r>
              <a:rPr lang="en-US" altLang="en-US" sz="4000"/>
              <a:t>Contributes to a higher quality of life</a:t>
            </a:r>
          </a:p>
          <a:p>
            <a:r>
              <a:rPr lang="en-US" altLang="en-US" sz="4000"/>
              <a:t>No matter your abilities!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>
            <a:extLst>
              <a:ext uri="{FF2B5EF4-FFF2-40B4-BE49-F238E27FC236}">
                <a16:creationId xmlns:a16="http://schemas.microsoft.com/office/drawing/2014/main" id="{0B480C8B-3110-498D-BED2-4DFE37638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BUT…. Have We Planned for Everyone?</a:t>
            </a:r>
          </a:p>
        </p:txBody>
      </p:sp>
      <p:pic>
        <p:nvPicPr>
          <p:cNvPr id="25603" name="Picture 11">
            <a:extLst>
              <a:ext uri="{FF2B5EF4-FFF2-40B4-BE49-F238E27FC236}">
                <a16:creationId xmlns:a16="http://schemas.microsoft.com/office/drawing/2014/main" id="{A8B82981-6262-4D8E-BC04-9433BC8F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65263"/>
            <a:ext cx="3033713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5">
            <a:extLst>
              <a:ext uri="{FF2B5EF4-FFF2-40B4-BE49-F238E27FC236}">
                <a16:creationId xmlns:a16="http://schemas.microsoft.com/office/drawing/2014/main" id="{5F16B17A-6335-4096-BEF8-A8F7D56F5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465263"/>
            <a:ext cx="5776912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B7BE59D5-6BC9-43B2-A896-AF9F328D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654175"/>
            <a:ext cx="3703637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>
            <a:extLst>
              <a:ext uri="{FF2B5EF4-FFF2-40B4-BE49-F238E27FC236}">
                <a16:creationId xmlns:a16="http://schemas.microsoft.com/office/drawing/2014/main" id="{402077EC-4948-4B87-8F99-9DB14E1B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968625"/>
            <a:ext cx="537368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>
            <a:extLst>
              <a:ext uri="{FF2B5EF4-FFF2-40B4-BE49-F238E27FC236}">
                <a16:creationId xmlns:a16="http://schemas.microsoft.com/office/drawing/2014/main" id="{EDBC8EC5-438E-4A2E-BC6D-862DCC8F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287838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32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6BA7F8"/>
      </a:accent2>
      <a:accent3>
        <a:srgbClr val="C3DBFC"/>
      </a:accent3>
      <a:accent4>
        <a:srgbClr val="0A2793"/>
      </a:accent4>
      <a:accent5>
        <a:srgbClr val="C0E8FD"/>
      </a:accent5>
      <a:accent6>
        <a:srgbClr val="6097E1"/>
      </a:accent6>
      <a:hlink>
        <a:srgbClr val="0B6DEF"/>
      </a:hlink>
      <a:folHlink>
        <a:srgbClr val="237DF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32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6BA7F8"/>
      </a:accent2>
      <a:accent3>
        <a:srgbClr val="C3DBFC"/>
      </a:accent3>
      <a:accent4>
        <a:srgbClr val="0A2793"/>
      </a:accent4>
      <a:accent5>
        <a:srgbClr val="C0E8FD"/>
      </a:accent5>
      <a:accent6>
        <a:srgbClr val="6097E1"/>
      </a:accent6>
      <a:hlink>
        <a:srgbClr val="0B6DEF"/>
      </a:hlink>
      <a:folHlink>
        <a:srgbClr val="237DF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Custom 32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6BA7F8"/>
      </a:accent2>
      <a:accent3>
        <a:srgbClr val="C3DBFC"/>
      </a:accent3>
      <a:accent4>
        <a:srgbClr val="0A2793"/>
      </a:accent4>
      <a:accent5>
        <a:srgbClr val="C0E8FD"/>
      </a:accent5>
      <a:accent6>
        <a:srgbClr val="6097E1"/>
      </a:accent6>
      <a:hlink>
        <a:srgbClr val="0B6DEF"/>
      </a:hlink>
      <a:folHlink>
        <a:srgbClr val="237DF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Custom 32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6BA7F8"/>
      </a:accent2>
      <a:accent3>
        <a:srgbClr val="C3DBFC"/>
      </a:accent3>
      <a:accent4>
        <a:srgbClr val="0A2793"/>
      </a:accent4>
      <a:accent5>
        <a:srgbClr val="C0E8FD"/>
      </a:accent5>
      <a:accent6>
        <a:srgbClr val="6097E1"/>
      </a:accent6>
      <a:hlink>
        <a:srgbClr val="0B6DEF"/>
      </a:hlink>
      <a:folHlink>
        <a:srgbClr val="237DF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5246</TotalTime>
  <Words>1174</Words>
  <Application>Microsoft Office PowerPoint</Application>
  <PresentationFormat>On-screen Show (4:3)</PresentationFormat>
  <Paragraphs>193</Paragraphs>
  <Slides>49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Times New Roman</vt:lpstr>
      <vt:lpstr>Arial Black</vt:lpstr>
      <vt:lpstr>Alaska</vt:lpstr>
      <vt:lpstr>Calibri</vt:lpstr>
      <vt:lpstr>Default Design</vt:lpstr>
      <vt:lpstr>1_Default Design</vt:lpstr>
      <vt:lpstr>2_Default Design</vt:lpstr>
      <vt:lpstr>Blank Presentation</vt:lpstr>
      <vt:lpstr>3_Default Design</vt:lpstr>
      <vt:lpstr>Microsoft Photo Editor 3.0 Photo</vt:lpstr>
      <vt:lpstr>PaperPort Document</vt:lpstr>
      <vt:lpstr>Inequities  on the  Road:</vt:lpstr>
      <vt:lpstr>Who Feels Like This?</vt:lpstr>
      <vt:lpstr>10,000 Americans Turn 65 Daily</vt:lpstr>
      <vt:lpstr>Things Can ALWAYS be Worse!</vt:lpstr>
      <vt:lpstr>How About Here?</vt:lpstr>
      <vt:lpstr>Sad Fact:</vt:lpstr>
      <vt:lpstr>Why Do We Care About Walking?</vt:lpstr>
      <vt:lpstr>BUT…. Have We Planned for Everyone?</vt:lpstr>
      <vt:lpstr>PowerPoint Presentation</vt:lpstr>
      <vt:lpstr>Who Walks?</vt:lpstr>
      <vt:lpstr>Health Benefits of Regular Physical Activity Are Many:</vt:lpstr>
      <vt:lpstr>Nevada: 24.7 percent of Fatalities  in 2018 were Pedestrian Fatalities</vt:lpstr>
      <vt:lpstr>… Tell Me Your Biggest Issues</vt:lpstr>
      <vt:lpstr>We Need to Know:</vt:lpstr>
      <vt:lpstr>PowerPoint Presentation</vt:lpstr>
      <vt:lpstr>Situations:</vt:lpstr>
      <vt:lpstr>Situation:</vt:lpstr>
      <vt:lpstr>Situation:</vt:lpstr>
      <vt:lpstr>Situation:</vt:lpstr>
      <vt:lpstr>Situation:</vt:lpstr>
      <vt:lpstr>PowerPoint Presentation</vt:lpstr>
      <vt:lpstr>Lack of Lighting</vt:lpstr>
      <vt:lpstr>Perception Versus Reality:</vt:lpstr>
      <vt:lpstr>Which Street Do You Cross?</vt:lpstr>
      <vt:lpstr>Intersections </vt:lpstr>
      <vt:lpstr>Parking Lots</vt:lpstr>
      <vt:lpstr>Pedestrian Laws to Know: Walkers</vt:lpstr>
      <vt:lpstr>PowerPoint Presentation</vt:lpstr>
      <vt:lpstr>Pedestrian Laws to Know: Drivers</vt:lpstr>
      <vt:lpstr>What Can Drivers Do?</vt:lpstr>
      <vt:lpstr>What DO Our Laws Say?</vt:lpstr>
      <vt:lpstr>Things We Can Do Now</vt:lpstr>
      <vt:lpstr>Things We Can Do Now….</vt:lpstr>
      <vt:lpstr>Things We Can Do Now… </vt:lpstr>
      <vt:lpstr>Where Do We Place Crosswalks for  Better Mobility For All?</vt:lpstr>
      <vt:lpstr>Is This Better?</vt:lpstr>
      <vt:lpstr>What About Speed?</vt:lpstr>
      <vt:lpstr>A Word About Standing Out</vt:lpstr>
      <vt:lpstr>Some Examples….</vt:lpstr>
      <vt:lpstr>PowerPoint Presentation</vt:lpstr>
      <vt:lpstr>If the Driver is Paying 100 percent Attention…</vt:lpstr>
      <vt:lpstr>TARGETED CROSSWALK ENFORCEMENT  </vt:lpstr>
      <vt:lpstr>TARGETED CROSSWALK ENFORCEMENT  </vt:lpstr>
      <vt:lpstr>Targeted Crosswalk Enforcement Statistics</vt:lpstr>
      <vt:lpstr>PowerPoint Presentation</vt:lpstr>
      <vt:lpstr>Watch Out for Each Other</vt:lpstr>
      <vt:lpstr>PowerPoint Presentation</vt:lpstr>
      <vt:lpstr>PowerPoint Presentation</vt:lpstr>
      <vt:lpstr>For More Information:</vt:lpstr>
    </vt:vector>
  </TitlesOfParts>
  <Company>Clearly Presented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Pedestrian walk sign PowerPoint Template</dc:title>
  <dc:creator>Presentation Magazine</dc:creator>
  <cp:lastModifiedBy>Catherine M. Nielsen</cp:lastModifiedBy>
  <cp:revision>116</cp:revision>
  <dcterms:created xsi:type="dcterms:W3CDTF">2009-11-03T13:35:13Z</dcterms:created>
  <dcterms:modified xsi:type="dcterms:W3CDTF">2019-04-30T17:01:19Z</dcterms:modified>
</cp:coreProperties>
</file>