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handoutMasterIdLst>
    <p:handoutMasterId r:id="rId18"/>
  </p:handoutMasterIdLst>
  <p:sldIdLst>
    <p:sldId id="382" r:id="rId2"/>
    <p:sldId id="395" r:id="rId3"/>
    <p:sldId id="303" r:id="rId4"/>
    <p:sldId id="391" r:id="rId5"/>
    <p:sldId id="386" r:id="rId6"/>
    <p:sldId id="387" r:id="rId7"/>
    <p:sldId id="388" r:id="rId8"/>
    <p:sldId id="397" r:id="rId9"/>
    <p:sldId id="398" r:id="rId10"/>
    <p:sldId id="399" r:id="rId11"/>
    <p:sldId id="393" r:id="rId12"/>
    <p:sldId id="392" r:id="rId13"/>
    <p:sldId id="394" r:id="rId14"/>
    <p:sldId id="396" r:id="rId15"/>
    <p:sldId id="390" r:id="rId16"/>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62"/>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2" autoAdjust="0"/>
    <p:restoredTop sz="85306" autoAdjust="0"/>
  </p:normalViewPr>
  <p:slideViewPr>
    <p:cSldViewPr>
      <p:cViewPr>
        <p:scale>
          <a:sx n="104" d="100"/>
          <a:sy n="104" d="100"/>
        </p:scale>
        <p:origin x="2032"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248"/>
    </p:cViewPr>
  </p:sorterViewPr>
  <p:notesViewPr>
    <p:cSldViewPr>
      <p:cViewPr varScale="1">
        <p:scale>
          <a:sx n="94" d="100"/>
          <a:sy n="94" d="100"/>
        </p:scale>
        <p:origin x="3048" y="184"/>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2" tIns="46966" rIns="93932" bIns="46966" rtlCol="0"/>
          <a:lstStyle>
            <a:lvl1pPr algn="r">
              <a:defRPr sz="1200"/>
            </a:lvl1pPr>
          </a:lstStyle>
          <a:p>
            <a:fld id="{D142D0B5-FF6D-4372-AE83-8381C0281B76}" type="datetimeFigureOut">
              <a:rPr lang="en-US" smtClean="0"/>
              <a:t>4/28/19</a:t>
            </a:fld>
            <a:endParaRPr lang="en-US" dirty="0"/>
          </a:p>
        </p:txBody>
      </p:sp>
      <p:sp>
        <p:nvSpPr>
          <p:cNvPr id="4" name="Footer Placeholder 3"/>
          <p:cNvSpPr>
            <a:spLocks noGrp="1"/>
          </p:cNvSpPr>
          <p:nvPr>
            <p:ph type="ftr" sz="quarter" idx="2"/>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7"/>
            <a:ext cx="3066733" cy="468154"/>
          </a:xfrm>
          <a:prstGeom prst="rect">
            <a:avLst/>
          </a:prstGeom>
        </p:spPr>
        <p:txBody>
          <a:bodyPr vert="horz" lIns="93932" tIns="46966" rIns="93932" bIns="46966" rtlCol="0" anchor="b"/>
          <a:lstStyle>
            <a:lvl1pPr algn="r">
              <a:defRPr sz="1200"/>
            </a:lvl1pPr>
          </a:lstStyle>
          <a:p>
            <a:fld id="{BD464CC3-F7E9-49FB-9F8B-AC04360A3260}" type="slidenum">
              <a:rPr lang="en-US" smtClean="0"/>
              <a:t>‹#›</a:t>
            </a:fld>
            <a:endParaRPr lang="en-US" dirty="0"/>
          </a:p>
        </p:txBody>
      </p:sp>
    </p:spTree>
    <p:extLst>
      <p:ext uri="{BB962C8B-B14F-4D97-AF65-F5344CB8AC3E}">
        <p14:creationId xmlns:p14="http://schemas.microsoft.com/office/powerpoint/2010/main" val="3528592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005B698A-AF46-4C15-A061-3C0EB84095E9}" type="datetimeFigureOut">
              <a:rPr lang="en-US" smtClean="0"/>
              <a:t>4/28/19</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2" tIns="46966" rIns="93932" bIns="46966"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80C37E94-4897-4EF7-B534-ED1F9C19888F}" type="slidenum">
              <a:rPr lang="en-US" smtClean="0"/>
              <a:t>‹#›</a:t>
            </a:fld>
            <a:endParaRPr lang="en-US" dirty="0"/>
          </a:p>
        </p:txBody>
      </p:sp>
    </p:spTree>
    <p:extLst>
      <p:ext uri="{BB962C8B-B14F-4D97-AF65-F5344CB8AC3E}">
        <p14:creationId xmlns:p14="http://schemas.microsoft.com/office/powerpoint/2010/main" val="444397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C37E94-4897-4EF7-B534-ED1F9C19888F}" type="slidenum">
              <a:rPr lang="en-US" smtClean="0"/>
              <a:t>1</a:t>
            </a:fld>
            <a:endParaRPr lang="en-US" dirty="0"/>
          </a:p>
        </p:txBody>
      </p:sp>
    </p:spTree>
    <p:extLst>
      <p:ext uri="{BB962C8B-B14F-4D97-AF65-F5344CB8AC3E}">
        <p14:creationId xmlns:p14="http://schemas.microsoft.com/office/powerpoint/2010/main" val="1983126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a:t>
            </a:r>
          </a:p>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10</a:t>
            </a:fld>
            <a:endParaRPr lang="en-US" dirty="0"/>
          </a:p>
        </p:txBody>
      </p:sp>
    </p:spTree>
    <p:extLst>
      <p:ext uri="{BB962C8B-B14F-4D97-AF65-F5344CB8AC3E}">
        <p14:creationId xmlns:p14="http://schemas.microsoft.com/office/powerpoint/2010/main" val="2868159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Persons with disabilities</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Older Adults</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Washoe County Senior Services</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Northern Nevada Center for Independent Living</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Nevada Aging and Disability Division</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Population Health, Renown Health Care</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Regional Transportation Commission</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Sierra Nevada Transportation Coalition</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Parks and Recreation, City of Reno</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Northern Nevada Neighborhood Network</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ADSD Mobility Manager</a:t>
            </a:r>
          </a:p>
          <a:p>
            <a:pPr marL="1373188" indent="-457200">
              <a:buFont typeface="Arial" panose="020B0604020202020204" pitchFamily="34" charset="0"/>
              <a:buChar char="•"/>
            </a:pPr>
            <a:r>
              <a:rPr lang="en-US" sz="1400" dirty="0">
                <a:solidFill>
                  <a:schemeClr val="tx1"/>
                </a:solidFill>
                <a:latin typeface="Minion Pro" panose="02040503050306020203" pitchFamily="18" charset="0"/>
              </a:rPr>
              <a:t>Sanford Center for Aging</a:t>
            </a:r>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11</a:t>
            </a:fld>
            <a:endParaRPr lang="en-US" dirty="0"/>
          </a:p>
        </p:txBody>
      </p:sp>
    </p:spTree>
    <p:extLst>
      <p:ext uri="{BB962C8B-B14F-4D97-AF65-F5344CB8AC3E}">
        <p14:creationId xmlns:p14="http://schemas.microsoft.com/office/powerpoint/2010/main" val="1264604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Persons with disabilities</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Older Adults</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Washoe County Senior Services</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Northern Nevada Center for Independent Living</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Nevada Aging and Disability Division</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Population Health, Renown Health Care</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Regional Transportation Commission</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Sierra Nevada Transportation Coalition</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Parks and Recreation, City of Reno</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Northern Nevada Neighborhood Network</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ADSD Mobility Manager</a:t>
            </a:r>
          </a:p>
          <a:p>
            <a:pPr marL="1373188" indent="-457200">
              <a:buFont typeface="Arial" panose="020B0604020202020204" pitchFamily="34" charset="0"/>
              <a:buChar char="•"/>
            </a:pPr>
            <a:r>
              <a:rPr lang="en-US" sz="1600" dirty="0">
                <a:solidFill>
                  <a:schemeClr val="tx1"/>
                </a:solidFill>
                <a:latin typeface="Minion Pro" panose="02040503050306020203" pitchFamily="18" charset="0"/>
              </a:rPr>
              <a:t>Sanford Center for Aging</a:t>
            </a:r>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12</a:t>
            </a:fld>
            <a:endParaRPr lang="en-US" dirty="0"/>
          </a:p>
        </p:txBody>
      </p:sp>
    </p:spTree>
    <p:extLst>
      <p:ext uri="{BB962C8B-B14F-4D97-AF65-F5344CB8AC3E}">
        <p14:creationId xmlns:p14="http://schemas.microsoft.com/office/powerpoint/2010/main" val="1960671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13</a:t>
            </a:fld>
            <a:endParaRPr lang="en-US" dirty="0"/>
          </a:p>
        </p:txBody>
      </p:sp>
    </p:spTree>
    <p:extLst>
      <p:ext uri="{BB962C8B-B14F-4D97-AF65-F5344CB8AC3E}">
        <p14:creationId xmlns:p14="http://schemas.microsoft.com/office/powerpoint/2010/main" val="1233325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14</a:t>
            </a:fld>
            <a:endParaRPr lang="en-US" dirty="0"/>
          </a:p>
        </p:txBody>
      </p:sp>
    </p:spTree>
    <p:extLst>
      <p:ext uri="{BB962C8B-B14F-4D97-AF65-F5344CB8AC3E}">
        <p14:creationId xmlns:p14="http://schemas.microsoft.com/office/powerpoint/2010/main" val="407955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15</a:t>
            </a:fld>
            <a:endParaRPr lang="en-US" dirty="0"/>
          </a:p>
        </p:txBody>
      </p:sp>
    </p:spTree>
    <p:extLst>
      <p:ext uri="{BB962C8B-B14F-4D97-AF65-F5344CB8AC3E}">
        <p14:creationId xmlns:p14="http://schemas.microsoft.com/office/powerpoint/2010/main" val="4064350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C37E94-4897-4EF7-B534-ED1F9C19888F}" type="slidenum">
              <a:rPr lang="en-US" smtClean="0"/>
              <a:t>2</a:t>
            </a:fld>
            <a:endParaRPr lang="en-US" dirty="0"/>
          </a:p>
        </p:txBody>
      </p:sp>
    </p:spTree>
    <p:extLst>
      <p:ext uri="{BB962C8B-B14F-4D97-AF65-F5344CB8AC3E}">
        <p14:creationId xmlns:p14="http://schemas.microsoft.com/office/powerpoint/2010/main" val="4094435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3</a:t>
            </a:fld>
            <a:endParaRPr lang="en-US" dirty="0"/>
          </a:p>
        </p:txBody>
      </p:sp>
    </p:spTree>
    <p:extLst>
      <p:ext uri="{BB962C8B-B14F-4D97-AF65-F5344CB8AC3E}">
        <p14:creationId xmlns:p14="http://schemas.microsoft.com/office/powerpoint/2010/main" val="3621199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4</a:t>
            </a:fld>
            <a:endParaRPr lang="en-US" dirty="0"/>
          </a:p>
        </p:txBody>
      </p:sp>
    </p:spTree>
    <p:extLst>
      <p:ext uri="{BB962C8B-B14F-4D97-AF65-F5344CB8AC3E}">
        <p14:creationId xmlns:p14="http://schemas.microsoft.com/office/powerpoint/2010/main" val="2367092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r>
              <a:rPr lang="en-US" sz="1400" baseline="0" dirty="0"/>
              <a:t>.</a:t>
            </a:r>
          </a:p>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5</a:t>
            </a:fld>
            <a:endParaRPr lang="en-US" dirty="0"/>
          </a:p>
        </p:txBody>
      </p:sp>
    </p:spTree>
    <p:extLst>
      <p:ext uri="{BB962C8B-B14F-4D97-AF65-F5344CB8AC3E}">
        <p14:creationId xmlns:p14="http://schemas.microsoft.com/office/powerpoint/2010/main" val="1617127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6</a:t>
            </a:fld>
            <a:endParaRPr lang="en-US" dirty="0"/>
          </a:p>
        </p:txBody>
      </p:sp>
    </p:spTree>
    <p:extLst>
      <p:ext uri="{BB962C8B-B14F-4D97-AF65-F5344CB8AC3E}">
        <p14:creationId xmlns:p14="http://schemas.microsoft.com/office/powerpoint/2010/main" val="3127967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a:t>
            </a:r>
          </a:p>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7</a:t>
            </a:fld>
            <a:endParaRPr lang="en-US" dirty="0"/>
          </a:p>
        </p:txBody>
      </p:sp>
    </p:spTree>
    <p:extLst>
      <p:ext uri="{BB962C8B-B14F-4D97-AF65-F5344CB8AC3E}">
        <p14:creationId xmlns:p14="http://schemas.microsoft.com/office/powerpoint/2010/main" val="2273744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a:t>
            </a:r>
          </a:p>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8</a:t>
            </a:fld>
            <a:endParaRPr lang="en-US" dirty="0"/>
          </a:p>
        </p:txBody>
      </p:sp>
    </p:spTree>
    <p:extLst>
      <p:ext uri="{BB962C8B-B14F-4D97-AF65-F5344CB8AC3E}">
        <p14:creationId xmlns:p14="http://schemas.microsoft.com/office/powerpoint/2010/main" val="135019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a:t>
            </a:r>
          </a:p>
          <a:p>
            <a:endParaRPr lang="en-US" sz="1400" baseline="0" dirty="0"/>
          </a:p>
          <a:p>
            <a:endParaRPr lang="en-US" sz="1400" baseline="0" dirty="0"/>
          </a:p>
          <a:p>
            <a:endParaRPr lang="en-US" sz="1400" dirty="0"/>
          </a:p>
        </p:txBody>
      </p:sp>
      <p:sp>
        <p:nvSpPr>
          <p:cNvPr id="4" name="Slide Number Placeholder 3"/>
          <p:cNvSpPr>
            <a:spLocks noGrp="1"/>
          </p:cNvSpPr>
          <p:nvPr>
            <p:ph type="sldNum" sz="quarter" idx="10"/>
          </p:nvPr>
        </p:nvSpPr>
        <p:spPr/>
        <p:txBody>
          <a:bodyPr/>
          <a:lstStyle/>
          <a:p>
            <a:fld id="{80C37E94-4897-4EF7-B534-ED1F9C19888F}" type="slidenum">
              <a:rPr lang="en-US" smtClean="0"/>
              <a:t>9</a:t>
            </a:fld>
            <a:endParaRPr lang="en-US" dirty="0"/>
          </a:p>
        </p:txBody>
      </p:sp>
    </p:spTree>
    <p:extLst>
      <p:ext uri="{BB962C8B-B14F-4D97-AF65-F5344CB8AC3E}">
        <p14:creationId xmlns:p14="http://schemas.microsoft.com/office/powerpoint/2010/main" val="3079435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08125" indent="0" algn="ctr">
              <a:buNone/>
              <a:defRPr>
                <a:solidFill>
                  <a:schemeClr val="tx1">
                    <a:tint val="75000"/>
                  </a:schemeClr>
                </a:solidFill>
              </a:defRPr>
            </a:lvl2pPr>
            <a:lvl3pPr marL="816251" indent="0" algn="ctr">
              <a:buNone/>
              <a:defRPr>
                <a:solidFill>
                  <a:schemeClr val="tx1">
                    <a:tint val="75000"/>
                  </a:schemeClr>
                </a:solidFill>
              </a:defRPr>
            </a:lvl3pPr>
            <a:lvl4pPr marL="1224376" indent="0" algn="ctr">
              <a:buNone/>
              <a:defRPr>
                <a:solidFill>
                  <a:schemeClr val="tx1">
                    <a:tint val="75000"/>
                  </a:schemeClr>
                </a:solidFill>
              </a:defRPr>
            </a:lvl4pPr>
            <a:lvl5pPr marL="1632501" indent="0" algn="ctr">
              <a:buNone/>
              <a:defRPr>
                <a:solidFill>
                  <a:schemeClr val="tx1">
                    <a:tint val="75000"/>
                  </a:schemeClr>
                </a:solidFill>
              </a:defRPr>
            </a:lvl5pPr>
            <a:lvl6pPr marL="2040626" indent="0" algn="ctr">
              <a:buNone/>
              <a:defRPr>
                <a:solidFill>
                  <a:schemeClr val="tx1">
                    <a:tint val="75000"/>
                  </a:schemeClr>
                </a:solidFill>
              </a:defRPr>
            </a:lvl6pPr>
            <a:lvl7pPr marL="2448752" indent="0" algn="ctr">
              <a:buNone/>
              <a:defRPr>
                <a:solidFill>
                  <a:schemeClr val="tx1">
                    <a:tint val="75000"/>
                  </a:schemeClr>
                </a:solidFill>
              </a:defRPr>
            </a:lvl7pPr>
            <a:lvl8pPr marL="2856877" indent="0" algn="ctr">
              <a:buNone/>
              <a:defRPr>
                <a:solidFill>
                  <a:schemeClr val="tx1">
                    <a:tint val="75000"/>
                  </a:schemeClr>
                </a:solidFill>
              </a:defRPr>
            </a:lvl8pPr>
            <a:lvl9pPr marL="3265003" indent="0" algn="ctr">
              <a:buNone/>
              <a:defRPr>
                <a:solidFill>
                  <a:schemeClr val="tx1">
                    <a:tint val="75000"/>
                  </a:schemeClr>
                </a:solidFill>
              </a:defRPr>
            </a:lvl9pPr>
          </a:lstStyle>
          <a:p>
            <a:r>
              <a:rPr lang="en-US"/>
              <a:t>Click to edit Master subtitle style</a:t>
            </a:r>
          </a:p>
        </p:txBody>
      </p:sp>
      <p:sp>
        <p:nvSpPr>
          <p:cNvPr id="8" name="Rectangle 7"/>
          <p:cNvSpPr/>
          <p:nvPr/>
        </p:nvSpPr>
        <p:spPr>
          <a:xfrm>
            <a:off x="0" y="6191520"/>
            <a:ext cx="9144000" cy="666480"/>
          </a:xfrm>
          <a:prstGeom prst="rect">
            <a:avLst/>
          </a:prstGeom>
          <a:solidFill>
            <a:srgbClr val="001D3A"/>
          </a:solidFill>
          <a:ln>
            <a:solidFill>
              <a:srgbClr val="001D3A"/>
            </a:solidFill>
          </a:ln>
        </p:spPr>
        <p:style>
          <a:lnRef idx="1">
            <a:schemeClr val="accent1"/>
          </a:lnRef>
          <a:fillRef idx="3">
            <a:schemeClr val="accent1"/>
          </a:fillRef>
          <a:effectRef idx="2">
            <a:schemeClr val="accent1"/>
          </a:effectRef>
          <a:fontRef idx="minor">
            <a:schemeClr val="lt1"/>
          </a:fontRef>
        </p:style>
        <p:txBody>
          <a:bodyPr lIns="37591" tIns="18795" rIns="37591" bIns="18795" rtlCol="0" anchor="ctr"/>
          <a:lstStyle/>
          <a:p>
            <a:pPr algn="ctr"/>
            <a:endParaRPr lang="en-US" dirty="0"/>
          </a:p>
        </p:txBody>
      </p:sp>
      <p:sp>
        <p:nvSpPr>
          <p:cNvPr id="12" name="TextBox 11"/>
          <p:cNvSpPr txBox="1"/>
          <p:nvPr/>
        </p:nvSpPr>
        <p:spPr>
          <a:xfrm>
            <a:off x="262474" y="6191520"/>
            <a:ext cx="8881526" cy="438067"/>
          </a:xfrm>
          <a:prstGeom prst="rect">
            <a:avLst/>
          </a:prstGeom>
          <a:noFill/>
        </p:spPr>
        <p:txBody>
          <a:bodyPr wrap="square" lIns="37591" tIns="18795" rIns="37591" bIns="18795" rtlCol="0">
            <a:spAutoFit/>
          </a:bodyPr>
          <a:lstStyle/>
          <a:p>
            <a:pPr marL="0" lvl="1" algn="r"/>
            <a:r>
              <a:rPr lang="en-US" sz="2600" dirty="0">
                <a:solidFill>
                  <a:schemeClr val="bg1"/>
                </a:solidFill>
              </a:rPr>
              <a:t>	                      dhs.unr.edu/aging </a:t>
            </a:r>
            <a:endParaRPr lang="en-US" dirty="0"/>
          </a:p>
        </p:txBody>
      </p:sp>
      <p:pic>
        <p:nvPicPr>
          <p:cNvPr id="9" name="Picture 3" descr="G:\MARKETING &amp; COMMUNICATIONS\Marketing\Logos, artwork, color keys, etc\SANFORD_horiz_RG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495"/>
            <a:ext cx="2362201" cy="1051252"/>
          </a:xfrm>
          <a:prstGeom prst="rect">
            <a:avLst/>
          </a:prstGeom>
          <a:noFill/>
          <a:extLst>
            <a:ext uri="{909E8E84-426E-40dd-AFC4-6F175D3DCCD1}">
              <a14:hiddenFill xmlns=""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1A1179-5059-42FC-87B7-1E451365A900}" type="datetimeFigureOut">
              <a:rPr lang="en-US" smtClean="0"/>
              <a:t>4/28/19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573500" y="476252"/>
            <a:ext cx="5143500" cy="101425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476252"/>
            <a:ext cx="15278100" cy="10142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1A1179-5059-42FC-87B7-1E451365A900}" type="datetimeFigureOut">
              <a:rPr lang="en-US" smtClean="0"/>
              <a:t>4/28/19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0452" y="0"/>
            <a:ext cx="8229600" cy="1143000"/>
          </a:xfrm>
        </p:spPr>
        <p:txBody>
          <a:bodyPr/>
          <a:lstStyle/>
          <a:p>
            <a:r>
              <a:rPr lang="en-US" dirty="0"/>
              <a:t>Click to edit Master title style</a:t>
            </a:r>
          </a:p>
        </p:txBody>
      </p:sp>
      <p:sp>
        <p:nvSpPr>
          <p:cNvPr id="3" name="Content Placeholder 2"/>
          <p:cNvSpPr>
            <a:spLocks noGrp="1"/>
          </p:cNvSpPr>
          <p:nvPr>
            <p:ph idx="1"/>
          </p:nvPr>
        </p:nvSpPr>
        <p:spPr>
          <a:xfrm>
            <a:off x="490452" y="1280785"/>
            <a:ext cx="8229600" cy="4525963"/>
          </a:xfrm>
        </p:spPr>
        <p:txBody>
          <a:bodyPr/>
          <a:lstStyle>
            <a:lvl1pPr>
              <a:defRPr>
                <a:solidFill>
                  <a:srgbClr val="002E62"/>
                </a:solidFill>
              </a:defRPr>
            </a:lvl1pPr>
            <a:lvl2pPr>
              <a:defRPr>
                <a:solidFill>
                  <a:srgbClr val="002E62"/>
                </a:solidFill>
              </a:defRPr>
            </a:lvl2pPr>
            <a:lvl3pPr>
              <a:defRPr>
                <a:solidFill>
                  <a:srgbClr val="002E62"/>
                </a:solidFill>
              </a:defRPr>
            </a:lvl3pPr>
            <a:lvl4pPr>
              <a:defRPr>
                <a:solidFill>
                  <a:srgbClr val="002E62"/>
                </a:solidFill>
              </a:defRPr>
            </a:lvl4pPr>
            <a:lvl5pPr>
              <a:defRPr>
                <a:solidFill>
                  <a:srgbClr val="002E6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3" descr="G:\MARKETING &amp; COMMUNICATIONS\Marketing\Logos, artwork, color keys, etc\SANFORD_horiz_RG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799" y="5806748"/>
            <a:ext cx="2362201" cy="1051252"/>
          </a:xfrm>
          <a:prstGeom prst="rect">
            <a:avLst/>
          </a:prstGeom>
          <a:noFill/>
          <a:extLst>
            <a:ext uri="{909E8E84-426E-40dd-AFC4-6F175D3DCCD1}">
              <a14:hiddenFill xmlns=""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800">
                <a:solidFill>
                  <a:schemeClr val="tx1">
                    <a:tint val="75000"/>
                  </a:schemeClr>
                </a:solidFill>
              </a:defRPr>
            </a:lvl1pPr>
            <a:lvl2pPr marL="408125" indent="0">
              <a:buNone/>
              <a:defRPr sz="1600">
                <a:solidFill>
                  <a:schemeClr val="tx1">
                    <a:tint val="75000"/>
                  </a:schemeClr>
                </a:solidFill>
              </a:defRPr>
            </a:lvl2pPr>
            <a:lvl3pPr marL="816251" indent="0">
              <a:buNone/>
              <a:defRPr sz="1400">
                <a:solidFill>
                  <a:schemeClr val="tx1">
                    <a:tint val="75000"/>
                  </a:schemeClr>
                </a:solidFill>
              </a:defRPr>
            </a:lvl3pPr>
            <a:lvl4pPr marL="1224376" indent="0">
              <a:buNone/>
              <a:defRPr sz="1200">
                <a:solidFill>
                  <a:schemeClr val="tx1">
                    <a:tint val="75000"/>
                  </a:schemeClr>
                </a:solidFill>
              </a:defRPr>
            </a:lvl4pPr>
            <a:lvl5pPr marL="1632501" indent="0">
              <a:buNone/>
              <a:defRPr sz="1200">
                <a:solidFill>
                  <a:schemeClr val="tx1">
                    <a:tint val="75000"/>
                  </a:schemeClr>
                </a:solidFill>
              </a:defRPr>
            </a:lvl5pPr>
            <a:lvl6pPr marL="2040626" indent="0">
              <a:buNone/>
              <a:defRPr sz="1200">
                <a:solidFill>
                  <a:schemeClr val="tx1">
                    <a:tint val="75000"/>
                  </a:schemeClr>
                </a:solidFill>
              </a:defRPr>
            </a:lvl6pPr>
            <a:lvl7pPr marL="2448752" indent="0">
              <a:buNone/>
              <a:defRPr sz="1200">
                <a:solidFill>
                  <a:schemeClr val="tx1">
                    <a:tint val="75000"/>
                  </a:schemeClr>
                </a:solidFill>
              </a:defRPr>
            </a:lvl7pPr>
            <a:lvl8pPr marL="2856877" indent="0">
              <a:buNone/>
              <a:defRPr sz="1200">
                <a:solidFill>
                  <a:schemeClr val="tx1">
                    <a:tint val="75000"/>
                  </a:schemeClr>
                </a:solidFill>
              </a:defRPr>
            </a:lvl8pPr>
            <a:lvl9pPr marL="3265003" indent="0">
              <a:buNone/>
              <a:defRPr sz="1200">
                <a:solidFill>
                  <a:schemeClr val="tx1">
                    <a:tint val="75000"/>
                  </a:schemeClr>
                </a:solidFill>
              </a:defRPr>
            </a:lvl9pPr>
          </a:lstStyle>
          <a:p>
            <a:pPr lvl="0"/>
            <a:r>
              <a:rPr lang="en-US"/>
              <a:t>Click to edit Master text styles</a:t>
            </a:r>
          </a:p>
        </p:txBody>
      </p:sp>
      <p:sp>
        <p:nvSpPr>
          <p:cNvPr id="9" name="Rectangle 8"/>
          <p:cNvSpPr/>
          <p:nvPr userDrawn="1"/>
        </p:nvSpPr>
        <p:spPr>
          <a:xfrm>
            <a:off x="0" y="6220372"/>
            <a:ext cx="9144000" cy="666480"/>
          </a:xfrm>
          <a:prstGeom prst="rect">
            <a:avLst/>
          </a:prstGeom>
          <a:solidFill>
            <a:srgbClr val="001D3A"/>
          </a:solidFill>
          <a:ln>
            <a:solidFill>
              <a:srgbClr val="001D3A"/>
            </a:solidFill>
          </a:ln>
        </p:spPr>
        <p:style>
          <a:lnRef idx="1">
            <a:schemeClr val="accent1"/>
          </a:lnRef>
          <a:fillRef idx="3">
            <a:schemeClr val="accent1"/>
          </a:fillRef>
          <a:effectRef idx="2">
            <a:schemeClr val="accent1"/>
          </a:effectRef>
          <a:fontRef idx="minor">
            <a:schemeClr val="lt1"/>
          </a:fontRef>
        </p:style>
        <p:txBody>
          <a:bodyPr lIns="37591" tIns="18795" rIns="37591" bIns="18795" rtlCol="0" anchor="ctr"/>
          <a:lstStyle/>
          <a:p>
            <a:pPr algn="ctr"/>
            <a:endParaRPr lang="en-US" dirty="0"/>
          </a:p>
        </p:txBody>
      </p:sp>
      <p:sp>
        <p:nvSpPr>
          <p:cNvPr id="8" name="TextBox 7"/>
          <p:cNvSpPr txBox="1"/>
          <p:nvPr userDrawn="1"/>
        </p:nvSpPr>
        <p:spPr>
          <a:xfrm>
            <a:off x="262474" y="6223867"/>
            <a:ext cx="8881526" cy="438067"/>
          </a:xfrm>
          <a:prstGeom prst="rect">
            <a:avLst/>
          </a:prstGeom>
          <a:noFill/>
        </p:spPr>
        <p:txBody>
          <a:bodyPr wrap="square" lIns="37591" tIns="18795" rIns="37591" bIns="18795" rtlCol="0">
            <a:spAutoFit/>
          </a:bodyPr>
          <a:lstStyle/>
          <a:p>
            <a:pPr marL="0" lvl="1" algn="r"/>
            <a:r>
              <a:rPr lang="en-US" sz="2600" dirty="0">
                <a:solidFill>
                  <a:schemeClr val="bg1"/>
                </a:solidFill>
              </a:rPr>
              <a:t> dhs.unr.edu/aging </a:t>
            </a:r>
            <a:endParaRPr lang="en-US" dirty="0"/>
          </a:p>
        </p:txBody>
      </p:sp>
      <p:pic>
        <p:nvPicPr>
          <p:cNvPr id="10" name="Picture 3" descr="G:\MARKETING &amp; COMMUNICATIONS\Marketing\Logos, artwork, color keys, etc\SANFORD_horiz_RG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2362201" cy="1051252"/>
          </a:xfrm>
          <a:prstGeom prst="rect">
            <a:avLst/>
          </a:prstGeom>
          <a:noFill/>
          <a:extLst>
            <a:ext uri="{909E8E84-426E-40dd-AFC4-6F175D3DCCD1}">
              <a14:hiddenFill xmlns=""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295400"/>
            <a:ext cx="10210800" cy="7845425"/>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506200" y="2773365"/>
            <a:ext cx="10210800" cy="7845425"/>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1A1179-5059-42FC-87B7-1E451365A900}" type="datetimeFigureOut">
              <a:rPr lang="en-US" smtClean="0"/>
              <a:t>4/28/19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100" b="1">
                <a:solidFill>
                  <a:srgbClr val="002E62"/>
                </a:solidFill>
              </a:defRPr>
            </a:lvl1pPr>
            <a:lvl2pPr marL="408125" indent="0">
              <a:buNone/>
              <a:defRPr sz="1800" b="1"/>
            </a:lvl2pPr>
            <a:lvl3pPr marL="816251" indent="0">
              <a:buNone/>
              <a:defRPr sz="1600" b="1"/>
            </a:lvl3pPr>
            <a:lvl4pPr marL="1224376" indent="0">
              <a:buNone/>
              <a:defRPr sz="1400" b="1"/>
            </a:lvl4pPr>
            <a:lvl5pPr marL="1632501" indent="0">
              <a:buNone/>
              <a:defRPr sz="1400" b="1"/>
            </a:lvl5pPr>
            <a:lvl6pPr marL="2040626" indent="0">
              <a:buNone/>
              <a:defRPr sz="1400" b="1"/>
            </a:lvl6pPr>
            <a:lvl7pPr marL="2448752" indent="0">
              <a:buNone/>
              <a:defRPr sz="1400" b="1"/>
            </a:lvl7pPr>
            <a:lvl8pPr marL="2856877" indent="0">
              <a:buNone/>
              <a:defRPr sz="1400" b="1"/>
            </a:lvl8pPr>
            <a:lvl9pPr marL="3265003" indent="0">
              <a:buNone/>
              <a:defRPr sz="14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100">
                <a:solidFill>
                  <a:srgbClr val="002E62"/>
                </a:solidFill>
              </a:defRPr>
            </a:lvl1pPr>
            <a:lvl2pPr>
              <a:defRPr sz="1800">
                <a:solidFill>
                  <a:srgbClr val="002E62"/>
                </a:solidFill>
              </a:defRPr>
            </a:lvl2pPr>
            <a:lvl3pPr>
              <a:defRPr sz="1600">
                <a:solidFill>
                  <a:srgbClr val="002E62"/>
                </a:solidFill>
              </a:defRPr>
            </a:lvl3pPr>
            <a:lvl4pPr>
              <a:defRPr sz="1400">
                <a:solidFill>
                  <a:srgbClr val="002E62"/>
                </a:solidFill>
              </a:defRPr>
            </a:lvl4pPr>
            <a:lvl5pPr>
              <a:defRPr sz="1400">
                <a:solidFill>
                  <a:srgbClr val="002E62"/>
                </a:solidFill>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100" b="1">
                <a:solidFill>
                  <a:srgbClr val="002E62"/>
                </a:solidFill>
              </a:defRPr>
            </a:lvl1pPr>
            <a:lvl2pPr marL="408125" indent="0">
              <a:buNone/>
              <a:defRPr sz="1800" b="1"/>
            </a:lvl2pPr>
            <a:lvl3pPr marL="816251" indent="0">
              <a:buNone/>
              <a:defRPr sz="1600" b="1"/>
            </a:lvl3pPr>
            <a:lvl4pPr marL="1224376" indent="0">
              <a:buNone/>
              <a:defRPr sz="1400" b="1"/>
            </a:lvl4pPr>
            <a:lvl5pPr marL="1632501" indent="0">
              <a:buNone/>
              <a:defRPr sz="1400" b="1"/>
            </a:lvl5pPr>
            <a:lvl6pPr marL="2040626" indent="0">
              <a:buNone/>
              <a:defRPr sz="1400" b="1"/>
            </a:lvl6pPr>
            <a:lvl7pPr marL="2448752" indent="0">
              <a:buNone/>
              <a:defRPr sz="1400" b="1"/>
            </a:lvl7pPr>
            <a:lvl8pPr marL="2856877" indent="0">
              <a:buNone/>
              <a:defRPr sz="1400" b="1"/>
            </a:lvl8pPr>
            <a:lvl9pPr marL="3265003" indent="0">
              <a:buNone/>
              <a:defRPr sz="1400" b="1"/>
            </a:lvl9pPr>
          </a:lstStyle>
          <a:p>
            <a:pPr lvl="0"/>
            <a:r>
              <a:rPr lang="en-US" dirty="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100">
                <a:solidFill>
                  <a:srgbClr val="002E62"/>
                </a:solidFill>
              </a:defRPr>
            </a:lvl1pPr>
            <a:lvl2pPr>
              <a:defRPr sz="1800">
                <a:solidFill>
                  <a:srgbClr val="002E62"/>
                </a:solidFill>
              </a:defRPr>
            </a:lvl2pPr>
            <a:lvl3pPr>
              <a:defRPr sz="1600">
                <a:solidFill>
                  <a:srgbClr val="002E62"/>
                </a:solidFill>
              </a:defRPr>
            </a:lvl3pPr>
            <a:lvl4pPr>
              <a:defRPr sz="1400">
                <a:solidFill>
                  <a:srgbClr val="002E62"/>
                </a:solidFill>
              </a:defRPr>
            </a:lvl4pPr>
            <a:lvl5pPr>
              <a:defRPr sz="1400">
                <a:solidFill>
                  <a:srgbClr val="002E62"/>
                </a:solidFill>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3" descr="G:\MARKETING &amp; COMMUNICATIONS\Marketing\Logos, artwork, color keys, etc\SANFORD_horiz_RG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799" y="5806748"/>
            <a:ext cx="2362201" cy="1051252"/>
          </a:xfrm>
          <a:prstGeom prst="rect">
            <a:avLst/>
          </a:prstGeom>
          <a:noFill/>
          <a:extLst>
            <a:ext uri="{909E8E84-426E-40dd-AFC4-6F175D3DCCD1}">
              <a14:hiddenFill xmlns=""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1A1179-5059-42FC-87B7-1E451365A900}" type="datetimeFigureOut">
              <a:rPr lang="en-US" smtClean="0"/>
              <a:t>4/28/19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1A1179-5059-42FC-87B7-1E451365A900}" type="datetimeFigureOut">
              <a:rPr lang="en-US" smtClean="0"/>
              <a:t>4/28/19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200"/>
            </a:lvl1pPr>
            <a:lvl2pPr marL="408125" indent="0">
              <a:buNone/>
              <a:defRPr sz="1100"/>
            </a:lvl2pPr>
            <a:lvl3pPr marL="816251" indent="0">
              <a:buNone/>
              <a:defRPr sz="900"/>
            </a:lvl3pPr>
            <a:lvl4pPr marL="1224376" indent="0">
              <a:buNone/>
              <a:defRPr sz="800"/>
            </a:lvl4pPr>
            <a:lvl5pPr marL="1632501" indent="0">
              <a:buNone/>
              <a:defRPr sz="800"/>
            </a:lvl5pPr>
            <a:lvl6pPr marL="2040626" indent="0">
              <a:buNone/>
              <a:defRPr sz="800"/>
            </a:lvl6pPr>
            <a:lvl7pPr marL="2448752" indent="0">
              <a:buNone/>
              <a:defRPr sz="800"/>
            </a:lvl7pPr>
            <a:lvl8pPr marL="2856877" indent="0">
              <a:buNone/>
              <a:defRPr sz="800"/>
            </a:lvl8pPr>
            <a:lvl9pPr marL="326500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EF1A1179-5059-42FC-87B7-1E451365A900}" type="datetimeFigureOut">
              <a:rPr lang="en-US" smtClean="0"/>
              <a:t>4/28/19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800"/>
            </a:lvl1pPr>
            <a:lvl2pPr marL="408125" indent="0">
              <a:buNone/>
              <a:defRPr sz="2500"/>
            </a:lvl2pPr>
            <a:lvl3pPr marL="816251" indent="0">
              <a:buNone/>
              <a:defRPr sz="2100"/>
            </a:lvl3pPr>
            <a:lvl4pPr marL="1224376" indent="0">
              <a:buNone/>
              <a:defRPr sz="1800"/>
            </a:lvl4pPr>
            <a:lvl5pPr marL="1632501" indent="0">
              <a:buNone/>
              <a:defRPr sz="1800"/>
            </a:lvl5pPr>
            <a:lvl6pPr marL="2040626" indent="0">
              <a:buNone/>
              <a:defRPr sz="1800"/>
            </a:lvl6pPr>
            <a:lvl7pPr marL="2448752" indent="0">
              <a:buNone/>
              <a:defRPr sz="1800"/>
            </a:lvl7pPr>
            <a:lvl8pPr marL="2856877" indent="0">
              <a:buNone/>
              <a:defRPr sz="1800"/>
            </a:lvl8pPr>
            <a:lvl9pPr marL="3265003" indent="0">
              <a:buNone/>
              <a:defRPr sz="1800"/>
            </a:lvl9pPr>
          </a:lstStyle>
          <a:p>
            <a:r>
              <a:rPr lang="en-US" dirty="0"/>
              <a:t>Click icon to add picture</a:t>
            </a:r>
          </a:p>
        </p:txBody>
      </p:sp>
      <p:sp>
        <p:nvSpPr>
          <p:cNvPr id="4" name="Text Placeholder 3"/>
          <p:cNvSpPr>
            <a:spLocks noGrp="1"/>
          </p:cNvSpPr>
          <p:nvPr>
            <p:ph type="body" sz="half" idx="2"/>
          </p:nvPr>
        </p:nvSpPr>
        <p:spPr>
          <a:xfrm>
            <a:off x="1792288" y="5367339"/>
            <a:ext cx="5486400" cy="804861"/>
          </a:xfrm>
        </p:spPr>
        <p:txBody>
          <a:bodyPr/>
          <a:lstStyle>
            <a:lvl1pPr marL="0" indent="0">
              <a:buNone/>
              <a:defRPr sz="1200"/>
            </a:lvl1pPr>
            <a:lvl2pPr marL="408125" indent="0">
              <a:buNone/>
              <a:defRPr sz="1100"/>
            </a:lvl2pPr>
            <a:lvl3pPr marL="816251" indent="0">
              <a:buNone/>
              <a:defRPr sz="900"/>
            </a:lvl3pPr>
            <a:lvl4pPr marL="1224376" indent="0">
              <a:buNone/>
              <a:defRPr sz="800"/>
            </a:lvl4pPr>
            <a:lvl5pPr marL="1632501" indent="0">
              <a:buNone/>
              <a:defRPr sz="800"/>
            </a:lvl5pPr>
            <a:lvl6pPr marL="2040626" indent="0">
              <a:buNone/>
              <a:defRPr sz="800"/>
            </a:lvl6pPr>
            <a:lvl7pPr marL="2448752" indent="0">
              <a:buNone/>
              <a:defRPr sz="800"/>
            </a:lvl7pPr>
            <a:lvl8pPr marL="2856877" indent="0">
              <a:buNone/>
              <a:defRPr sz="800"/>
            </a:lvl8pPr>
            <a:lvl9pPr marL="326500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EF1A1179-5059-42FC-87B7-1E451365A900}" type="datetimeFigureOut">
              <a:rPr lang="en-US" smtClean="0"/>
              <a:t>4/28/19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8BE4D4-6C14-4616-92A6-E766FB9C45B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81625" tIns="40812" rIns="81625" bIns="40812"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81625" tIns="40812" rIns="81625" bIns="4081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81625" tIns="40812" rIns="81625" bIns="40812" rtlCol="0" anchor="ctr"/>
          <a:lstStyle>
            <a:lvl1pPr algn="l">
              <a:defRPr sz="1100">
                <a:solidFill>
                  <a:schemeClr val="tx1">
                    <a:tint val="75000"/>
                  </a:schemeClr>
                </a:solidFill>
              </a:defRPr>
            </a:lvl1pPr>
          </a:lstStyle>
          <a:p>
            <a:fld id="{EF1A1179-5059-42FC-87B7-1E451365A900}" type="datetimeFigureOut">
              <a:rPr lang="en-US" smtClean="0"/>
              <a:t>4/28/19</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81625" tIns="40812" rIns="81625" bIns="40812"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81625" tIns="40812" rIns="81625" bIns="40812" rtlCol="0" anchor="ctr"/>
          <a:lstStyle>
            <a:lvl1pPr algn="r">
              <a:defRPr sz="1100">
                <a:solidFill>
                  <a:schemeClr val="tx1">
                    <a:tint val="75000"/>
                  </a:schemeClr>
                </a:solidFill>
              </a:defRPr>
            </a:lvl1pPr>
          </a:lstStyle>
          <a:p>
            <a:fld id="{8E8BE4D4-6C14-4616-92A6-E766FB9C45B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408125" rtl="0" eaLnBrk="1" latinLnBrk="0" hangingPunct="1">
        <a:spcBef>
          <a:spcPct val="0"/>
        </a:spcBef>
        <a:buNone/>
        <a:defRPr sz="3900" kern="1200">
          <a:solidFill>
            <a:schemeClr val="tx1"/>
          </a:solidFill>
          <a:latin typeface="+mj-lt"/>
          <a:ea typeface="+mj-ea"/>
          <a:cs typeface="+mj-cs"/>
        </a:defRPr>
      </a:lvl1pPr>
    </p:titleStyle>
    <p:bodyStyle>
      <a:lvl1pPr marL="306094" indent="-306094" algn="l" defTabSz="408125" rtl="0" eaLnBrk="1" latinLnBrk="0" hangingPunct="1">
        <a:spcBef>
          <a:spcPct val="20000"/>
        </a:spcBef>
        <a:buFont typeface="Arial"/>
        <a:buChar char="•"/>
        <a:defRPr sz="2800" kern="1200">
          <a:solidFill>
            <a:schemeClr val="tx1"/>
          </a:solidFill>
          <a:latin typeface="+mn-lt"/>
          <a:ea typeface="+mn-ea"/>
          <a:cs typeface="+mn-cs"/>
        </a:defRPr>
      </a:lvl1pPr>
      <a:lvl2pPr marL="663204" indent="-255079" algn="l" defTabSz="408125" rtl="0" eaLnBrk="1" latinLnBrk="0" hangingPunct="1">
        <a:spcBef>
          <a:spcPct val="20000"/>
        </a:spcBef>
        <a:buFont typeface="Arial"/>
        <a:buChar char="–"/>
        <a:defRPr sz="2500" kern="1200">
          <a:solidFill>
            <a:schemeClr val="tx1"/>
          </a:solidFill>
          <a:latin typeface="+mn-lt"/>
          <a:ea typeface="+mn-ea"/>
          <a:cs typeface="+mn-cs"/>
        </a:defRPr>
      </a:lvl2pPr>
      <a:lvl3pPr marL="1020313" indent="-204063" algn="l" defTabSz="408125" rtl="0" eaLnBrk="1" latinLnBrk="0" hangingPunct="1">
        <a:spcBef>
          <a:spcPct val="20000"/>
        </a:spcBef>
        <a:buFont typeface="Arial"/>
        <a:buChar char="•"/>
        <a:defRPr sz="2100" kern="1200">
          <a:solidFill>
            <a:schemeClr val="tx1"/>
          </a:solidFill>
          <a:latin typeface="+mn-lt"/>
          <a:ea typeface="+mn-ea"/>
          <a:cs typeface="+mn-cs"/>
        </a:defRPr>
      </a:lvl3pPr>
      <a:lvl4pPr marL="1428438" indent="-204063" algn="l" defTabSz="408125" rtl="0" eaLnBrk="1" latinLnBrk="0" hangingPunct="1">
        <a:spcBef>
          <a:spcPct val="20000"/>
        </a:spcBef>
        <a:buFont typeface="Arial"/>
        <a:buChar char="–"/>
        <a:defRPr sz="1800" kern="1200">
          <a:solidFill>
            <a:schemeClr val="tx1"/>
          </a:solidFill>
          <a:latin typeface="+mn-lt"/>
          <a:ea typeface="+mn-ea"/>
          <a:cs typeface="+mn-cs"/>
        </a:defRPr>
      </a:lvl4pPr>
      <a:lvl5pPr marL="1836564" indent="-204063" algn="l" defTabSz="408125" rtl="0" eaLnBrk="1" latinLnBrk="0" hangingPunct="1">
        <a:spcBef>
          <a:spcPct val="20000"/>
        </a:spcBef>
        <a:buFont typeface="Arial"/>
        <a:buChar char="»"/>
        <a:defRPr sz="1800" kern="1200">
          <a:solidFill>
            <a:schemeClr val="tx1"/>
          </a:solidFill>
          <a:latin typeface="+mn-lt"/>
          <a:ea typeface="+mn-ea"/>
          <a:cs typeface="+mn-cs"/>
        </a:defRPr>
      </a:lvl5pPr>
      <a:lvl6pPr marL="2244689" indent="-204063" algn="l" defTabSz="408125" rtl="0" eaLnBrk="1" latinLnBrk="0" hangingPunct="1">
        <a:spcBef>
          <a:spcPct val="20000"/>
        </a:spcBef>
        <a:buFont typeface="Arial"/>
        <a:buChar char="•"/>
        <a:defRPr sz="1800" kern="1200">
          <a:solidFill>
            <a:schemeClr val="tx1"/>
          </a:solidFill>
          <a:latin typeface="+mn-lt"/>
          <a:ea typeface="+mn-ea"/>
          <a:cs typeface="+mn-cs"/>
        </a:defRPr>
      </a:lvl6pPr>
      <a:lvl7pPr marL="2652815" indent="-204063" algn="l" defTabSz="408125" rtl="0" eaLnBrk="1" latinLnBrk="0" hangingPunct="1">
        <a:spcBef>
          <a:spcPct val="20000"/>
        </a:spcBef>
        <a:buFont typeface="Arial"/>
        <a:buChar char="•"/>
        <a:defRPr sz="1800" kern="1200">
          <a:solidFill>
            <a:schemeClr val="tx1"/>
          </a:solidFill>
          <a:latin typeface="+mn-lt"/>
          <a:ea typeface="+mn-ea"/>
          <a:cs typeface="+mn-cs"/>
        </a:defRPr>
      </a:lvl7pPr>
      <a:lvl8pPr marL="3060940" indent="-204063" algn="l" defTabSz="408125" rtl="0" eaLnBrk="1" latinLnBrk="0" hangingPunct="1">
        <a:spcBef>
          <a:spcPct val="20000"/>
        </a:spcBef>
        <a:buFont typeface="Arial"/>
        <a:buChar char="•"/>
        <a:defRPr sz="1800" kern="1200">
          <a:solidFill>
            <a:schemeClr val="tx1"/>
          </a:solidFill>
          <a:latin typeface="+mn-lt"/>
          <a:ea typeface="+mn-ea"/>
          <a:cs typeface="+mn-cs"/>
        </a:defRPr>
      </a:lvl8pPr>
      <a:lvl9pPr marL="3469065" indent="-204063" algn="l" defTabSz="408125"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08125" rtl="0" eaLnBrk="1" latinLnBrk="0" hangingPunct="1">
        <a:defRPr sz="1600" kern="1200">
          <a:solidFill>
            <a:schemeClr val="tx1"/>
          </a:solidFill>
          <a:latin typeface="+mn-lt"/>
          <a:ea typeface="+mn-ea"/>
          <a:cs typeface="+mn-cs"/>
        </a:defRPr>
      </a:lvl1pPr>
      <a:lvl2pPr marL="408125" algn="l" defTabSz="408125" rtl="0" eaLnBrk="1" latinLnBrk="0" hangingPunct="1">
        <a:defRPr sz="1600" kern="1200">
          <a:solidFill>
            <a:schemeClr val="tx1"/>
          </a:solidFill>
          <a:latin typeface="+mn-lt"/>
          <a:ea typeface="+mn-ea"/>
          <a:cs typeface="+mn-cs"/>
        </a:defRPr>
      </a:lvl2pPr>
      <a:lvl3pPr marL="816251" algn="l" defTabSz="408125" rtl="0" eaLnBrk="1" latinLnBrk="0" hangingPunct="1">
        <a:defRPr sz="1600" kern="1200">
          <a:solidFill>
            <a:schemeClr val="tx1"/>
          </a:solidFill>
          <a:latin typeface="+mn-lt"/>
          <a:ea typeface="+mn-ea"/>
          <a:cs typeface="+mn-cs"/>
        </a:defRPr>
      </a:lvl3pPr>
      <a:lvl4pPr marL="1224376" algn="l" defTabSz="408125" rtl="0" eaLnBrk="1" latinLnBrk="0" hangingPunct="1">
        <a:defRPr sz="1600" kern="1200">
          <a:solidFill>
            <a:schemeClr val="tx1"/>
          </a:solidFill>
          <a:latin typeface="+mn-lt"/>
          <a:ea typeface="+mn-ea"/>
          <a:cs typeface="+mn-cs"/>
        </a:defRPr>
      </a:lvl4pPr>
      <a:lvl5pPr marL="1632501" algn="l" defTabSz="408125" rtl="0" eaLnBrk="1" latinLnBrk="0" hangingPunct="1">
        <a:defRPr sz="1600" kern="1200">
          <a:solidFill>
            <a:schemeClr val="tx1"/>
          </a:solidFill>
          <a:latin typeface="+mn-lt"/>
          <a:ea typeface="+mn-ea"/>
          <a:cs typeface="+mn-cs"/>
        </a:defRPr>
      </a:lvl5pPr>
      <a:lvl6pPr marL="2040626" algn="l" defTabSz="408125" rtl="0" eaLnBrk="1" latinLnBrk="0" hangingPunct="1">
        <a:defRPr sz="1600" kern="1200">
          <a:solidFill>
            <a:schemeClr val="tx1"/>
          </a:solidFill>
          <a:latin typeface="+mn-lt"/>
          <a:ea typeface="+mn-ea"/>
          <a:cs typeface="+mn-cs"/>
        </a:defRPr>
      </a:lvl6pPr>
      <a:lvl7pPr marL="2448752" algn="l" defTabSz="408125" rtl="0" eaLnBrk="1" latinLnBrk="0" hangingPunct="1">
        <a:defRPr sz="1600" kern="1200">
          <a:solidFill>
            <a:schemeClr val="tx1"/>
          </a:solidFill>
          <a:latin typeface="+mn-lt"/>
          <a:ea typeface="+mn-ea"/>
          <a:cs typeface="+mn-cs"/>
        </a:defRPr>
      </a:lvl7pPr>
      <a:lvl8pPr marL="2856877" algn="l" defTabSz="408125" rtl="0" eaLnBrk="1" latinLnBrk="0" hangingPunct="1">
        <a:defRPr sz="1600" kern="1200">
          <a:solidFill>
            <a:schemeClr val="tx1"/>
          </a:solidFill>
          <a:latin typeface="+mn-lt"/>
          <a:ea typeface="+mn-ea"/>
          <a:cs typeface="+mn-cs"/>
        </a:defRPr>
      </a:lvl8pPr>
      <a:lvl9pPr marL="3265003" algn="l" defTabSz="408125"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normAutofit fontScale="90000"/>
          </a:bodyPr>
          <a:lstStyle/>
          <a:p>
            <a:r>
              <a:rPr lang="en-US" dirty="0"/>
              <a:t>Speak Up and Be Heard:</a:t>
            </a:r>
            <a:br>
              <a:rPr lang="en-US" dirty="0"/>
            </a:br>
            <a:r>
              <a:rPr lang="en-US" dirty="0"/>
              <a:t>A Study of Social Engagement</a:t>
            </a:r>
          </a:p>
        </p:txBody>
      </p:sp>
      <p:sp>
        <p:nvSpPr>
          <p:cNvPr id="3" name="Content Placeholder 2"/>
          <p:cNvSpPr>
            <a:spLocks noGrp="1"/>
          </p:cNvSpPr>
          <p:nvPr>
            <p:ph idx="1"/>
          </p:nvPr>
        </p:nvSpPr>
        <p:spPr>
          <a:xfrm>
            <a:off x="914400" y="1493837"/>
            <a:ext cx="7315200" cy="4525963"/>
          </a:xfrm>
        </p:spPr>
        <p:txBody>
          <a:bodyPr>
            <a:normAutofit lnSpcReduction="10000"/>
          </a:bodyPr>
          <a:lstStyle/>
          <a:p>
            <a:pPr marL="408125" lvl="1" indent="0">
              <a:buNone/>
            </a:pPr>
            <a:r>
              <a:rPr lang="en-US" dirty="0"/>
              <a:t>	</a:t>
            </a:r>
          </a:p>
          <a:p>
            <a:pPr marL="408125" lvl="1" indent="0">
              <a:spcBef>
                <a:spcPts val="0"/>
              </a:spcBef>
              <a:buNone/>
            </a:pPr>
            <a:endParaRPr lang="en-US" sz="1000" dirty="0"/>
          </a:p>
          <a:p>
            <a:pPr marL="408125" lvl="1" indent="0" algn="ctr">
              <a:lnSpc>
                <a:spcPct val="150000"/>
              </a:lnSpc>
              <a:spcBef>
                <a:spcPts val="0"/>
              </a:spcBef>
              <a:buNone/>
            </a:pPr>
            <a:r>
              <a:rPr lang="en-US" sz="2800" dirty="0">
                <a:solidFill>
                  <a:schemeClr val="tx1"/>
                </a:solidFill>
              </a:rPr>
              <a:t>Kelley Macmillan, PhD, LSW</a:t>
            </a:r>
          </a:p>
          <a:p>
            <a:pPr marL="408125" lvl="1" indent="0" algn="ctr">
              <a:lnSpc>
                <a:spcPct val="150000"/>
              </a:lnSpc>
              <a:spcBef>
                <a:spcPts val="0"/>
              </a:spcBef>
              <a:buNone/>
            </a:pPr>
            <a:r>
              <a:rPr lang="en-US" sz="2800" dirty="0">
                <a:solidFill>
                  <a:schemeClr val="tx1"/>
                </a:solidFill>
              </a:rPr>
              <a:t>Director Community and Social Services</a:t>
            </a:r>
          </a:p>
          <a:p>
            <a:pPr marL="408125" lvl="1" indent="0" algn="ctr">
              <a:lnSpc>
                <a:spcPct val="150000"/>
              </a:lnSpc>
              <a:spcBef>
                <a:spcPts val="0"/>
              </a:spcBef>
              <a:buNone/>
            </a:pPr>
            <a:r>
              <a:rPr lang="en-US" sz="2800" dirty="0">
                <a:solidFill>
                  <a:schemeClr val="tx1"/>
                </a:solidFill>
              </a:rPr>
              <a:t>Sanford Center for Aging</a:t>
            </a:r>
          </a:p>
          <a:p>
            <a:pPr marL="408125" lvl="1" indent="0" algn="ctr">
              <a:lnSpc>
                <a:spcPct val="150000"/>
              </a:lnSpc>
              <a:spcBef>
                <a:spcPts val="0"/>
              </a:spcBef>
              <a:buNone/>
            </a:pPr>
            <a:r>
              <a:rPr lang="en-US" sz="2800" dirty="0">
                <a:solidFill>
                  <a:schemeClr val="tx1"/>
                </a:solidFill>
              </a:rPr>
              <a:t>School of Medicine</a:t>
            </a:r>
          </a:p>
          <a:p>
            <a:pPr marL="408125" lvl="1" indent="0" algn="ctr">
              <a:lnSpc>
                <a:spcPct val="150000"/>
              </a:lnSpc>
              <a:spcBef>
                <a:spcPts val="0"/>
              </a:spcBef>
              <a:buNone/>
            </a:pPr>
            <a:r>
              <a:rPr lang="en-US" sz="2800" dirty="0">
                <a:solidFill>
                  <a:schemeClr val="tx1"/>
                </a:solidFill>
              </a:rPr>
              <a:t>University of Nevada, Reno</a:t>
            </a:r>
          </a:p>
          <a:p>
            <a:pPr marL="408125" lvl="1" indent="0" algn="ctr">
              <a:lnSpc>
                <a:spcPct val="150000"/>
              </a:lnSpc>
              <a:spcBef>
                <a:spcPts val="0"/>
              </a:spcBef>
              <a:buNone/>
            </a:pPr>
            <a:r>
              <a:rPr lang="en-US" sz="2800" dirty="0">
                <a:solidFill>
                  <a:schemeClr val="tx1"/>
                </a:solidFill>
              </a:rPr>
              <a:t>May 1, 2019</a:t>
            </a:r>
          </a:p>
          <a:p>
            <a:pPr marL="408125" lvl="1" indent="0">
              <a:spcBef>
                <a:spcPts val="0"/>
              </a:spcBef>
              <a:buNone/>
            </a:pPr>
            <a:r>
              <a:rPr lang="en-US" sz="1600" dirty="0">
                <a:solidFill>
                  <a:schemeClr val="tx1"/>
                </a:solidFill>
              </a:rPr>
              <a:t>		</a:t>
            </a:r>
            <a:r>
              <a:rPr lang="en-US" dirty="0">
                <a:solidFill>
                  <a:schemeClr val="tx1"/>
                </a:solidFill>
              </a:rPr>
              <a:t>	</a:t>
            </a:r>
          </a:p>
        </p:txBody>
      </p:sp>
    </p:spTree>
    <p:extLst>
      <p:ext uri="{BB962C8B-B14F-4D97-AF65-F5344CB8AC3E}">
        <p14:creationId xmlns:p14="http://schemas.microsoft.com/office/powerpoint/2010/main" val="129552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Ideas and Strategies</a:t>
            </a:r>
          </a:p>
        </p:txBody>
      </p:sp>
      <p:graphicFrame>
        <p:nvGraphicFramePr>
          <p:cNvPr id="8" name="Content Placeholder 7">
            <a:extLst>
              <a:ext uri="{FF2B5EF4-FFF2-40B4-BE49-F238E27FC236}">
                <a16:creationId xmlns:a16="http://schemas.microsoft.com/office/drawing/2014/main" id="{4ABDDB23-B2AA-2741-99A0-C5950EABEA43}"/>
              </a:ext>
            </a:extLst>
          </p:cNvPr>
          <p:cNvGraphicFramePr>
            <a:graphicFrameLocks noGrp="1"/>
          </p:cNvGraphicFramePr>
          <p:nvPr>
            <p:ph idx="1"/>
            <p:extLst>
              <p:ext uri="{D42A27DB-BD31-4B8C-83A1-F6EECF244321}">
                <p14:modId xmlns:p14="http://schemas.microsoft.com/office/powerpoint/2010/main" val="3894058712"/>
              </p:ext>
            </p:extLst>
          </p:nvPr>
        </p:nvGraphicFramePr>
        <p:xfrm>
          <a:off x="762000" y="1890712"/>
          <a:ext cx="7620000" cy="3443288"/>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772217722"/>
                    </a:ext>
                  </a:extLst>
                </a:gridCol>
                <a:gridCol w="3810000">
                  <a:extLst>
                    <a:ext uri="{9D8B030D-6E8A-4147-A177-3AD203B41FA5}">
                      <a16:colId xmlns:a16="http://schemas.microsoft.com/office/drawing/2014/main" val="2637963284"/>
                    </a:ext>
                  </a:extLst>
                </a:gridCol>
              </a:tblGrid>
              <a:tr h="860822">
                <a:tc>
                  <a:txBody>
                    <a:bodyPr/>
                    <a:lstStyle/>
                    <a:p>
                      <a:pPr algn="ctr"/>
                      <a:r>
                        <a:rPr lang="en-US" dirty="0"/>
                        <a:t>Public Information &amp; Notices (22)</a:t>
                      </a:r>
                    </a:p>
                  </a:txBody>
                  <a:tcPr anchor="ctr"/>
                </a:tc>
                <a:tc>
                  <a:txBody>
                    <a:bodyPr/>
                    <a:lstStyle/>
                    <a:p>
                      <a:pPr algn="ctr"/>
                      <a:r>
                        <a:rPr lang="en-US" dirty="0"/>
                        <a:t>Transportation Related (20)</a:t>
                      </a:r>
                    </a:p>
                  </a:txBody>
                  <a:tcPr anchor="ctr"/>
                </a:tc>
                <a:extLst>
                  <a:ext uri="{0D108BD9-81ED-4DB2-BD59-A6C34878D82A}">
                    <a16:rowId xmlns:a16="http://schemas.microsoft.com/office/drawing/2014/main" val="248694700"/>
                  </a:ext>
                </a:extLst>
              </a:tr>
              <a:tr h="860822">
                <a:tc>
                  <a:txBody>
                    <a:bodyPr/>
                    <a:lstStyle/>
                    <a:p>
                      <a:pPr algn="ctr"/>
                      <a:r>
                        <a:rPr lang="en-US" dirty="0"/>
                        <a:t>Activities (16)</a:t>
                      </a:r>
                    </a:p>
                  </a:txBody>
                  <a:tcPr anchor="ctr"/>
                </a:tc>
                <a:tc>
                  <a:txBody>
                    <a:bodyPr/>
                    <a:lstStyle/>
                    <a:p>
                      <a:pPr algn="ctr"/>
                      <a:r>
                        <a:rPr lang="en-US" dirty="0"/>
                        <a:t>Accessibility (11)</a:t>
                      </a:r>
                    </a:p>
                  </a:txBody>
                  <a:tcPr anchor="ctr"/>
                </a:tc>
                <a:extLst>
                  <a:ext uri="{0D108BD9-81ED-4DB2-BD59-A6C34878D82A}">
                    <a16:rowId xmlns:a16="http://schemas.microsoft.com/office/drawing/2014/main" val="3249121554"/>
                  </a:ext>
                </a:extLst>
              </a:tr>
              <a:tr h="860822">
                <a:tc>
                  <a:txBody>
                    <a:bodyPr/>
                    <a:lstStyle/>
                    <a:p>
                      <a:pPr algn="ctr"/>
                      <a:r>
                        <a:rPr lang="en-US" dirty="0"/>
                        <a:t>Financial (6)</a:t>
                      </a:r>
                    </a:p>
                  </a:txBody>
                  <a:tcPr anchor="ctr"/>
                </a:tc>
                <a:tc>
                  <a:txBody>
                    <a:bodyPr/>
                    <a:lstStyle/>
                    <a:p>
                      <a:pPr algn="ctr"/>
                      <a:r>
                        <a:rPr lang="en-US" dirty="0"/>
                        <a:t>Citizen Engagement &amp; Advocacy (5)</a:t>
                      </a:r>
                    </a:p>
                  </a:txBody>
                  <a:tcPr anchor="ctr"/>
                </a:tc>
                <a:extLst>
                  <a:ext uri="{0D108BD9-81ED-4DB2-BD59-A6C34878D82A}">
                    <a16:rowId xmlns:a16="http://schemas.microsoft.com/office/drawing/2014/main" val="2713629074"/>
                  </a:ext>
                </a:extLst>
              </a:tr>
              <a:tr h="860822">
                <a:tc>
                  <a:txBody>
                    <a:bodyPr/>
                    <a:lstStyle/>
                    <a:p>
                      <a:pPr algn="ctr"/>
                      <a:r>
                        <a:rPr lang="en-US" dirty="0"/>
                        <a:t>Interagency Collaboration (3)</a:t>
                      </a:r>
                    </a:p>
                  </a:txBody>
                  <a:tcPr anchor="ctr"/>
                </a:tc>
                <a:tc>
                  <a:txBody>
                    <a:bodyPr/>
                    <a:lstStyle/>
                    <a:p>
                      <a:pPr algn="ctr"/>
                      <a:endParaRPr lang="en-US" dirty="0"/>
                    </a:p>
                  </a:txBody>
                  <a:tcPr anchor="ctr"/>
                </a:tc>
                <a:extLst>
                  <a:ext uri="{0D108BD9-81ED-4DB2-BD59-A6C34878D82A}">
                    <a16:rowId xmlns:a16="http://schemas.microsoft.com/office/drawing/2014/main" val="1900362006"/>
                  </a:ext>
                </a:extLst>
              </a:tr>
            </a:tbl>
          </a:graphicData>
        </a:graphic>
      </p:graphicFrame>
    </p:spTree>
    <p:extLst>
      <p:ext uri="{BB962C8B-B14F-4D97-AF65-F5344CB8AC3E}">
        <p14:creationId xmlns:p14="http://schemas.microsoft.com/office/powerpoint/2010/main" val="192725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Lessons Learned</a:t>
            </a:r>
          </a:p>
        </p:txBody>
      </p:sp>
      <p:sp>
        <p:nvSpPr>
          <p:cNvPr id="3" name="Content Placeholder 2"/>
          <p:cNvSpPr>
            <a:spLocks noGrp="1"/>
          </p:cNvSpPr>
          <p:nvPr>
            <p:ph idx="1"/>
          </p:nvPr>
        </p:nvSpPr>
        <p:spPr>
          <a:xfrm>
            <a:off x="490452" y="1646237"/>
            <a:ext cx="8229600" cy="4525963"/>
          </a:xfrm>
        </p:spPr>
        <p:txBody>
          <a:bodyPr>
            <a:normAutofit/>
          </a:bodyPr>
          <a:lstStyle/>
          <a:p>
            <a:r>
              <a:rPr lang="en-US" sz="3200" dirty="0">
                <a:solidFill>
                  <a:schemeClr val="tx1"/>
                </a:solidFill>
              </a:rPr>
              <a:t>Older adults and people with disabilities are eager to participate in projects that support their goals for social engagement.</a:t>
            </a:r>
          </a:p>
          <a:p>
            <a:pPr marL="0" indent="0">
              <a:buNone/>
            </a:pPr>
            <a:endParaRPr lang="en-US" sz="1200" dirty="0">
              <a:solidFill>
                <a:schemeClr val="tx1"/>
              </a:solidFill>
            </a:endParaRPr>
          </a:p>
          <a:p>
            <a:r>
              <a:rPr lang="en-US" sz="3200" dirty="0">
                <a:solidFill>
                  <a:schemeClr val="tx1"/>
                </a:solidFill>
              </a:rPr>
              <a:t>Community partners are motivated to participate in community collaborations. </a:t>
            </a:r>
          </a:p>
          <a:p>
            <a:pPr marL="0" indent="0">
              <a:buNone/>
            </a:pPr>
            <a:endParaRPr lang="en-US" sz="1200" dirty="0">
              <a:solidFill>
                <a:schemeClr val="tx1"/>
              </a:solidFill>
            </a:endParaRPr>
          </a:p>
          <a:p>
            <a:r>
              <a:rPr lang="en-US" sz="3200" dirty="0">
                <a:solidFill>
                  <a:schemeClr val="tx1"/>
                </a:solidFill>
              </a:rPr>
              <a:t>Transportation options to engage in social and recreational activities requires coordination.</a:t>
            </a:r>
          </a:p>
        </p:txBody>
      </p:sp>
    </p:spTree>
    <p:extLst>
      <p:ext uri="{BB962C8B-B14F-4D97-AF65-F5344CB8AC3E}">
        <p14:creationId xmlns:p14="http://schemas.microsoft.com/office/powerpoint/2010/main" val="1934631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Project Accomplishments</a:t>
            </a:r>
          </a:p>
        </p:txBody>
      </p:sp>
      <p:sp>
        <p:nvSpPr>
          <p:cNvPr id="3" name="Content Placeholder 2"/>
          <p:cNvSpPr>
            <a:spLocks noGrp="1"/>
          </p:cNvSpPr>
          <p:nvPr>
            <p:ph idx="1"/>
          </p:nvPr>
        </p:nvSpPr>
        <p:spPr>
          <a:xfrm>
            <a:off x="490452" y="1447800"/>
            <a:ext cx="8229600" cy="4525963"/>
          </a:xfrm>
        </p:spPr>
        <p:txBody>
          <a:bodyPr>
            <a:normAutofit/>
          </a:bodyPr>
          <a:lstStyle/>
          <a:p>
            <a:pPr marL="919163" indent="-479425">
              <a:buFont typeface="+mj-lt"/>
              <a:buAutoNum type="arabicPeriod"/>
            </a:pPr>
            <a:r>
              <a:rPr lang="en-US" sz="2400" dirty="0">
                <a:solidFill>
                  <a:schemeClr val="tx1"/>
                </a:solidFill>
              </a:rPr>
              <a:t>Convened a Steering Committee Meeting- the outcome was to hold a Community Gathering to learn directly what people with disabilities and older adults value.</a:t>
            </a:r>
            <a:endParaRPr lang="en-US" sz="2000" dirty="0">
              <a:solidFill>
                <a:schemeClr val="tx1"/>
              </a:solidFill>
            </a:endParaRPr>
          </a:p>
          <a:p>
            <a:pPr marL="919163" lvl="2" indent="-479425">
              <a:buNone/>
            </a:pPr>
            <a:endParaRPr lang="en-US" sz="1200" dirty="0">
              <a:solidFill>
                <a:schemeClr val="tx1"/>
              </a:solidFill>
            </a:endParaRPr>
          </a:p>
          <a:p>
            <a:pPr marL="919163" indent="-479425">
              <a:buFont typeface="+mj-lt"/>
              <a:buAutoNum type="arabicPeriod"/>
            </a:pPr>
            <a:r>
              <a:rPr lang="en-US" sz="2400" dirty="0">
                <a:solidFill>
                  <a:schemeClr val="tx1"/>
                </a:solidFill>
              </a:rPr>
              <a:t>Organized a Community Gathering “Speak Up and Be Heard” held December 7, 2018.</a:t>
            </a:r>
          </a:p>
          <a:p>
            <a:pPr marL="919163" indent="-479425">
              <a:buNone/>
            </a:pPr>
            <a:endParaRPr lang="en-US" sz="1200" dirty="0">
              <a:solidFill>
                <a:schemeClr val="tx1"/>
              </a:solidFill>
            </a:endParaRPr>
          </a:p>
          <a:p>
            <a:pPr marL="919163" indent="-479425">
              <a:buFont typeface="+mj-lt"/>
              <a:buAutoNum type="arabicPeriod" startAt="3"/>
            </a:pPr>
            <a:r>
              <a:rPr lang="en-US" sz="2400" dirty="0">
                <a:solidFill>
                  <a:schemeClr val="tx1"/>
                </a:solidFill>
              </a:rPr>
              <a:t>Disseminated a paper and on-line survey during January 2019 to gather more information.</a:t>
            </a:r>
          </a:p>
          <a:p>
            <a:pPr marL="919163" indent="-479425">
              <a:buNone/>
            </a:pPr>
            <a:endParaRPr lang="en-US" sz="1200" dirty="0">
              <a:solidFill>
                <a:schemeClr val="tx1"/>
              </a:solidFill>
            </a:endParaRPr>
          </a:p>
          <a:p>
            <a:pPr marL="919163" indent="-479425">
              <a:buFont typeface="+mj-lt"/>
              <a:buAutoNum type="arabicPeriod" startAt="4"/>
            </a:pPr>
            <a:r>
              <a:rPr lang="en-US" sz="2400" dirty="0">
                <a:solidFill>
                  <a:schemeClr val="tx1"/>
                </a:solidFill>
              </a:rPr>
              <a:t>Final Report printed for presenting findings at numerous venues.</a:t>
            </a:r>
          </a:p>
        </p:txBody>
      </p:sp>
    </p:spTree>
    <p:extLst>
      <p:ext uri="{BB962C8B-B14F-4D97-AF65-F5344CB8AC3E}">
        <p14:creationId xmlns:p14="http://schemas.microsoft.com/office/powerpoint/2010/main" val="84601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Sustainability</a:t>
            </a:r>
          </a:p>
        </p:txBody>
      </p:sp>
      <p:sp>
        <p:nvSpPr>
          <p:cNvPr id="3" name="Content Placeholder 2"/>
          <p:cNvSpPr>
            <a:spLocks noGrp="1"/>
          </p:cNvSpPr>
          <p:nvPr>
            <p:ph idx="1"/>
          </p:nvPr>
        </p:nvSpPr>
        <p:spPr>
          <a:xfrm>
            <a:off x="490452" y="1646237"/>
            <a:ext cx="8229600" cy="4525963"/>
          </a:xfrm>
        </p:spPr>
        <p:txBody>
          <a:bodyPr>
            <a:normAutofit/>
          </a:bodyPr>
          <a:lstStyle/>
          <a:p>
            <a:pPr marL="0" indent="0" algn="ctr">
              <a:buNone/>
            </a:pPr>
            <a:r>
              <a:rPr lang="en-US" sz="3600" dirty="0">
                <a:solidFill>
                  <a:schemeClr val="tx1"/>
                </a:solidFill>
              </a:rPr>
              <a:t>Meet with community partners who provide transportation or offer social and recreational services to share the data from the findings so that they can use the data to apply for funding and/or plan transportation services.</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133038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Funding</a:t>
            </a:r>
          </a:p>
        </p:txBody>
      </p:sp>
      <p:sp>
        <p:nvSpPr>
          <p:cNvPr id="3" name="Content Placeholder 2"/>
          <p:cNvSpPr>
            <a:spLocks noGrp="1"/>
          </p:cNvSpPr>
          <p:nvPr>
            <p:ph idx="1"/>
          </p:nvPr>
        </p:nvSpPr>
        <p:spPr>
          <a:xfrm>
            <a:off x="838200" y="1646237"/>
            <a:ext cx="7881852" cy="4525963"/>
          </a:xfrm>
        </p:spPr>
        <p:txBody>
          <a:bodyPr>
            <a:normAutofit/>
          </a:bodyPr>
          <a:lstStyle/>
          <a:p>
            <a:pPr marL="0" indent="0">
              <a:buNone/>
            </a:pPr>
            <a:r>
              <a:rPr lang="en-US" dirty="0">
                <a:solidFill>
                  <a:schemeClr val="tx1"/>
                </a:solidFill>
              </a:rPr>
              <a:t>This project was funded by the National Aging and Disability Transportation Center (NADTC), which is administered by </a:t>
            </a:r>
            <a:r>
              <a:rPr lang="en-US" dirty="0" err="1">
                <a:solidFill>
                  <a:schemeClr val="tx1"/>
                </a:solidFill>
              </a:rPr>
              <a:t>Easterseals</a:t>
            </a:r>
            <a:r>
              <a:rPr lang="en-US" dirty="0">
                <a:solidFill>
                  <a:schemeClr val="tx1"/>
                </a:solidFill>
              </a:rPr>
              <a:t> in partnership with the National Association of Area Agencies on Aging in cooperation with the Federal Transit Administration (under the Catalog of Federal Domestic Assistance #20.514, contract number DC-64-5313 ), and with guidance from the U.S. Administration on Aging.</a:t>
            </a:r>
          </a:p>
          <a:p>
            <a:pPr marL="0" indent="0">
              <a:buNone/>
            </a:pPr>
            <a:endParaRPr lang="en-US" sz="3200" dirty="0">
              <a:solidFill>
                <a:schemeClr val="tx1"/>
              </a:solidFill>
            </a:endParaRPr>
          </a:p>
          <a:p>
            <a:pPr marL="0" indent="0">
              <a:buNone/>
            </a:pPr>
            <a:endParaRPr lang="en-US" sz="3200" dirty="0"/>
          </a:p>
        </p:txBody>
      </p:sp>
    </p:spTree>
    <p:extLst>
      <p:ext uri="{BB962C8B-B14F-4D97-AF65-F5344CB8AC3E}">
        <p14:creationId xmlns:p14="http://schemas.microsoft.com/office/powerpoint/2010/main" val="3276580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Contact Information</a:t>
            </a:r>
          </a:p>
        </p:txBody>
      </p:sp>
      <p:sp>
        <p:nvSpPr>
          <p:cNvPr id="3" name="Content Placeholder 2"/>
          <p:cNvSpPr>
            <a:spLocks noGrp="1"/>
          </p:cNvSpPr>
          <p:nvPr>
            <p:ph idx="1"/>
          </p:nvPr>
        </p:nvSpPr>
        <p:spPr>
          <a:xfrm>
            <a:off x="490452" y="1646237"/>
            <a:ext cx="8229600" cy="4525963"/>
          </a:xfrm>
        </p:spPr>
        <p:txBody>
          <a:bodyPr>
            <a:normAutofit/>
          </a:bodyPr>
          <a:lstStyle/>
          <a:p>
            <a:pPr marL="806450" indent="-317500"/>
            <a:r>
              <a:rPr lang="en-US" dirty="0">
                <a:solidFill>
                  <a:schemeClr val="tx1"/>
                </a:solidFill>
                <a:latin typeface="Myriad Pro" panose="020B0503030403020204" pitchFamily="34" charset="0"/>
              </a:rPr>
              <a:t>Project Lead- Kelley Macmillan, Ph.D., LSW</a:t>
            </a:r>
          </a:p>
          <a:p>
            <a:pPr marL="488950" indent="0">
              <a:buNone/>
            </a:pPr>
            <a:r>
              <a:rPr lang="en-US" dirty="0">
                <a:solidFill>
                  <a:schemeClr val="tx1"/>
                </a:solidFill>
                <a:latin typeface="Myriad Pro" panose="020B0503030403020204" pitchFamily="34" charset="0"/>
              </a:rPr>
              <a:t>          </a:t>
            </a:r>
            <a:r>
              <a:rPr lang="en-US" dirty="0" err="1">
                <a:solidFill>
                  <a:schemeClr val="tx1"/>
                </a:solidFill>
                <a:latin typeface="Myriad Pro" panose="020B0503030403020204" pitchFamily="34" charset="0"/>
              </a:rPr>
              <a:t>kmacmillan@unr.edu</a:t>
            </a:r>
            <a:r>
              <a:rPr lang="en-US" dirty="0">
                <a:solidFill>
                  <a:schemeClr val="tx1"/>
                </a:solidFill>
                <a:latin typeface="Myriad Pro" panose="020B0503030403020204" pitchFamily="34" charset="0"/>
              </a:rPr>
              <a:t>           775-327-2281</a:t>
            </a:r>
          </a:p>
          <a:p>
            <a:pPr marL="806450" indent="-317500"/>
            <a:r>
              <a:rPr lang="en-US" dirty="0">
                <a:solidFill>
                  <a:schemeClr val="tx1"/>
                </a:solidFill>
                <a:latin typeface="Myriad Pro" panose="020B0503030403020204" pitchFamily="34" charset="0"/>
              </a:rPr>
              <a:t>Mobility Program Director-  Jennifer Baker</a:t>
            </a:r>
          </a:p>
          <a:p>
            <a:pPr marL="488950" indent="0">
              <a:buNone/>
            </a:pPr>
            <a:r>
              <a:rPr lang="en-US" dirty="0">
                <a:solidFill>
                  <a:schemeClr val="tx1"/>
                </a:solidFill>
                <a:latin typeface="Myriad Pro" panose="020B0503030403020204" pitchFamily="34" charset="0"/>
              </a:rPr>
              <a:t>          jbaker23@unr.edu                775-682-8001</a:t>
            </a:r>
          </a:p>
          <a:p>
            <a:pPr marL="806450" indent="-317500"/>
            <a:r>
              <a:rPr lang="en-US" dirty="0">
                <a:solidFill>
                  <a:schemeClr val="tx1"/>
                </a:solidFill>
                <a:latin typeface="Myriad Pro" panose="020B0503030403020204" pitchFamily="34" charset="0"/>
              </a:rPr>
              <a:t>VISTA Member- Cynthia Freeman</a:t>
            </a:r>
          </a:p>
          <a:p>
            <a:pPr marL="488950" indent="0">
              <a:buNone/>
            </a:pPr>
            <a:r>
              <a:rPr lang="en-US" dirty="0">
                <a:solidFill>
                  <a:schemeClr val="tx1"/>
                </a:solidFill>
                <a:latin typeface="Myriad Pro" panose="020B0503030403020204" pitchFamily="34" charset="0"/>
              </a:rPr>
              <a:t>          </a:t>
            </a:r>
            <a:r>
              <a:rPr lang="en-US" dirty="0" err="1">
                <a:solidFill>
                  <a:schemeClr val="tx1"/>
                </a:solidFill>
                <a:latin typeface="Myriad Pro" panose="020B0503030403020204" pitchFamily="34" charset="0"/>
              </a:rPr>
              <a:t>cfreeman@med.unr.edu</a:t>
            </a:r>
            <a:r>
              <a:rPr lang="en-US" dirty="0">
                <a:solidFill>
                  <a:schemeClr val="tx1"/>
                </a:solidFill>
                <a:latin typeface="Myriad Pro" panose="020B0503030403020204" pitchFamily="34" charset="0"/>
              </a:rPr>
              <a:t>     775-784-7557</a:t>
            </a:r>
          </a:p>
          <a:p>
            <a:pPr marL="806450" indent="-317500"/>
            <a:r>
              <a:rPr lang="en-US" dirty="0">
                <a:solidFill>
                  <a:schemeClr val="tx1"/>
                </a:solidFill>
                <a:latin typeface="Myriad Pro" panose="020B0503030403020204" pitchFamily="34" charset="0"/>
              </a:rPr>
              <a:t>MSW Intern- Manpreet Mann</a:t>
            </a:r>
          </a:p>
          <a:p>
            <a:pPr marL="488950" indent="0">
              <a:buNone/>
            </a:pPr>
            <a:r>
              <a:rPr lang="en-US" dirty="0">
                <a:solidFill>
                  <a:schemeClr val="tx1"/>
                </a:solidFill>
                <a:latin typeface="Myriad Pro" panose="020B0503030403020204" pitchFamily="34" charset="0"/>
              </a:rPr>
              <a:t>          </a:t>
            </a:r>
            <a:r>
              <a:rPr lang="en-US" dirty="0" err="1">
                <a:solidFill>
                  <a:schemeClr val="tx1"/>
                </a:solidFill>
                <a:latin typeface="Myriad Pro" panose="020B0503030403020204" pitchFamily="34" charset="0"/>
              </a:rPr>
              <a:t>manpreetm@med.unr.edu</a:t>
            </a:r>
            <a:r>
              <a:rPr lang="en-US" dirty="0">
                <a:solidFill>
                  <a:schemeClr val="tx1"/>
                </a:solidFill>
                <a:latin typeface="Myriad Pro" panose="020B0503030403020204" pitchFamily="34" charset="0"/>
              </a:rPr>
              <a:t> </a:t>
            </a:r>
          </a:p>
          <a:p>
            <a:pPr marL="0" indent="0">
              <a:buNone/>
            </a:pPr>
            <a:endParaRPr lang="en-US" sz="3200" dirty="0"/>
          </a:p>
        </p:txBody>
      </p:sp>
    </p:spTree>
    <p:extLst>
      <p:ext uri="{BB962C8B-B14F-4D97-AF65-F5344CB8AC3E}">
        <p14:creationId xmlns:p14="http://schemas.microsoft.com/office/powerpoint/2010/main" val="4267787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normAutofit fontScale="90000"/>
          </a:bodyPr>
          <a:lstStyle/>
          <a:p>
            <a:r>
              <a:rPr lang="en-US" dirty="0"/>
              <a:t>Social &amp; Recreational Engagement:</a:t>
            </a:r>
            <a:br>
              <a:rPr lang="en-US" dirty="0"/>
            </a:br>
            <a:r>
              <a:rPr lang="en-US" dirty="0"/>
              <a:t>Understanding Barriers to Access</a:t>
            </a:r>
          </a:p>
        </p:txBody>
      </p:sp>
      <p:sp>
        <p:nvSpPr>
          <p:cNvPr id="3" name="Content Placeholder 2"/>
          <p:cNvSpPr>
            <a:spLocks noGrp="1"/>
          </p:cNvSpPr>
          <p:nvPr>
            <p:ph idx="1"/>
          </p:nvPr>
        </p:nvSpPr>
        <p:spPr>
          <a:xfrm>
            <a:off x="914400" y="1493837"/>
            <a:ext cx="7315200" cy="4525963"/>
          </a:xfrm>
        </p:spPr>
        <p:txBody>
          <a:bodyPr/>
          <a:lstStyle/>
          <a:p>
            <a:pPr marL="408125" lvl="1" indent="0">
              <a:buNone/>
            </a:pPr>
            <a:r>
              <a:rPr lang="en-US" dirty="0"/>
              <a:t>	</a:t>
            </a:r>
          </a:p>
          <a:p>
            <a:pPr marL="408125" lvl="1" indent="0">
              <a:buNone/>
            </a:pPr>
            <a:endParaRPr lang="en-US" dirty="0"/>
          </a:p>
          <a:p>
            <a:pPr marL="408125" lvl="1" indent="0">
              <a:buNone/>
            </a:pPr>
            <a:endParaRPr lang="en-US" dirty="0"/>
          </a:p>
          <a:p>
            <a:pPr marL="408125" lvl="1" indent="0">
              <a:buNone/>
            </a:pPr>
            <a:endParaRPr lang="en-US" dirty="0"/>
          </a:p>
          <a:p>
            <a:pPr marL="408125" lvl="1" indent="0">
              <a:spcBef>
                <a:spcPts val="0"/>
              </a:spcBef>
              <a:buNone/>
            </a:pPr>
            <a:endParaRPr lang="en-US" sz="1000" dirty="0"/>
          </a:p>
          <a:p>
            <a:pPr marL="408125" lvl="1" indent="0">
              <a:spcBef>
                <a:spcPts val="0"/>
              </a:spcBef>
              <a:buNone/>
            </a:pPr>
            <a:r>
              <a:rPr lang="en-US" sz="2400" dirty="0">
                <a:solidFill>
                  <a:schemeClr val="tx1"/>
                </a:solidFill>
              </a:rPr>
              <a:t>Yoga		   Social Clubs	      Exercise        Wellness</a:t>
            </a:r>
          </a:p>
          <a:p>
            <a:pPr marL="408125" lvl="1" indent="0">
              <a:spcBef>
                <a:spcPts val="0"/>
              </a:spcBef>
              <a:buNone/>
            </a:pPr>
            <a:r>
              <a:rPr lang="en-US" sz="1600" dirty="0"/>
              <a:t>		</a:t>
            </a:r>
            <a:r>
              <a:rPr lang="en-US" dirty="0"/>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5938" y="1447800"/>
            <a:ext cx="2705062" cy="180317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90911" y="1600200"/>
            <a:ext cx="2805289" cy="157797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93524" y="4038600"/>
            <a:ext cx="2561565" cy="1697037"/>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76322" y="3962400"/>
            <a:ext cx="2942691" cy="1961794"/>
          </a:xfrm>
          <a:prstGeom prst="rect">
            <a:avLst/>
          </a:prstGeom>
        </p:spPr>
      </p:pic>
    </p:spTree>
    <p:extLst>
      <p:ext uri="{BB962C8B-B14F-4D97-AF65-F5344CB8AC3E}">
        <p14:creationId xmlns:p14="http://schemas.microsoft.com/office/powerpoint/2010/main" val="2704768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dirty="0"/>
              <a:t>Purpose of the Project</a:t>
            </a:r>
          </a:p>
        </p:txBody>
      </p:sp>
      <p:sp>
        <p:nvSpPr>
          <p:cNvPr id="3" name="Content Placeholder 2"/>
          <p:cNvSpPr>
            <a:spLocks noGrp="1"/>
          </p:cNvSpPr>
          <p:nvPr>
            <p:ph idx="1"/>
          </p:nvPr>
        </p:nvSpPr>
        <p:spPr>
          <a:xfrm>
            <a:off x="642852" y="1524000"/>
            <a:ext cx="7739148" cy="4525963"/>
          </a:xfrm>
        </p:spPr>
        <p:txBody>
          <a:bodyPr>
            <a:normAutofit/>
          </a:bodyPr>
          <a:lstStyle/>
          <a:p>
            <a:pPr marL="409575" indent="0">
              <a:buNone/>
            </a:pPr>
            <a:r>
              <a:rPr lang="en-US" sz="3600" dirty="0">
                <a:solidFill>
                  <a:schemeClr val="tx1"/>
                </a:solidFill>
                <a:latin typeface="Myriad Pro" panose="020B0503030403020204" pitchFamily="34" charset="0"/>
              </a:rPr>
              <a:t>Enhance and develop innovative transportation and mobility options that support the engagement of older adults and persons with disabilities in meaningful social and recreational activities in Washoe County Nevada to reduce social isolation.</a:t>
            </a:r>
          </a:p>
          <a:p>
            <a:pPr marL="0" indent="0">
              <a:buNone/>
            </a:pPr>
            <a:endParaRPr lang="en-US" sz="1200" dirty="0"/>
          </a:p>
        </p:txBody>
      </p:sp>
    </p:spTree>
    <p:extLst>
      <p:ext uri="{BB962C8B-B14F-4D97-AF65-F5344CB8AC3E}">
        <p14:creationId xmlns:p14="http://schemas.microsoft.com/office/powerpoint/2010/main" val="1999501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Project Objectives</a:t>
            </a:r>
          </a:p>
        </p:txBody>
      </p:sp>
      <p:sp>
        <p:nvSpPr>
          <p:cNvPr id="3" name="Content Placeholder 2"/>
          <p:cNvSpPr>
            <a:spLocks noGrp="1"/>
          </p:cNvSpPr>
          <p:nvPr>
            <p:ph idx="1"/>
          </p:nvPr>
        </p:nvSpPr>
        <p:spPr>
          <a:xfrm>
            <a:off x="490452" y="1295400"/>
            <a:ext cx="8229600" cy="4525963"/>
          </a:xfrm>
        </p:spPr>
        <p:txBody>
          <a:bodyPr>
            <a:normAutofit fontScale="92500"/>
          </a:bodyPr>
          <a:lstStyle/>
          <a:p>
            <a:r>
              <a:rPr lang="en-US" sz="3200" dirty="0">
                <a:solidFill>
                  <a:schemeClr val="tx1"/>
                </a:solidFill>
              </a:rPr>
              <a:t>Engage persons with disabilities and older adults to identify transportation needs and their goals to increase social engagement.</a:t>
            </a:r>
          </a:p>
          <a:p>
            <a:pPr marL="0" indent="0">
              <a:buNone/>
            </a:pPr>
            <a:endParaRPr lang="en-US" sz="1300" dirty="0">
              <a:solidFill>
                <a:schemeClr val="tx1"/>
              </a:solidFill>
            </a:endParaRPr>
          </a:p>
          <a:p>
            <a:r>
              <a:rPr lang="en-US" sz="3200" dirty="0">
                <a:solidFill>
                  <a:schemeClr val="tx1"/>
                </a:solidFill>
              </a:rPr>
              <a:t>Identify the social and recreational activities outside of the home that older adults and people with disabilities enjoy.</a:t>
            </a:r>
          </a:p>
          <a:p>
            <a:pPr marL="0" indent="0">
              <a:buNone/>
            </a:pPr>
            <a:endParaRPr lang="en-US" sz="1300" dirty="0">
              <a:solidFill>
                <a:schemeClr val="tx1"/>
              </a:solidFill>
            </a:endParaRPr>
          </a:p>
          <a:p>
            <a:r>
              <a:rPr lang="en-US" sz="3200" dirty="0">
                <a:solidFill>
                  <a:schemeClr val="tx1"/>
                </a:solidFill>
              </a:rPr>
              <a:t>Identify barriers and potential strategies to engagement in social and recreational activities.</a:t>
            </a:r>
          </a:p>
        </p:txBody>
      </p:sp>
    </p:spTree>
    <p:extLst>
      <p:ext uri="{BB962C8B-B14F-4D97-AF65-F5344CB8AC3E}">
        <p14:creationId xmlns:p14="http://schemas.microsoft.com/office/powerpoint/2010/main" val="1711780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dirty="0"/>
              <a:t>Partners and Key Stakeholders</a:t>
            </a:r>
          </a:p>
        </p:txBody>
      </p:sp>
      <p:sp>
        <p:nvSpPr>
          <p:cNvPr id="3" name="Content Placeholder 2"/>
          <p:cNvSpPr>
            <a:spLocks noGrp="1"/>
          </p:cNvSpPr>
          <p:nvPr>
            <p:ph idx="1"/>
          </p:nvPr>
        </p:nvSpPr>
        <p:spPr>
          <a:xfrm>
            <a:off x="490452" y="1371600"/>
            <a:ext cx="8229600" cy="4525963"/>
          </a:xfrm>
        </p:spPr>
        <p:txBody>
          <a:bodyPr>
            <a:normAutofit fontScale="92500" lnSpcReduction="10000"/>
          </a:bodyPr>
          <a:lstStyle/>
          <a:p>
            <a:pPr marL="1373188" indent="-457200">
              <a:buFont typeface="Arial" panose="020B0604020202020204" pitchFamily="34" charset="0"/>
              <a:buChar char="•"/>
            </a:pPr>
            <a:r>
              <a:rPr lang="en-US" sz="2400" dirty="0">
                <a:solidFill>
                  <a:schemeClr val="tx1"/>
                </a:solidFill>
                <a:latin typeface="Minion Pro" panose="02040503050306020203" pitchFamily="18" charset="0"/>
              </a:rPr>
              <a:t>Persons with disabilities</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Older Adults</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Washoe County Senior Services</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Northern Nevada Neighborhood Network</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Northern Nevada Center for Independent Living</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Nevada Aging and Disability Division</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Population Health, Renown Health Care</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Regional Transportation Commission</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Sierra Nevada Transportation Coalition</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Parks and Recreation, City of Reno</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Catholic Charities</a:t>
            </a:r>
          </a:p>
          <a:p>
            <a:pPr marL="1373188" indent="-457200">
              <a:buFont typeface="Arial" panose="020B0604020202020204" pitchFamily="34" charset="0"/>
              <a:buChar char="•"/>
            </a:pPr>
            <a:r>
              <a:rPr lang="en-US" sz="2400" dirty="0">
                <a:solidFill>
                  <a:schemeClr val="tx1"/>
                </a:solidFill>
                <a:latin typeface="Minion Pro" panose="02040503050306020203" pitchFamily="18" charset="0"/>
              </a:rPr>
              <a:t>ADSD Mobility Manager</a:t>
            </a:r>
          </a:p>
          <a:p>
            <a:pPr marL="0" indent="0">
              <a:buNone/>
            </a:pPr>
            <a:endParaRPr lang="en-US" sz="2400" dirty="0"/>
          </a:p>
        </p:txBody>
      </p:sp>
    </p:spTree>
    <p:extLst>
      <p:ext uri="{BB962C8B-B14F-4D97-AF65-F5344CB8AC3E}">
        <p14:creationId xmlns:p14="http://schemas.microsoft.com/office/powerpoint/2010/main" val="3130512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Engagement and Participation Plan</a:t>
            </a:r>
          </a:p>
        </p:txBody>
      </p:sp>
      <p:sp>
        <p:nvSpPr>
          <p:cNvPr id="3" name="Content Placeholder 2"/>
          <p:cNvSpPr>
            <a:spLocks noGrp="1"/>
          </p:cNvSpPr>
          <p:nvPr>
            <p:ph idx="1"/>
          </p:nvPr>
        </p:nvSpPr>
        <p:spPr>
          <a:xfrm>
            <a:off x="490452" y="1447800"/>
            <a:ext cx="8229600" cy="4525963"/>
          </a:xfrm>
        </p:spPr>
        <p:txBody>
          <a:bodyPr>
            <a:normAutofit/>
          </a:bodyPr>
          <a:lstStyle/>
          <a:p>
            <a:pPr marL="342900" indent="-342900">
              <a:buFont typeface="+mj-lt"/>
              <a:buAutoNum type="arabicPeriod"/>
            </a:pPr>
            <a:r>
              <a:rPr lang="en-US" sz="2400" dirty="0">
                <a:solidFill>
                  <a:schemeClr val="tx1"/>
                </a:solidFill>
              </a:rPr>
              <a:t>Partner with the Northern Nevada Neighborhood Network and their project to engage persons with disabilities and older adults in identifying transportation needs and planning to increase transportation options.</a:t>
            </a:r>
          </a:p>
          <a:p>
            <a:pPr marL="1057119" lvl="2" indent="-342900">
              <a:buFont typeface="+mj-lt"/>
              <a:buAutoNum type="alphaLcPeriod"/>
            </a:pPr>
            <a:r>
              <a:rPr lang="en-US" sz="2000" dirty="0">
                <a:solidFill>
                  <a:schemeClr val="tx1"/>
                </a:solidFill>
              </a:rPr>
              <a:t>Convene community meetings</a:t>
            </a:r>
          </a:p>
          <a:p>
            <a:pPr marL="1057119" lvl="2" indent="-342900">
              <a:buFont typeface="+mj-lt"/>
              <a:buAutoNum type="alphaLcPeriod"/>
            </a:pPr>
            <a:r>
              <a:rPr lang="en-US" sz="2000" dirty="0">
                <a:solidFill>
                  <a:schemeClr val="tx1"/>
                </a:solidFill>
              </a:rPr>
              <a:t>Convene focus groups</a:t>
            </a:r>
          </a:p>
          <a:p>
            <a:pPr marL="1057119" lvl="2" indent="-342900">
              <a:buFont typeface="+mj-lt"/>
              <a:buAutoNum type="alphaLcPeriod"/>
            </a:pPr>
            <a:r>
              <a:rPr lang="en-US" sz="2000" dirty="0">
                <a:solidFill>
                  <a:schemeClr val="tx1"/>
                </a:solidFill>
              </a:rPr>
              <a:t>Conduct one-on-one surveys (on-line and in person)</a:t>
            </a:r>
          </a:p>
          <a:p>
            <a:pPr marL="714219" lvl="2" indent="0">
              <a:buNone/>
            </a:pPr>
            <a:endParaRPr lang="en-US" sz="1200" dirty="0">
              <a:solidFill>
                <a:schemeClr val="tx1"/>
              </a:solidFill>
            </a:endParaRPr>
          </a:p>
          <a:p>
            <a:pPr marL="342900" indent="-342900">
              <a:buFont typeface="+mj-lt"/>
              <a:buAutoNum type="arabicPeriod"/>
            </a:pPr>
            <a:r>
              <a:rPr lang="en-US" sz="2400" dirty="0">
                <a:solidFill>
                  <a:schemeClr val="tx1"/>
                </a:solidFill>
              </a:rPr>
              <a:t>Engage Key Partners to convene a meeting of human service and transportation services to identify current and innovative transportation and mobility opportunities to address the goals of older adults and persons with disabilities.</a:t>
            </a:r>
          </a:p>
        </p:txBody>
      </p:sp>
    </p:spTree>
    <p:extLst>
      <p:ext uri="{BB962C8B-B14F-4D97-AF65-F5344CB8AC3E}">
        <p14:creationId xmlns:p14="http://schemas.microsoft.com/office/powerpoint/2010/main" val="404744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Anticipated Challenges</a:t>
            </a:r>
          </a:p>
        </p:txBody>
      </p:sp>
      <p:sp>
        <p:nvSpPr>
          <p:cNvPr id="3" name="Content Placeholder 2"/>
          <p:cNvSpPr>
            <a:spLocks noGrp="1"/>
          </p:cNvSpPr>
          <p:nvPr>
            <p:ph idx="1"/>
          </p:nvPr>
        </p:nvSpPr>
        <p:spPr>
          <a:xfrm>
            <a:off x="490452" y="1646237"/>
            <a:ext cx="7967748" cy="4525963"/>
          </a:xfrm>
        </p:spPr>
        <p:txBody>
          <a:bodyPr>
            <a:normAutofit/>
          </a:bodyPr>
          <a:lstStyle/>
          <a:p>
            <a:pPr marL="746125" indent="-446088">
              <a:buFont typeface="+mj-lt"/>
              <a:buAutoNum type="arabicPeriod"/>
            </a:pPr>
            <a:r>
              <a:rPr lang="en-US" sz="2400" dirty="0">
                <a:solidFill>
                  <a:schemeClr val="tx1"/>
                </a:solidFill>
              </a:rPr>
              <a:t>Current transportation programs and plans do not address social engagement and recreation for persons with disabilities and older adults.</a:t>
            </a:r>
          </a:p>
          <a:p>
            <a:pPr marL="746125" indent="-446088">
              <a:buFont typeface="+mj-lt"/>
              <a:buAutoNum type="arabicPeriod"/>
            </a:pPr>
            <a:endParaRPr lang="en-US" sz="1200" dirty="0">
              <a:solidFill>
                <a:schemeClr val="tx1"/>
              </a:solidFill>
            </a:endParaRPr>
          </a:p>
          <a:p>
            <a:pPr marL="746125" indent="-446088">
              <a:buFont typeface="+mj-lt"/>
              <a:buAutoNum type="arabicPeriod"/>
            </a:pPr>
            <a:r>
              <a:rPr lang="en-US" sz="2400" dirty="0">
                <a:solidFill>
                  <a:schemeClr val="tx1"/>
                </a:solidFill>
              </a:rPr>
              <a:t>Current mobility and transportation planning/assessment do not adequately obtain input from older adults and persons with disabilities.</a:t>
            </a:r>
          </a:p>
          <a:p>
            <a:pPr marL="746125" indent="-446088">
              <a:buFont typeface="+mj-lt"/>
              <a:buAutoNum type="arabicPeriod"/>
            </a:pPr>
            <a:endParaRPr lang="en-US" sz="1200" dirty="0">
              <a:solidFill>
                <a:schemeClr val="tx1"/>
              </a:solidFill>
            </a:endParaRPr>
          </a:p>
          <a:p>
            <a:pPr marL="746125" indent="-446088">
              <a:buFont typeface="+mj-lt"/>
              <a:buAutoNum type="arabicPeriod"/>
            </a:pPr>
            <a:r>
              <a:rPr lang="en-US" sz="2400" dirty="0">
                <a:solidFill>
                  <a:schemeClr val="tx1"/>
                </a:solidFill>
              </a:rPr>
              <a:t>Reno/Sparks and Washoe county are experiencing population growth and attention is focused on roads and commuters.</a:t>
            </a:r>
          </a:p>
          <a:p>
            <a:pPr marL="228600" indent="-228600">
              <a:buFont typeface="+mj-lt"/>
              <a:buAutoNum type="arabicPeriod"/>
            </a:pPr>
            <a:endParaRPr lang="en-US" sz="1200" dirty="0">
              <a:solidFill>
                <a:schemeClr val="tx1"/>
              </a:solidFill>
            </a:endParaRPr>
          </a:p>
        </p:txBody>
      </p:sp>
    </p:spTree>
    <p:extLst>
      <p:ext uri="{BB962C8B-B14F-4D97-AF65-F5344CB8AC3E}">
        <p14:creationId xmlns:p14="http://schemas.microsoft.com/office/powerpoint/2010/main" val="732077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normAutofit fontScale="90000"/>
          </a:bodyPr>
          <a:lstStyle/>
          <a:p>
            <a:r>
              <a:rPr lang="en-US" sz="4000" dirty="0">
                <a:latin typeface="Myriad Pro" panose="020B0503030403020204" pitchFamily="34" charset="0"/>
              </a:rPr>
              <a:t>Social Engagement Outside of the Home</a:t>
            </a:r>
          </a:p>
        </p:txBody>
      </p:sp>
      <p:graphicFrame>
        <p:nvGraphicFramePr>
          <p:cNvPr id="5" name="Content Placeholder 4">
            <a:extLst>
              <a:ext uri="{FF2B5EF4-FFF2-40B4-BE49-F238E27FC236}">
                <a16:creationId xmlns:a16="http://schemas.microsoft.com/office/drawing/2014/main" id="{25003C1B-9E40-6742-BB18-F1B6B1BEFF46}"/>
              </a:ext>
            </a:extLst>
          </p:cNvPr>
          <p:cNvGraphicFramePr>
            <a:graphicFrameLocks noGrp="1"/>
          </p:cNvGraphicFramePr>
          <p:nvPr>
            <p:ph idx="1"/>
            <p:extLst>
              <p:ext uri="{D42A27DB-BD31-4B8C-83A1-F6EECF244321}">
                <p14:modId xmlns:p14="http://schemas.microsoft.com/office/powerpoint/2010/main" val="1269621960"/>
              </p:ext>
            </p:extLst>
          </p:nvPr>
        </p:nvGraphicFramePr>
        <p:xfrm>
          <a:off x="762000" y="1874836"/>
          <a:ext cx="7620000" cy="3535364"/>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36462420"/>
                    </a:ext>
                  </a:extLst>
                </a:gridCol>
                <a:gridCol w="3810000">
                  <a:extLst>
                    <a:ext uri="{9D8B030D-6E8A-4147-A177-3AD203B41FA5}">
                      <a16:colId xmlns:a16="http://schemas.microsoft.com/office/drawing/2014/main" val="3205912950"/>
                    </a:ext>
                  </a:extLst>
                </a:gridCol>
              </a:tblGrid>
              <a:tr h="883841">
                <a:tc>
                  <a:txBody>
                    <a:bodyPr/>
                    <a:lstStyle/>
                    <a:p>
                      <a:pPr algn="ctr"/>
                      <a:r>
                        <a:rPr lang="en-US" dirty="0"/>
                        <a:t>Outside Activities &amp; Recreation (60)</a:t>
                      </a:r>
                    </a:p>
                  </a:txBody>
                  <a:tcPr anchor="ctr"/>
                </a:tc>
                <a:tc>
                  <a:txBody>
                    <a:bodyPr/>
                    <a:lstStyle/>
                    <a:p>
                      <a:pPr algn="ctr"/>
                      <a:r>
                        <a:rPr lang="en-US" dirty="0"/>
                        <a:t>Social Activities &amp; Engagement (35)</a:t>
                      </a:r>
                    </a:p>
                  </a:txBody>
                  <a:tcPr anchor="ctr"/>
                </a:tc>
                <a:extLst>
                  <a:ext uri="{0D108BD9-81ED-4DB2-BD59-A6C34878D82A}">
                    <a16:rowId xmlns:a16="http://schemas.microsoft.com/office/drawing/2014/main" val="1871760315"/>
                  </a:ext>
                </a:extLst>
              </a:tr>
              <a:tr h="883841">
                <a:tc>
                  <a:txBody>
                    <a:bodyPr/>
                    <a:lstStyle/>
                    <a:p>
                      <a:pPr algn="ctr"/>
                      <a:r>
                        <a:rPr lang="en-US" dirty="0"/>
                        <a:t>Entertainment and the Arts (35)</a:t>
                      </a:r>
                    </a:p>
                  </a:txBody>
                  <a:tcPr anchor="ctr"/>
                </a:tc>
                <a:tc>
                  <a:txBody>
                    <a:bodyPr/>
                    <a:lstStyle/>
                    <a:p>
                      <a:pPr algn="ctr"/>
                      <a:r>
                        <a:rPr lang="en-US" dirty="0"/>
                        <a:t>Special Events (23)</a:t>
                      </a:r>
                    </a:p>
                  </a:txBody>
                  <a:tcPr anchor="ctr"/>
                </a:tc>
                <a:extLst>
                  <a:ext uri="{0D108BD9-81ED-4DB2-BD59-A6C34878D82A}">
                    <a16:rowId xmlns:a16="http://schemas.microsoft.com/office/drawing/2014/main" val="3657203037"/>
                  </a:ext>
                </a:extLst>
              </a:tr>
              <a:tr h="883841">
                <a:tc>
                  <a:txBody>
                    <a:bodyPr/>
                    <a:lstStyle/>
                    <a:p>
                      <a:pPr algn="ctr"/>
                      <a:r>
                        <a:rPr lang="en-US" dirty="0"/>
                        <a:t>Shopping (20)</a:t>
                      </a:r>
                    </a:p>
                  </a:txBody>
                  <a:tcPr anchor="ctr"/>
                </a:tc>
                <a:tc>
                  <a:txBody>
                    <a:bodyPr/>
                    <a:lstStyle/>
                    <a:p>
                      <a:pPr algn="ctr"/>
                      <a:r>
                        <a:rPr lang="en-US" dirty="0"/>
                        <a:t>Learning &amp; Self-improvement (16)</a:t>
                      </a:r>
                    </a:p>
                  </a:txBody>
                  <a:tcPr anchor="ctr"/>
                </a:tc>
                <a:extLst>
                  <a:ext uri="{0D108BD9-81ED-4DB2-BD59-A6C34878D82A}">
                    <a16:rowId xmlns:a16="http://schemas.microsoft.com/office/drawing/2014/main" val="2919035623"/>
                  </a:ext>
                </a:extLst>
              </a:tr>
              <a:tr h="883841">
                <a:tc>
                  <a:txBody>
                    <a:bodyPr/>
                    <a:lstStyle/>
                    <a:p>
                      <a:pPr marL="0" marR="0" lvl="0" indent="0" algn="ctr" defTabSz="408125" rtl="0" eaLnBrk="1" fontAlgn="auto" latinLnBrk="0" hangingPunct="1">
                        <a:lnSpc>
                          <a:spcPct val="100000"/>
                        </a:lnSpc>
                        <a:spcBef>
                          <a:spcPts val="0"/>
                        </a:spcBef>
                        <a:spcAft>
                          <a:spcPts val="0"/>
                        </a:spcAft>
                        <a:buClrTx/>
                        <a:buSzTx/>
                        <a:buFontTx/>
                        <a:buNone/>
                        <a:tabLst/>
                        <a:defRPr/>
                      </a:pPr>
                      <a:r>
                        <a:rPr lang="en-US" dirty="0"/>
                        <a:t>Travel to Family &amp; Destinations (13)</a:t>
                      </a:r>
                    </a:p>
                  </a:txBody>
                  <a:tcPr anchor="ctr"/>
                </a:tc>
                <a:tc>
                  <a:txBody>
                    <a:bodyPr/>
                    <a:lstStyle/>
                    <a:p>
                      <a:pPr algn="ctr"/>
                      <a:r>
                        <a:rPr lang="en-US" dirty="0"/>
                        <a:t>Community Engagement &amp; Volunteering (8)</a:t>
                      </a:r>
                    </a:p>
                  </a:txBody>
                  <a:tcPr anchor="ctr"/>
                </a:tc>
                <a:extLst>
                  <a:ext uri="{0D108BD9-81ED-4DB2-BD59-A6C34878D82A}">
                    <a16:rowId xmlns:a16="http://schemas.microsoft.com/office/drawing/2014/main" val="2194180379"/>
                  </a:ext>
                </a:extLst>
              </a:tr>
            </a:tbl>
          </a:graphicData>
        </a:graphic>
      </p:graphicFrame>
    </p:spTree>
    <p:extLst>
      <p:ext uri="{BB962C8B-B14F-4D97-AF65-F5344CB8AC3E}">
        <p14:creationId xmlns:p14="http://schemas.microsoft.com/office/powerpoint/2010/main" val="1765961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2" y="152400"/>
            <a:ext cx="8229600" cy="1143000"/>
          </a:xfrm>
        </p:spPr>
        <p:txBody>
          <a:bodyPr/>
          <a:lstStyle/>
          <a:p>
            <a:r>
              <a:rPr lang="en-US" sz="4000" dirty="0">
                <a:latin typeface="Myriad Pro" panose="020B0503030403020204" pitchFamily="34" charset="0"/>
              </a:rPr>
              <a:t>Barriers To Social Engagement</a:t>
            </a:r>
          </a:p>
        </p:txBody>
      </p:sp>
      <p:graphicFrame>
        <p:nvGraphicFramePr>
          <p:cNvPr id="4" name="Content Placeholder 3">
            <a:extLst>
              <a:ext uri="{FF2B5EF4-FFF2-40B4-BE49-F238E27FC236}">
                <a16:creationId xmlns:a16="http://schemas.microsoft.com/office/drawing/2014/main" id="{BFDB964B-A244-254C-ACE5-1C3F6058FA26}"/>
              </a:ext>
            </a:extLst>
          </p:cNvPr>
          <p:cNvGraphicFramePr>
            <a:graphicFrameLocks noGrp="1"/>
          </p:cNvGraphicFramePr>
          <p:nvPr>
            <p:ph idx="1"/>
            <p:extLst>
              <p:ext uri="{D42A27DB-BD31-4B8C-83A1-F6EECF244321}">
                <p14:modId xmlns:p14="http://schemas.microsoft.com/office/powerpoint/2010/main" val="3829082340"/>
              </p:ext>
            </p:extLst>
          </p:nvPr>
        </p:nvGraphicFramePr>
        <p:xfrm>
          <a:off x="871452" y="1905000"/>
          <a:ext cx="7467600" cy="342900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3713953660"/>
                    </a:ext>
                  </a:extLst>
                </a:gridCol>
                <a:gridCol w="3733800">
                  <a:extLst>
                    <a:ext uri="{9D8B030D-6E8A-4147-A177-3AD203B41FA5}">
                      <a16:colId xmlns:a16="http://schemas.microsoft.com/office/drawing/2014/main" val="2683477977"/>
                    </a:ext>
                  </a:extLst>
                </a:gridCol>
              </a:tblGrid>
              <a:tr h="857250">
                <a:tc>
                  <a:txBody>
                    <a:bodyPr/>
                    <a:lstStyle/>
                    <a:p>
                      <a:pPr algn="ctr"/>
                      <a:r>
                        <a:rPr lang="en-US" dirty="0"/>
                        <a:t>Logistics (25)</a:t>
                      </a:r>
                    </a:p>
                  </a:txBody>
                  <a:tcPr anchor="ctr"/>
                </a:tc>
                <a:tc>
                  <a:txBody>
                    <a:bodyPr/>
                    <a:lstStyle/>
                    <a:p>
                      <a:pPr algn="ctr"/>
                      <a:r>
                        <a:rPr lang="en-US" dirty="0"/>
                        <a:t>Financial (25)</a:t>
                      </a:r>
                    </a:p>
                  </a:txBody>
                  <a:tcPr anchor="ctr"/>
                </a:tc>
                <a:extLst>
                  <a:ext uri="{0D108BD9-81ED-4DB2-BD59-A6C34878D82A}">
                    <a16:rowId xmlns:a16="http://schemas.microsoft.com/office/drawing/2014/main" val="56236173"/>
                  </a:ext>
                </a:extLst>
              </a:tr>
              <a:tr h="857250">
                <a:tc>
                  <a:txBody>
                    <a:bodyPr/>
                    <a:lstStyle/>
                    <a:p>
                      <a:pPr algn="ctr"/>
                      <a:r>
                        <a:rPr lang="en-US" dirty="0"/>
                        <a:t>Social/Psychological/Emotional (24)</a:t>
                      </a:r>
                    </a:p>
                  </a:txBody>
                  <a:tcPr anchor="ctr"/>
                </a:tc>
                <a:tc>
                  <a:txBody>
                    <a:bodyPr/>
                    <a:lstStyle/>
                    <a:p>
                      <a:pPr algn="ctr"/>
                      <a:r>
                        <a:rPr lang="en-US" dirty="0"/>
                        <a:t>Accessibility (20)</a:t>
                      </a:r>
                    </a:p>
                  </a:txBody>
                  <a:tcPr anchor="ctr"/>
                </a:tc>
                <a:extLst>
                  <a:ext uri="{0D108BD9-81ED-4DB2-BD59-A6C34878D82A}">
                    <a16:rowId xmlns:a16="http://schemas.microsoft.com/office/drawing/2014/main" val="3437789828"/>
                  </a:ext>
                </a:extLst>
              </a:tr>
              <a:tr h="857250">
                <a:tc>
                  <a:txBody>
                    <a:bodyPr/>
                    <a:lstStyle/>
                    <a:p>
                      <a:pPr algn="ctr"/>
                      <a:r>
                        <a:rPr lang="en-US" dirty="0"/>
                        <a:t>Transportation Related (19)</a:t>
                      </a:r>
                    </a:p>
                  </a:txBody>
                  <a:tcPr anchor="ctr"/>
                </a:tc>
                <a:tc>
                  <a:txBody>
                    <a:bodyPr/>
                    <a:lstStyle/>
                    <a:p>
                      <a:pPr algn="ctr"/>
                      <a:r>
                        <a:rPr lang="en-US" dirty="0"/>
                        <a:t>Health &amp; Physical (15)</a:t>
                      </a:r>
                    </a:p>
                  </a:txBody>
                  <a:tcPr anchor="ctr"/>
                </a:tc>
                <a:extLst>
                  <a:ext uri="{0D108BD9-81ED-4DB2-BD59-A6C34878D82A}">
                    <a16:rowId xmlns:a16="http://schemas.microsoft.com/office/drawing/2014/main" val="107311718"/>
                  </a:ext>
                </a:extLst>
              </a:tr>
              <a:tr h="857250">
                <a:tc>
                  <a:txBody>
                    <a:bodyPr/>
                    <a:lstStyle/>
                    <a:p>
                      <a:pPr algn="ctr"/>
                      <a:r>
                        <a:rPr lang="en-US" dirty="0"/>
                        <a:t>Safety (10)</a:t>
                      </a:r>
                    </a:p>
                  </a:txBody>
                  <a:tcPr anchor="ctr"/>
                </a:tc>
                <a:tc>
                  <a:txBody>
                    <a:bodyPr/>
                    <a:lstStyle/>
                    <a:p>
                      <a:pPr algn="ctr"/>
                      <a:r>
                        <a:rPr lang="en-US" dirty="0"/>
                        <a:t>Climate (8)</a:t>
                      </a:r>
                    </a:p>
                  </a:txBody>
                  <a:tcPr anchor="ctr"/>
                </a:tc>
                <a:extLst>
                  <a:ext uri="{0D108BD9-81ED-4DB2-BD59-A6C34878D82A}">
                    <a16:rowId xmlns:a16="http://schemas.microsoft.com/office/drawing/2014/main" val="647391740"/>
                  </a:ext>
                </a:extLst>
              </a:tr>
            </a:tbl>
          </a:graphicData>
        </a:graphic>
      </p:graphicFrame>
    </p:spTree>
    <p:extLst>
      <p:ext uri="{BB962C8B-B14F-4D97-AF65-F5344CB8AC3E}">
        <p14:creationId xmlns:p14="http://schemas.microsoft.com/office/powerpoint/2010/main" val="2053307588"/>
      </p:ext>
    </p:extLst>
  </p:cSld>
  <p:clrMapOvr>
    <a:masterClrMapping/>
  </p:clrMapOvr>
</p:sld>
</file>

<file path=ppt/theme/theme1.xml><?xml version="1.0" encoding="utf-8"?>
<a:theme xmlns:a="http://schemas.openxmlformats.org/drawingml/2006/main" name="SCA.Powerpoint.bttmr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7464</TotalTime>
  <Words>833</Words>
  <Application>Microsoft Macintosh PowerPoint</Application>
  <PresentationFormat>On-screen Show (4:3)</PresentationFormat>
  <Paragraphs>165</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Minion Pro</vt:lpstr>
      <vt:lpstr>Myriad Pro</vt:lpstr>
      <vt:lpstr>SCA.Powerpoint.bttmright</vt:lpstr>
      <vt:lpstr>Speak Up and Be Heard: A Study of Social Engagement</vt:lpstr>
      <vt:lpstr>Social &amp; Recreational Engagement: Understanding Barriers to Access</vt:lpstr>
      <vt:lpstr>Purpose of the Project</vt:lpstr>
      <vt:lpstr>Project Objectives</vt:lpstr>
      <vt:lpstr>Partners and Key Stakeholders</vt:lpstr>
      <vt:lpstr>Engagement and Participation Plan</vt:lpstr>
      <vt:lpstr>Anticipated Challenges</vt:lpstr>
      <vt:lpstr>Social Engagement Outside of the Home</vt:lpstr>
      <vt:lpstr>Barriers To Social Engagement</vt:lpstr>
      <vt:lpstr>Ideas and Strategies</vt:lpstr>
      <vt:lpstr>Lessons Learned</vt:lpstr>
      <vt:lpstr>Project Accomplishments</vt:lpstr>
      <vt:lpstr>Sustainability</vt:lpstr>
      <vt:lpstr>Funding</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labuser</dc:creator>
  <cp:lastModifiedBy>Kelley Macmillan</cp:lastModifiedBy>
  <cp:revision>366</cp:revision>
  <cp:lastPrinted>2017-06-30T16:33:24Z</cp:lastPrinted>
  <dcterms:created xsi:type="dcterms:W3CDTF">2014-03-26T17:16:02Z</dcterms:created>
  <dcterms:modified xsi:type="dcterms:W3CDTF">2019-04-29T15:05:36Z</dcterms:modified>
</cp:coreProperties>
</file>