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notesMasterIdLst>
    <p:notesMasterId r:id="rId25"/>
  </p:notesMasterIdLst>
  <p:sldIdLst>
    <p:sldId id="256" r:id="rId2"/>
    <p:sldId id="257" r:id="rId3"/>
    <p:sldId id="264" r:id="rId4"/>
    <p:sldId id="267" r:id="rId5"/>
    <p:sldId id="275" r:id="rId6"/>
    <p:sldId id="276" r:id="rId7"/>
    <p:sldId id="274" r:id="rId8"/>
    <p:sldId id="279" r:id="rId9"/>
    <p:sldId id="277" r:id="rId10"/>
    <p:sldId id="278" r:id="rId11"/>
    <p:sldId id="258" r:id="rId12"/>
    <p:sldId id="271" r:id="rId13"/>
    <p:sldId id="269" r:id="rId14"/>
    <p:sldId id="265" r:id="rId15"/>
    <p:sldId id="260" r:id="rId16"/>
    <p:sldId id="262" r:id="rId17"/>
    <p:sldId id="263" r:id="rId18"/>
    <p:sldId id="266" r:id="rId19"/>
    <p:sldId id="268" r:id="rId20"/>
    <p:sldId id="259" r:id="rId21"/>
    <p:sldId id="261" r:id="rId22"/>
    <p:sldId id="270" r:id="rId23"/>
    <p:sldId id="272"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BE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6552" autoAdjust="0"/>
  </p:normalViewPr>
  <p:slideViewPr>
    <p:cSldViewPr snapToGrid="0">
      <p:cViewPr>
        <p:scale>
          <a:sx n="100" d="100"/>
          <a:sy n="100" d="100"/>
        </p:scale>
        <p:origin x="642"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46.png"/></Relationships>
</file>

<file path=ppt/diagrams/_rels/data2.xml.rels><?xml version="1.0" encoding="UTF-8" standalone="yes"?>
<Relationships xmlns="http://schemas.openxmlformats.org/package/2006/relationships"><Relationship Id="rId1" Type="http://schemas.openxmlformats.org/officeDocument/2006/relationships/image" Target="../media/image4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46.png"/></Relationships>
</file>

<file path=ppt/diagrams/_rels/drawing2.xml.rels><?xml version="1.0" encoding="UTF-8" standalone="yes"?>
<Relationships xmlns="http://schemas.openxmlformats.org/package/2006/relationships"><Relationship Id="rId1"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6381B7-841E-4AA7-AA76-7EAD8D6DA8F2}" type="doc">
      <dgm:prSet loTypeId="urn:microsoft.com/office/officeart/2011/layout/HexagonRadial" loCatId="cycle" qsTypeId="urn:microsoft.com/office/officeart/2005/8/quickstyle/3d1" qsCatId="3D" csTypeId="urn:microsoft.com/office/officeart/2005/8/colors/accent1_2" csCatId="accent1" phldr="1"/>
      <dgm:spPr/>
      <dgm:t>
        <a:bodyPr/>
        <a:lstStyle/>
        <a:p>
          <a:endParaRPr lang="en-US"/>
        </a:p>
      </dgm:t>
    </dgm:pt>
    <dgm:pt modelId="{5D6FE8D6-6D9D-4F92-B708-241106C63A59}">
      <dgm:prSet phldrT="[Text]"/>
      <dgm:spPr>
        <a:solidFill>
          <a:schemeClr val="accent2">
            <a:lumMod val="75000"/>
          </a:schemeClr>
        </a:solidFill>
        <a:effectLst/>
      </dgm:spPr>
      <dgm:t>
        <a:bodyPr/>
        <a:lstStyle/>
        <a:p>
          <a:r>
            <a:rPr lang="en-US" dirty="0" smtClean="0"/>
            <a:t>TRANSPORTATION</a:t>
          </a:r>
        </a:p>
        <a:p>
          <a:r>
            <a:rPr lang="en-US" dirty="0" smtClean="0"/>
            <a:t>$$$</a:t>
          </a:r>
          <a:endParaRPr lang="en-US" dirty="0"/>
        </a:p>
      </dgm:t>
    </dgm:pt>
    <dgm:pt modelId="{1002744D-ABBD-4092-A0A1-AEA23647636B}" type="parTrans" cxnId="{A35940D2-EB19-4A73-A005-C3CC2C8FB800}">
      <dgm:prSet/>
      <dgm:spPr/>
      <dgm:t>
        <a:bodyPr/>
        <a:lstStyle/>
        <a:p>
          <a:endParaRPr lang="en-US"/>
        </a:p>
      </dgm:t>
    </dgm:pt>
    <dgm:pt modelId="{0D429020-E926-4172-9DFD-C85F1AD64FC5}" type="sibTrans" cxnId="{A35940D2-EB19-4A73-A005-C3CC2C8FB800}">
      <dgm:prSet/>
      <dgm:spPr/>
      <dgm:t>
        <a:bodyPr/>
        <a:lstStyle/>
        <a:p>
          <a:endParaRPr lang="en-US"/>
        </a:p>
      </dgm:t>
    </dgm:pt>
    <dgm:pt modelId="{1E3D55B3-6F60-460A-BF22-63A1410C6FDC}">
      <dgm:prSet phldrT="[Text]"/>
      <dgm:spPr>
        <a:solidFill>
          <a:schemeClr val="bg2">
            <a:lumMod val="75000"/>
          </a:schemeClr>
        </a:solidFill>
        <a:effectLst/>
      </dgm:spPr>
      <dgm:t>
        <a:bodyPr/>
        <a:lstStyle/>
        <a:p>
          <a:r>
            <a:rPr lang="en-US" dirty="0" smtClean="0"/>
            <a:t>HEALTH AND HUMAN SERVICES</a:t>
          </a:r>
        </a:p>
        <a:p>
          <a:r>
            <a:rPr lang="en-US" dirty="0" smtClean="0"/>
            <a:t>$</a:t>
          </a:r>
          <a:endParaRPr lang="en-US" dirty="0"/>
        </a:p>
      </dgm:t>
    </dgm:pt>
    <dgm:pt modelId="{B2B807B4-044C-49DE-9310-76B3639E0124}" type="parTrans" cxnId="{6B47DE58-D7A6-4A66-9ACB-FB7538E21D7A}">
      <dgm:prSet/>
      <dgm:spPr/>
      <dgm:t>
        <a:bodyPr/>
        <a:lstStyle/>
        <a:p>
          <a:endParaRPr lang="en-US"/>
        </a:p>
      </dgm:t>
    </dgm:pt>
    <dgm:pt modelId="{413D4339-54BB-42CE-9797-DDD2D79BB332}" type="sibTrans" cxnId="{6B47DE58-D7A6-4A66-9ACB-FB7538E21D7A}">
      <dgm:prSet/>
      <dgm:spPr/>
      <dgm:t>
        <a:bodyPr/>
        <a:lstStyle/>
        <a:p>
          <a:endParaRPr lang="en-US"/>
        </a:p>
      </dgm:t>
    </dgm:pt>
    <dgm:pt modelId="{2A848AF5-F81E-446A-8F85-CA95F817BA26}">
      <dgm:prSet phldrT="[Text]"/>
      <dgm:spPr>
        <a:solidFill>
          <a:schemeClr val="accent3">
            <a:lumMod val="75000"/>
          </a:schemeClr>
        </a:solidFill>
        <a:effectLst/>
      </dgm:spPr>
      <dgm:t>
        <a:bodyPr/>
        <a:lstStyle/>
        <a:p>
          <a:r>
            <a:rPr lang="en-US" dirty="0" smtClean="0"/>
            <a:t>SOCIAL </a:t>
          </a:r>
          <a:r>
            <a:rPr lang="en-US" dirty="0" smtClean="0"/>
            <a:t>SERVICES</a:t>
          </a:r>
        </a:p>
        <a:p>
          <a:r>
            <a:rPr lang="en-US" dirty="0" smtClean="0"/>
            <a:t>$</a:t>
          </a:r>
          <a:endParaRPr lang="en-US" dirty="0"/>
        </a:p>
      </dgm:t>
    </dgm:pt>
    <dgm:pt modelId="{5A5BC5D3-9A27-493F-B912-D1C68E0114AD}" type="parTrans" cxnId="{8B864820-F013-4794-A99C-7ACC99900C3B}">
      <dgm:prSet/>
      <dgm:spPr/>
      <dgm:t>
        <a:bodyPr/>
        <a:lstStyle/>
        <a:p>
          <a:endParaRPr lang="en-US"/>
        </a:p>
      </dgm:t>
    </dgm:pt>
    <dgm:pt modelId="{6D8297F6-5252-47CE-A9FD-D08A12122EDD}" type="sibTrans" cxnId="{8B864820-F013-4794-A99C-7ACC99900C3B}">
      <dgm:prSet/>
      <dgm:spPr/>
      <dgm:t>
        <a:bodyPr/>
        <a:lstStyle/>
        <a:p>
          <a:endParaRPr lang="en-US"/>
        </a:p>
      </dgm:t>
    </dgm:pt>
    <dgm:pt modelId="{A13E3DD9-7576-4DC7-B536-5876A7AD9453}">
      <dgm:prSet phldrT="[Text]"/>
      <dgm:spPr>
        <a:solidFill>
          <a:schemeClr val="bg1">
            <a:lumMod val="65000"/>
          </a:schemeClr>
        </a:solidFill>
        <a:effectLst/>
      </dgm:spPr>
      <dgm:t>
        <a:bodyPr/>
        <a:lstStyle/>
        <a:p>
          <a:r>
            <a:rPr lang="en-US" dirty="0" smtClean="0"/>
            <a:t>ADDED LATER</a:t>
          </a:r>
          <a:endParaRPr lang="en-US" dirty="0"/>
        </a:p>
      </dgm:t>
    </dgm:pt>
    <dgm:pt modelId="{A6F7C7F2-C51F-4E92-AF14-09C1E82C06FD}" type="parTrans" cxnId="{44CE5574-12F3-4340-98D7-F5E37D3DE740}">
      <dgm:prSet/>
      <dgm:spPr/>
      <dgm:t>
        <a:bodyPr/>
        <a:lstStyle/>
        <a:p>
          <a:endParaRPr lang="en-US"/>
        </a:p>
      </dgm:t>
    </dgm:pt>
    <dgm:pt modelId="{7DC89B3D-00AB-42F9-97C7-1F5F24D525D7}" type="sibTrans" cxnId="{44CE5574-12F3-4340-98D7-F5E37D3DE740}">
      <dgm:prSet/>
      <dgm:spPr/>
      <dgm:t>
        <a:bodyPr/>
        <a:lstStyle/>
        <a:p>
          <a:endParaRPr lang="en-US"/>
        </a:p>
      </dgm:t>
    </dgm:pt>
    <dgm:pt modelId="{B7C72160-10CA-48FC-83A0-263D57E130D8}">
      <dgm:prSet phldrT="[Text]"/>
      <dgm:spPr>
        <a:solidFill>
          <a:schemeClr val="bg1">
            <a:lumMod val="65000"/>
          </a:schemeClr>
        </a:solidFill>
        <a:effectLst/>
      </dgm:spPr>
      <dgm:t>
        <a:bodyPr/>
        <a:lstStyle/>
        <a:p>
          <a:r>
            <a:rPr lang="en-US" dirty="0" smtClean="0"/>
            <a:t>ADDED LATER</a:t>
          </a:r>
          <a:endParaRPr lang="en-US" dirty="0"/>
        </a:p>
      </dgm:t>
    </dgm:pt>
    <dgm:pt modelId="{9B4F58CD-5D64-4557-9090-31C550FD1928}" type="parTrans" cxnId="{974011CD-D4CE-4C00-BE52-44F6BA3019DD}">
      <dgm:prSet/>
      <dgm:spPr/>
      <dgm:t>
        <a:bodyPr/>
        <a:lstStyle/>
        <a:p>
          <a:endParaRPr lang="en-US"/>
        </a:p>
      </dgm:t>
    </dgm:pt>
    <dgm:pt modelId="{DFA3BAEB-BDA7-4978-A9ED-DAA4076F179B}" type="sibTrans" cxnId="{974011CD-D4CE-4C00-BE52-44F6BA3019DD}">
      <dgm:prSet/>
      <dgm:spPr/>
      <dgm:t>
        <a:bodyPr/>
        <a:lstStyle/>
        <a:p>
          <a:endParaRPr lang="en-US"/>
        </a:p>
      </dgm:t>
    </dgm:pt>
    <dgm:pt modelId="{72BEC5B9-7154-4EFB-8F5A-696A3B7A045D}">
      <dgm:prSet phldrT="[Text]"/>
      <dgm:spPr>
        <a:solidFill>
          <a:schemeClr val="accent4">
            <a:lumMod val="75000"/>
          </a:schemeClr>
        </a:solidFill>
        <a:effectLst/>
      </dgm:spPr>
      <dgm:t>
        <a:bodyPr/>
        <a:lstStyle/>
        <a:p>
          <a:r>
            <a:rPr lang="en-US" dirty="0" smtClean="0"/>
            <a:t>VOC </a:t>
          </a:r>
          <a:r>
            <a:rPr lang="en-US" dirty="0" smtClean="0"/>
            <a:t>REHAB</a:t>
          </a:r>
        </a:p>
        <a:p>
          <a:r>
            <a:rPr lang="en-US" dirty="0" smtClean="0"/>
            <a:t>$</a:t>
          </a:r>
          <a:endParaRPr lang="en-US" dirty="0"/>
        </a:p>
      </dgm:t>
    </dgm:pt>
    <dgm:pt modelId="{402865A8-CE1D-4DEB-B306-FF114F9ED4F6}" type="parTrans" cxnId="{6BEAEBB2-B41D-4457-8BBE-47724D966BCE}">
      <dgm:prSet/>
      <dgm:spPr/>
      <dgm:t>
        <a:bodyPr/>
        <a:lstStyle/>
        <a:p>
          <a:endParaRPr lang="en-US"/>
        </a:p>
      </dgm:t>
    </dgm:pt>
    <dgm:pt modelId="{C619377A-8305-4096-B3B7-66DFC13CEA99}" type="sibTrans" cxnId="{6BEAEBB2-B41D-4457-8BBE-47724D966BCE}">
      <dgm:prSet/>
      <dgm:spPr/>
      <dgm:t>
        <a:bodyPr/>
        <a:lstStyle/>
        <a:p>
          <a:endParaRPr lang="en-US"/>
        </a:p>
      </dgm:t>
    </dgm:pt>
    <dgm:pt modelId="{842FA145-DE1C-4B9F-B5F6-85F261C36E68}">
      <dgm:prSet phldrT="[Text]"/>
      <dgm:spPr>
        <a:solidFill>
          <a:schemeClr val="tx2">
            <a:lumMod val="75000"/>
          </a:schemeClr>
        </a:solidFill>
        <a:effectLst/>
      </dgm:spPr>
      <dgm:t>
        <a:bodyPr/>
        <a:lstStyle/>
        <a:p>
          <a:r>
            <a:rPr lang="en-US" dirty="0" smtClean="0"/>
            <a:t>AGING AND DISABILITY </a:t>
          </a:r>
          <a:r>
            <a:rPr lang="en-US" dirty="0" smtClean="0"/>
            <a:t>SERVICES</a:t>
          </a:r>
        </a:p>
        <a:p>
          <a:r>
            <a:rPr lang="en-US" dirty="0" smtClean="0"/>
            <a:t>$</a:t>
          </a:r>
          <a:endParaRPr lang="en-US" dirty="0"/>
        </a:p>
      </dgm:t>
    </dgm:pt>
    <dgm:pt modelId="{5DFCA0F5-C83A-45B5-A3F0-B92C97260D6F}" type="parTrans" cxnId="{9DA7C099-A35B-4E36-BA61-8646523807F5}">
      <dgm:prSet/>
      <dgm:spPr/>
      <dgm:t>
        <a:bodyPr/>
        <a:lstStyle/>
        <a:p>
          <a:endParaRPr lang="en-US"/>
        </a:p>
      </dgm:t>
    </dgm:pt>
    <dgm:pt modelId="{51A17EF4-673C-426B-8E84-8636D7E961BA}" type="sibTrans" cxnId="{9DA7C099-A35B-4E36-BA61-8646523807F5}">
      <dgm:prSet/>
      <dgm:spPr/>
      <dgm:t>
        <a:bodyPr/>
        <a:lstStyle/>
        <a:p>
          <a:endParaRPr lang="en-US"/>
        </a:p>
      </dgm:t>
    </dgm:pt>
    <dgm:pt modelId="{424068B4-BF25-4E49-80FE-5CBC6B7B7D76}" type="pres">
      <dgm:prSet presAssocID="{266381B7-841E-4AA7-AA76-7EAD8D6DA8F2}" presName="Name0" presStyleCnt="0">
        <dgm:presLayoutVars>
          <dgm:chMax val="1"/>
          <dgm:chPref val="1"/>
          <dgm:dir/>
          <dgm:animOne val="branch"/>
          <dgm:animLvl val="lvl"/>
        </dgm:presLayoutVars>
      </dgm:prSet>
      <dgm:spPr/>
      <dgm:t>
        <a:bodyPr/>
        <a:lstStyle/>
        <a:p>
          <a:endParaRPr lang="en-US"/>
        </a:p>
      </dgm:t>
    </dgm:pt>
    <dgm:pt modelId="{297B19FE-589B-4636-85D9-7E0753362980}" type="pres">
      <dgm:prSet presAssocID="{5D6FE8D6-6D9D-4F92-B708-241106C63A59}" presName="Parent" presStyleLbl="node0" presStyleIdx="0" presStyleCnt="1">
        <dgm:presLayoutVars>
          <dgm:chMax val="6"/>
          <dgm:chPref val="6"/>
        </dgm:presLayoutVars>
      </dgm:prSet>
      <dgm:spPr/>
      <dgm:t>
        <a:bodyPr/>
        <a:lstStyle/>
        <a:p>
          <a:endParaRPr lang="en-US"/>
        </a:p>
      </dgm:t>
    </dgm:pt>
    <dgm:pt modelId="{FA1DC945-8FFC-4C53-8033-0D9C45D45640}" type="pres">
      <dgm:prSet presAssocID="{1E3D55B3-6F60-460A-BF22-63A1410C6FDC}" presName="Accent1" presStyleCnt="0"/>
      <dgm:spPr/>
    </dgm:pt>
    <dgm:pt modelId="{B13DB262-0AD4-47C4-BB18-6B834935024B}" type="pres">
      <dgm:prSet presAssocID="{1E3D55B3-6F60-460A-BF22-63A1410C6FDC}" presName="Accent" presStyleLbl="bgShp" presStyleIdx="0" presStyleCnt="6"/>
      <dgm:spPr/>
    </dgm:pt>
    <dgm:pt modelId="{C46F9AAB-14A4-4267-B590-177DFA5A4416}" type="pres">
      <dgm:prSet presAssocID="{1E3D55B3-6F60-460A-BF22-63A1410C6FDC}" presName="Child1" presStyleLbl="node1" presStyleIdx="0" presStyleCnt="6">
        <dgm:presLayoutVars>
          <dgm:chMax val="0"/>
          <dgm:chPref val="0"/>
          <dgm:bulletEnabled val="1"/>
        </dgm:presLayoutVars>
      </dgm:prSet>
      <dgm:spPr/>
      <dgm:t>
        <a:bodyPr/>
        <a:lstStyle/>
        <a:p>
          <a:endParaRPr lang="en-US"/>
        </a:p>
      </dgm:t>
    </dgm:pt>
    <dgm:pt modelId="{5F7FC98F-2603-4999-86B9-08645E17F6B3}" type="pres">
      <dgm:prSet presAssocID="{2A848AF5-F81E-446A-8F85-CA95F817BA26}" presName="Accent2" presStyleCnt="0"/>
      <dgm:spPr/>
    </dgm:pt>
    <dgm:pt modelId="{56A068C5-6AEB-4A97-A2CC-DB1A6980A27C}" type="pres">
      <dgm:prSet presAssocID="{2A848AF5-F81E-446A-8F85-CA95F817BA26}" presName="Accent" presStyleLbl="bgShp" presStyleIdx="1" presStyleCnt="6" custLinFactY="-4453" custLinFactNeighborX="93176" custLinFactNeighborY="-100000"/>
      <dgm:spPr>
        <a:effectLst/>
      </dgm:spPr>
    </dgm:pt>
    <dgm:pt modelId="{1C48382A-B4B5-4227-BEB9-412052AB9DBB}" type="pres">
      <dgm:prSet presAssocID="{2A848AF5-F81E-446A-8F85-CA95F817BA26}" presName="Child2" presStyleLbl="node1" presStyleIdx="1" presStyleCnt="6">
        <dgm:presLayoutVars>
          <dgm:chMax val="0"/>
          <dgm:chPref val="0"/>
          <dgm:bulletEnabled val="1"/>
        </dgm:presLayoutVars>
      </dgm:prSet>
      <dgm:spPr/>
      <dgm:t>
        <a:bodyPr/>
        <a:lstStyle/>
        <a:p>
          <a:endParaRPr lang="en-US"/>
        </a:p>
      </dgm:t>
    </dgm:pt>
    <dgm:pt modelId="{08A60CCD-6059-460B-8778-3A5D30F14AD8}" type="pres">
      <dgm:prSet presAssocID="{A13E3DD9-7576-4DC7-B536-5876A7AD9453}" presName="Accent3" presStyleCnt="0"/>
      <dgm:spPr/>
    </dgm:pt>
    <dgm:pt modelId="{D8F3E6DE-413C-4F03-9088-E3EA25B0AEFA}" type="pres">
      <dgm:prSet presAssocID="{A13E3DD9-7576-4DC7-B536-5876A7AD9453}" presName="Accent" presStyleLbl="bgShp" presStyleIdx="2" presStyleCnt="6" custLinFactX="29176" custLinFactNeighborX="100000" custLinFactNeighborY="40675"/>
      <dgm:spPr>
        <a:blipFill rotWithShape="0">
          <a:blip xmlns:r="http://schemas.openxmlformats.org/officeDocument/2006/relationships" r:embed="rId1"/>
          <a:stretch>
            <a:fillRect/>
          </a:stretch>
        </a:blipFill>
        <a:effectLst/>
      </dgm:spPr>
      <dgm:t>
        <a:bodyPr/>
        <a:lstStyle/>
        <a:p>
          <a:endParaRPr lang="en-US"/>
        </a:p>
      </dgm:t>
    </dgm:pt>
    <dgm:pt modelId="{7364F96A-FE79-4611-859D-A04882ACC00D}" type="pres">
      <dgm:prSet presAssocID="{A13E3DD9-7576-4DC7-B536-5876A7AD9453}" presName="Child3" presStyleLbl="node1" presStyleIdx="2" presStyleCnt="6">
        <dgm:presLayoutVars>
          <dgm:chMax val="0"/>
          <dgm:chPref val="0"/>
          <dgm:bulletEnabled val="1"/>
        </dgm:presLayoutVars>
      </dgm:prSet>
      <dgm:spPr/>
      <dgm:t>
        <a:bodyPr/>
        <a:lstStyle/>
        <a:p>
          <a:endParaRPr lang="en-US"/>
        </a:p>
      </dgm:t>
    </dgm:pt>
    <dgm:pt modelId="{C6AA3F77-CD17-42AD-A3F8-0C03446043ED}" type="pres">
      <dgm:prSet presAssocID="{B7C72160-10CA-48FC-83A0-263D57E130D8}" presName="Accent4" presStyleCnt="0"/>
      <dgm:spPr/>
    </dgm:pt>
    <dgm:pt modelId="{51612E59-27E8-4BBD-B89B-94A9D5084EE3}" type="pres">
      <dgm:prSet presAssocID="{B7C72160-10CA-48FC-83A0-263D57E130D8}" presName="Accent" presStyleLbl="bgShp" presStyleIdx="3" presStyleCnt="6" custLinFactX="-100000" custLinFactY="25626" custLinFactNeighborX="-184824" custLinFactNeighborY="100000"/>
      <dgm:spPr>
        <a:effectLst/>
      </dgm:spPr>
    </dgm:pt>
    <dgm:pt modelId="{26043655-6339-4C7C-8C2C-DB49B6A85BF8}" type="pres">
      <dgm:prSet presAssocID="{B7C72160-10CA-48FC-83A0-263D57E130D8}" presName="Child4" presStyleLbl="node1" presStyleIdx="3" presStyleCnt="6">
        <dgm:presLayoutVars>
          <dgm:chMax val="0"/>
          <dgm:chPref val="0"/>
          <dgm:bulletEnabled val="1"/>
        </dgm:presLayoutVars>
      </dgm:prSet>
      <dgm:spPr/>
      <dgm:t>
        <a:bodyPr/>
        <a:lstStyle/>
        <a:p>
          <a:endParaRPr lang="en-US"/>
        </a:p>
      </dgm:t>
    </dgm:pt>
    <dgm:pt modelId="{7ED6B5A4-A3BD-42C9-AC32-EE2AF3E33C23}" type="pres">
      <dgm:prSet presAssocID="{72BEC5B9-7154-4EFB-8F5A-696A3B7A045D}" presName="Accent5" presStyleCnt="0"/>
      <dgm:spPr/>
    </dgm:pt>
    <dgm:pt modelId="{B819B98C-EBFD-4B21-9712-174BB570C9AA}" type="pres">
      <dgm:prSet presAssocID="{72BEC5B9-7154-4EFB-8F5A-696A3B7A045D}" presName="Accent" presStyleLbl="bgShp" presStyleIdx="4" presStyleCnt="6" custLinFactX="-100000" custLinFactY="-100000" custLinFactNeighborX="-148823" custLinFactNeighborY="-109462"/>
      <dgm:spPr>
        <a:effectLst/>
      </dgm:spPr>
    </dgm:pt>
    <dgm:pt modelId="{2C2B3520-AC88-4E97-AA8F-ADB1457F9426}" type="pres">
      <dgm:prSet presAssocID="{72BEC5B9-7154-4EFB-8F5A-696A3B7A045D}" presName="Child5" presStyleLbl="node1" presStyleIdx="4" presStyleCnt="6">
        <dgm:presLayoutVars>
          <dgm:chMax val="0"/>
          <dgm:chPref val="0"/>
          <dgm:bulletEnabled val="1"/>
        </dgm:presLayoutVars>
      </dgm:prSet>
      <dgm:spPr/>
      <dgm:t>
        <a:bodyPr/>
        <a:lstStyle/>
        <a:p>
          <a:endParaRPr lang="en-US"/>
        </a:p>
      </dgm:t>
    </dgm:pt>
    <dgm:pt modelId="{8F2DC99B-B0CB-4A9D-9E67-76F7F453EE6D}" type="pres">
      <dgm:prSet presAssocID="{842FA145-DE1C-4B9F-B5F6-85F261C36E68}" presName="Accent6" presStyleCnt="0"/>
      <dgm:spPr/>
    </dgm:pt>
    <dgm:pt modelId="{D79F5F88-2EC1-46FA-B16E-A045F3AB86E3}" type="pres">
      <dgm:prSet presAssocID="{842FA145-DE1C-4B9F-B5F6-85F261C36E68}" presName="Accent" presStyleLbl="bgShp" presStyleIdx="5" presStyleCnt="6" custLinFactY="-137177" custLinFactNeighborX="2118" custLinFactNeighborY="-200000"/>
      <dgm:spPr>
        <a:effectLst/>
      </dgm:spPr>
    </dgm:pt>
    <dgm:pt modelId="{81D803E1-6637-4355-882F-CC4CE89F2AD7}" type="pres">
      <dgm:prSet presAssocID="{842FA145-DE1C-4B9F-B5F6-85F261C36E68}" presName="Child6" presStyleLbl="node1" presStyleIdx="5" presStyleCnt="6">
        <dgm:presLayoutVars>
          <dgm:chMax val="0"/>
          <dgm:chPref val="0"/>
          <dgm:bulletEnabled val="1"/>
        </dgm:presLayoutVars>
      </dgm:prSet>
      <dgm:spPr/>
      <dgm:t>
        <a:bodyPr/>
        <a:lstStyle/>
        <a:p>
          <a:endParaRPr lang="en-US"/>
        </a:p>
      </dgm:t>
    </dgm:pt>
  </dgm:ptLst>
  <dgm:cxnLst>
    <dgm:cxn modelId="{8299F2B5-6773-44AB-AA4F-C977BD626FE7}" type="presOf" srcId="{5D6FE8D6-6D9D-4F92-B708-241106C63A59}" destId="{297B19FE-589B-4636-85D9-7E0753362980}" srcOrd="0" destOrd="0" presId="urn:microsoft.com/office/officeart/2011/layout/HexagonRadial"/>
    <dgm:cxn modelId="{8B864820-F013-4794-A99C-7ACC99900C3B}" srcId="{5D6FE8D6-6D9D-4F92-B708-241106C63A59}" destId="{2A848AF5-F81E-446A-8F85-CA95F817BA26}" srcOrd="1" destOrd="0" parTransId="{5A5BC5D3-9A27-493F-B912-D1C68E0114AD}" sibTransId="{6D8297F6-5252-47CE-A9FD-D08A12122EDD}"/>
    <dgm:cxn modelId="{6BEAEBB2-B41D-4457-8BBE-47724D966BCE}" srcId="{5D6FE8D6-6D9D-4F92-B708-241106C63A59}" destId="{72BEC5B9-7154-4EFB-8F5A-696A3B7A045D}" srcOrd="4" destOrd="0" parTransId="{402865A8-CE1D-4DEB-B306-FF114F9ED4F6}" sibTransId="{C619377A-8305-4096-B3B7-66DFC13CEA99}"/>
    <dgm:cxn modelId="{A13F6EBC-152E-45FA-A523-C0B6944DAB08}" type="presOf" srcId="{2A848AF5-F81E-446A-8F85-CA95F817BA26}" destId="{1C48382A-B4B5-4227-BEB9-412052AB9DBB}" srcOrd="0" destOrd="0" presId="urn:microsoft.com/office/officeart/2011/layout/HexagonRadial"/>
    <dgm:cxn modelId="{44CE5574-12F3-4340-98D7-F5E37D3DE740}" srcId="{5D6FE8D6-6D9D-4F92-B708-241106C63A59}" destId="{A13E3DD9-7576-4DC7-B536-5876A7AD9453}" srcOrd="2" destOrd="0" parTransId="{A6F7C7F2-C51F-4E92-AF14-09C1E82C06FD}" sibTransId="{7DC89B3D-00AB-42F9-97C7-1F5F24D525D7}"/>
    <dgm:cxn modelId="{63DE8563-7F8A-4301-AA39-AF79ED98D1A7}" type="presOf" srcId="{B7C72160-10CA-48FC-83A0-263D57E130D8}" destId="{26043655-6339-4C7C-8C2C-DB49B6A85BF8}" srcOrd="0" destOrd="0" presId="urn:microsoft.com/office/officeart/2011/layout/HexagonRadial"/>
    <dgm:cxn modelId="{F13A004F-43A2-4800-B499-B7AB7B184358}" type="presOf" srcId="{1E3D55B3-6F60-460A-BF22-63A1410C6FDC}" destId="{C46F9AAB-14A4-4267-B590-177DFA5A4416}" srcOrd="0" destOrd="0" presId="urn:microsoft.com/office/officeart/2011/layout/HexagonRadial"/>
    <dgm:cxn modelId="{6B47DE58-D7A6-4A66-9ACB-FB7538E21D7A}" srcId="{5D6FE8D6-6D9D-4F92-B708-241106C63A59}" destId="{1E3D55B3-6F60-460A-BF22-63A1410C6FDC}" srcOrd="0" destOrd="0" parTransId="{B2B807B4-044C-49DE-9310-76B3639E0124}" sibTransId="{413D4339-54BB-42CE-9797-DDD2D79BB332}"/>
    <dgm:cxn modelId="{9B5F0577-FEB8-44BD-9F45-79F9283DE9B2}" type="presOf" srcId="{72BEC5B9-7154-4EFB-8F5A-696A3B7A045D}" destId="{2C2B3520-AC88-4E97-AA8F-ADB1457F9426}" srcOrd="0" destOrd="0" presId="urn:microsoft.com/office/officeart/2011/layout/HexagonRadial"/>
    <dgm:cxn modelId="{09CE3F2C-58C3-4A03-B51C-18BCEC968924}" type="presOf" srcId="{266381B7-841E-4AA7-AA76-7EAD8D6DA8F2}" destId="{424068B4-BF25-4E49-80FE-5CBC6B7B7D76}" srcOrd="0" destOrd="0" presId="urn:microsoft.com/office/officeart/2011/layout/HexagonRadial"/>
    <dgm:cxn modelId="{3BB88272-4D90-4F77-88B0-9F818F8FEC8A}" type="presOf" srcId="{A13E3DD9-7576-4DC7-B536-5876A7AD9453}" destId="{7364F96A-FE79-4611-859D-A04882ACC00D}" srcOrd="0" destOrd="0" presId="urn:microsoft.com/office/officeart/2011/layout/HexagonRadial"/>
    <dgm:cxn modelId="{E57B7132-B522-4BE3-B910-E7DDC7AB1194}" type="presOf" srcId="{842FA145-DE1C-4B9F-B5F6-85F261C36E68}" destId="{81D803E1-6637-4355-882F-CC4CE89F2AD7}" srcOrd="0" destOrd="0" presId="urn:microsoft.com/office/officeart/2011/layout/HexagonRadial"/>
    <dgm:cxn modelId="{974011CD-D4CE-4C00-BE52-44F6BA3019DD}" srcId="{5D6FE8D6-6D9D-4F92-B708-241106C63A59}" destId="{B7C72160-10CA-48FC-83A0-263D57E130D8}" srcOrd="3" destOrd="0" parTransId="{9B4F58CD-5D64-4557-9090-31C550FD1928}" sibTransId="{DFA3BAEB-BDA7-4978-A9ED-DAA4076F179B}"/>
    <dgm:cxn modelId="{A35940D2-EB19-4A73-A005-C3CC2C8FB800}" srcId="{266381B7-841E-4AA7-AA76-7EAD8D6DA8F2}" destId="{5D6FE8D6-6D9D-4F92-B708-241106C63A59}" srcOrd="0" destOrd="0" parTransId="{1002744D-ABBD-4092-A0A1-AEA23647636B}" sibTransId="{0D429020-E926-4172-9DFD-C85F1AD64FC5}"/>
    <dgm:cxn modelId="{9DA7C099-A35B-4E36-BA61-8646523807F5}" srcId="{5D6FE8D6-6D9D-4F92-B708-241106C63A59}" destId="{842FA145-DE1C-4B9F-B5F6-85F261C36E68}" srcOrd="5" destOrd="0" parTransId="{5DFCA0F5-C83A-45B5-A3F0-B92C97260D6F}" sibTransId="{51A17EF4-673C-426B-8E84-8636D7E961BA}"/>
    <dgm:cxn modelId="{E37EC977-398F-4FC0-BF84-6C45866B6F4E}" type="presParOf" srcId="{424068B4-BF25-4E49-80FE-5CBC6B7B7D76}" destId="{297B19FE-589B-4636-85D9-7E0753362980}" srcOrd="0" destOrd="0" presId="urn:microsoft.com/office/officeart/2011/layout/HexagonRadial"/>
    <dgm:cxn modelId="{0966C478-A571-4820-8C72-32D45278E178}" type="presParOf" srcId="{424068B4-BF25-4E49-80FE-5CBC6B7B7D76}" destId="{FA1DC945-8FFC-4C53-8033-0D9C45D45640}" srcOrd="1" destOrd="0" presId="urn:microsoft.com/office/officeart/2011/layout/HexagonRadial"/>
    <dgm:cxn modelId="{45B0D26E-B787-47B5-9365-B3454C0B3978}" type="presParOf" srcId="{FA1DC945-8FFC-4C53-8033-0D9C45D45640}" destId="{B13DB262-0AD4-47C4-BB18-6B834935024B}" srcOrd="0" destOrd="0" presId="urn:microsoft.com/office/officeart/2011/layout/HexagonRadial"/>
    <dgm:cxn modelId="{6DBD36B4-A58F-4A1F-AB4C-F3868F276964}" type="presParOf" srcId="{424068B4-BF25-4E49-80FE-5CBC6B7B7D76}" destId="{C46F9AAB-14A4-4267-B590-177DFA5A4416}" srcOrd="2" destOrd="0" presId="urn:microsoft.com/office/officeart/2011/layout/HexagonRadial"/>
    <dgm:cxn modelId="{11C53CAB-054A-4F50-A426-F9C267D3025C}" type="presParOf" srcId="{424068B4-BF25-4E49-80FE-5CBC6B7B7D76}" destId="{5F7FC98F-2603-4999-86B9-08645E17F6B3}" srcOrd="3" destOrd="0" presId="urn:microsoft.com/office/officeart/2011/layout/HexagonRadial"/>
    <dgm:cxn modelId="{AFE7A10D-1DA1-4DA7-8C94-3021F1A5C728}" type="presParOf" srcId="{5F7FC98F-2603-4999-86B9-08645E17F6B3}" destId="{56A068C5-6AEB-4A97-A2CC-DB1A6980A27C}" srcOrd="0" destOrd="0" presId="urn:microsoft.com/office/officeart/2011/layout/HexagonRadial"/>
    <dgm:cxn modelId="{E30B4171-B67E-44FB-AB1B-A4A1C92BD6AD}" type="presParOf" srcId="{424068B4-BF25-4E49-80FE-5CBC6B7B7D76}" destId="{1C48382A-B4B5-4227-BEB9-412052AB9DBB}" srcOrd="4" destOrd="0" presId="urn:microsoft.com/office/officeart/2011/layout/HexagonRadial"/>
    <dgm:cxn modelId="{FEE6BE36-7D9F-434C-BF46-FE8F1601221B}" type="presParOf" srcId="{424068B4-BF25-4E49-80FE-5CBC6B7B7D76}" destId="{08A60CCD-6059-460B-8778-3A5D30F14AD8}" srcOrd="5" destOrd="0" presId="urn:microsoft.com/office/officeart/2011/layout/HexagonRadial"/>
    <dgm:cxn modelId="{8725108B-56E7-481B-8E66-51BCE260C3E5}" type="presParOf" srcId="{08A60CCD-6059-460B-8778-3A5D30F14AD8}" destId="{D8F3E6DE-413C-4F03-9088-E3EA25B0AEFA}" srcOrd="0" destOrd="0" presId="urn:microsoft.com/office/officeart/2011/layout/HexagonRadial"/>
    <dgm:cxn modelId="{6CCE13A7-A6E8-4833-B31F-C93F0C277F95}" type="presParOf" srcId="{424068B4-BF25-4E49-80FE-5CBC6B7B7D76}" destId="{7364F96A-FE79-4611-859D-A04882ACC00D}" srcOrd="6" destOrd="0" presId="urn:microsoft.com/office/officeart/2011/layout/HexagonRadial"/>
    <dgm:cxn modelId="{FFFBF517-5AF4-47B2-99AA-4F7A7F453831}" type="presParOf" srcId="{424068B4-BF25-4E49-80FE-5CBC6B7B7D76}" destId="{C6AA3F77-CD17-42AD-A3F8-0C03446043ED}" srcOrd="7" destOrd="0" presId="urn:microsoft.com/office/officeart/2011/layout/HexagonRadial"/>
    <dgm:cxn modelId="{5D260054-A021-4C9D-AC6A-D9FCC3B2280E}" type="presParOf" srcId="{C6AA3F77-CD17-42AD-A3F8-0C03446043ED}" destId="{51612E59-27E8-4BBD-B89B-94A9D5084EE3}" srcOrd="0" destOrd="0" presId="urn:microsoft.com/office/officeart/2011/layout/HexagonRadial"/>
    <dgm:cxn modelId="{58814141-D389-4AFE-BA75-61CFEB0C9402}" type="presParOf" srcId="{424068B4-BF25-4E49-80FE-5CBC6B7B7D76}" destId="{26043655-6339-4C7C-8C2C-DB49B6A85BF8}" srcOrd="8" destOrd="0" presId="urn:microsoft.com/office/officeart/2011/layout/HexagonRadial"/>
    <dgm:cxn modelId="{E629748E-CFA7-400A-B517-44CF4B8033AA}" type="presParOf" srcId="{424068B4-BF25-4E49-80FE-5CBC6B7B7D76}" destId="{7ED6B5A4-A3BD-42C9-AC32-EE2AF3E33C23}" srcOrd="9" destOrd="0" presId="urn:microsoft.com/office/officeart/2011/layout/HexagonRadial"/>
    <dgm:cxn modelId="{945B8E4B-85F7-44BF-A34C-C436F30EBBFD}" type="presParOf" srcId="{7ED6B5A4-A3BD-42C9-AC32-EE2AF3E33C23}" destId="{B819B98C-EBFD-4B21-9712-174BB570C9AA}" srcOrd="0" destOrd="0" presId="urn:microsoft.com/office/officeart/2011/layout/HexagonRadial"/>
    <dgm:cxn modelId="{154D12AA-01B9-43FB-8D6A-39624B881DC5}" type="presParOf" srcId="{424068B4-BF25-4E49-80FE-5CBC6B7B7D76}" destId="{2C2B3520-AC88-4E97-AA8F-ADB1457F9426}" srcOrd="10" destOrd="0" presId="urn:microsoft.com/office/officeart/2011/layout/HexagonRadial"/>
    <dgm:cxn modelId="{B4D604C0-DC41-4D76-BBDA-C114BE13926B}" type="presParOf" srcId="{424068B4-BF25-4E49-80FE-5CBC6B7B7D76}" destId="{8F2DC99B-B0CB-4A9D-9E67-76F7F453EE6D}" srcOrd="11" destOrd="0" presId="urn:microsoft.com/office/officeart/2011/layout/HexagonRadial"/>
    <dgm:cxn modelId="{31615ED5-C525-48BD-BD62-70299A9C6B0B}" type="presParOf" srcId="{8F2DC99B-B0CB-4A9D-9E67-76F7F453EE6D}" destId="{D79F5F88-2EC1-46FA-B16E-A045F3AB86E3}" srcOrd="0" destOrd="0" presId="urn:microsoft.com/office/officeart/2011/layout/HexagonRadial"/>
    <dgm:cxn modelId="{717BDD40-C287-4182-8EAD-0E5C8AC881AB}" type="presParOf" srcId="{424068B4-BF25-4E49-80FE-5CBC6B7B7D76}" destId="{81D803E1-6637-4355-882F-CC4CE89F2AD7}"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6381B7-841E-4AA7-AA76-7EAD8D6DA8F2}" type="doc">
      <dgm:prSet loTypeId="urn:microsoft.com/office/officeart/2011/layout/HexagonRadial" loCatId="cycle" qsTypeId="urn:microsoft.com/office/officeart/2005/8/quickstyle/3d1" qsCatId="3D" csTypeId="urn:microsoft.com/office/officeart/2005/8/colors/accent1_2" csCatId="accent1" phldr="1"/>
      <dgm:spPr/>
      <dgm:t>
        <a:bodyPr/>
        <a:lstStyle/>
        <a:p>
          <a:endParaRPr lang="en-US"/>
        </a:p>
      </dgm:t>
    </dgm:pt>
    <dgm:pt modelId="{5D6FE8D6-6D9D-4F92-B708-241106C63A59}">
      <dgm:prSet phldrT="[Text]" custT="1"/>
      <dgm:spPr>
        <a:solidFill>
          <a:schemeClr val="accent2">
            <a:lumMod val="75000"/>
          </a:schemeClr>
        </a:solidFill>
        <a:effectLst/>
      </dgm:spPr>
      <dgm:t>
        <a:bodyPr/>
        <a:lstStyle/>
        <a:p>
          <a:r>
            <a:rPr lang="en-US" sz="1200" dirty="0" smtClean="0"/>
            <a:t>TRANSPORTATION</a:t>
          </a:r>
        </a:p>
        <a:p>
          <a:r>
            <a:rPr lang="en-US" sz="1200" dirty="0" smtClean="0"/>
            <a:t>$$$</a:t>
          </a:r>
        </a:p>
      </dgm:t>
    </dgm:pt>
    <dgm:pt modelId="{1002744D-ABBD-4092-A0A1-AEA23647636B}" type="parTrans" cxnId="{A35940D2-EB19-4A73-A005-C3CC2C8FB800}">
      <dgm:prSet/>
      <dgm:spPr/>
      <dgm:t>
        <a:bodyPr/>
        <a:lstStyle/>
        <a:p>
          <a:endParaRPr lang="en-US"/>
        </a:p>
      </dgm:t>
    </dgm:pt>
    <dgm:pt modelId="{0D429020-E926-4172-9DFD-C85F1AD64FC5}" type="sibTrans" cxnId="{A35940D2-EB19-4A73-A005-C3CC2C8FB800}">
      <dgm:prSet/>
      <dgm:spPr/>
      <dgm:t>
        <a:bodyPr/>
        <a:lstStyle/>
        <a:p>
          <a:endParaRPr lang="en-US"/>
        </a:p>
      </dgm:t>
    </dgm:pt>
    <dgm:pt modelId="{1E3D55B3-6F60-460A-BF22-63A1410C6FDC}">
      <dgm:prSet phldrT="[Text]" custT="1"/>
      <dgm:spPr>
        <a:solidFill>
          <a:schemeClr val="bg2">
            <a:lumMod val="75000"/>
          </a:schemeClr>
        </a:solidFill>
        <a:effectLst/>
      </dgm:spPr>
      <dgm:t>
        <a:bodyPr/>
        <a:lstStyle/>
        <a:p>
          <a:r>
            <a:rPr lang="en-US" sz="1200" dirty="0" smtClean="0"/>
            <a:t>HEALTH AND HUMAN </a:t>
          </a:r>
          <a:r>
            <a:rPr lang="en-US" sz="1200" dirty="0" smtClean="0"/>
            <a:t>SERVICES</a:t>
          </a:r>
        </a:p>
        <a:p>
          <a:r>
            <a:rPr lang="en-US" sz="1200" dirty="0" smtClean="0"/>
            <a:t>$</a:t>
          </a:r>
          <a:endParaRPr lang="en-US" sz="1200" dirty="0"/>
        </a:p>
      </dgm:t>
    </dgm:pt>
    <dgm:pt modelId="{B2B807B4-044C-49DE-9310-76B3639E0124}" type="parTrans" cxnId="{6B47DE58-D7A6-4A66-9ACB-FB7538E21D7A}">
      <dgm:prSet/>
      <dgm:spPr/>
      <dgm:t>
        <a:bodyPr/>
        <a:lstStyle/>
        <a:p>
          <a:endParaRPr lang="en-US"/>
        </a:p>
      </dgm:t>
    </dgm:pt>
    <dgm:pt modelId="{413D4339-54BB-42CE-9797-DDD2D79BB332}" type="sibTrans" cxnId="{6B47DE58-D7A6-4A66-9ACB-FB7538E21D7A}">
      <dgm:prSet/>
      <dgm:spPr/>
      <dgm:t>
        <a:bodyPr/>
        <a:lstStyle/>
        <a:p>
          <a:endParaRPr lang="en-US"/>
        </a:p>
      </dgm:t>
    </dgm:pt>
    <dgm:pt modelId="{2A848AF5-F81E-446A-8F85-CA95F817BA26}">
      <dgm:prSet phldrT="[Text]" custT="1"/>
      <dgm:spPr>
        <a:solidFill>
          <a:schemeClr val="accent3">
            <a:lumMod val="75000"/>
          </a:schemeClr>
        </a:solidFill>
        <a:effectLst/>
      </dgm:spPr>
      <dgm:t>
        <a:bodyPr/>
        <a:lstStyle/>
        <a:p>
          <a:r>
            <a:rPr lang="en-US" sz="1200" dirty="0" smtClean="0"/>
            <a:t>SOCIAL </a:t>
          </a:r>
          <a:r>
            <a:rPr lang="en-US" sz="1200" dirty="0" smtClean="0"/>
            <a:t>SERVICES</a:t>
          </a:r>
        </a:p>
        <a:p>
          <a:r>
            <a:rPr lang="en-US" sz="1200" dirty="0" smtClean="0"/>
            <a:t>$</a:t>
          </a:r>
          <a:endParaRPr lang="en-US" sz="1200" dirty="0"/>
        </a:p>
      </dgm:t>
    </dgm:pt>
    <dgm:pt modelId="{5A5BC5D3-9A27-493F-B912-D1C68E0114AD}" type="parTrans" cxnId="{8B864820-F013-4794-A99C-7ACC99900C3B}">
      <dgm:prSet/>
      <dgm:spPr/>
      <dgm:t>
        <a:bodyPr/>
        <a:lstStyle/>
        <a:p>
          <a:endParaRPr lang="en-US"/>
        </a:p>
      </dgm:t>
    </dgm:pt>
    <dgm:pt modelId="{6D8297F6-5252-47CE-A9FD-D08A12122EDD}" type="sibTrans" cxnId="{8B864820-F013-4794-A99C-7ACC99900C3B}">
      <dgm:prSet/>
      <dgm:spPr/>
      <dgm:t>
        <a:bodyPr/>
        <a:lstStyle/>
        <a:p>
          <a:endParaRPr lang="en-US"/>
        </a:p>
      </dgm:t>
    </dgm:pt>
    <dgm:pt modelId="{B7C72160-10CA-48FC-83A0-263D57E130D8}">
      <dgm:prSet phldrT="[Text]"/>
      <dgm:spPr>
        <a:solidFill>
          <a:schemeClr val="accent5">
            <a:lumMod val="75000"/>
          </a:schemeClr>
        </a:solidFill>
        <a:effectLst/>
      </dgm:spPr>
      <dgm:t>
        <a:bodyPr/>
        <a:lstStyle/>
        <a:p>
          <a:r>
            <a:rPr lang="en-US" dirty="0" smtClean="0"/>
            <a:t>COUNCIL ON DEVELOPMENTAL DISABILITIES</a:t>
          </a:r>
        </a:p>
        <a:p>
          <a:r>
            <a:rPr lang="en-US" dirty="0" smtClean="0"/>
            <a:t>COMMUNITY COLLEGES</a:t>
          </a:r>
        </a:p>
        <a:p>
          <a:r>
            <a:rPr lang="en-US" dirty="0" smtClean="0"/>
            <a:t>INDIAN AFFAIRS</a:t>
          </a:r>
        </a:p>
        <a:p>
          <a:r>
            <a:rPr lang="en-US" dirty="0" smtClean="0"/>
            <a:t>HEADSTART3</a:t>
          </a:r>
        </a:p>
        <a:p>
          <a:r>
            <a:rPr lang="en-US" dirty="0" smtClean="0"/>
            <a:t>$</a:t>
          </a:r>
          <a:endParaRPr lang="en-US" dirty="0"/>
        </a:p>
      </dgm:t>
    </dgm:pt>
    <dgm:pt modelId="{9B4F58CD-5D64-4557-9090-31C550FD1928}" type="parTrans" cxnId="{974011CD-D4CE-4C00-BE52-44F6BA3019DD}">
      <dgm:prSet/>
      <dgm:spPr/>
      <dgm:t>
        <a:bodyPr/>
        <a:lstStyle/>
        <a:p>
          <a:endParaRPr lang="en-US"/>
        </a:p>
      </dgm:t>
    </dgm:pt>
    <dgm:pt modelId="{DFA3BAEB-BDA7-4978-A9ED-DAA4076F179B}" type="sibTrans" cxnId="{974011CD-D4CE-4C00-BE52-44F6BA3019DD}">
      <dgm:prSet/>
      <dgm:spPr/>
      <dgm:t>
        <a:bodyPr/>
        <a:lstStyle/>
        <a:p>
          <a:endParaRPr lang="en-US"/>
        </a:p>
      </dgm:t>
    </dgm:pt>
    <dgm:pt modelId="{72BEC5B9-7154-4EFB-8F5A-696A3B7A045D}">
      <dgm:prSet phldrT="[Text]" custT="1"/>
      <dgm:spPr>
        <a:solidFill>
          <a:schemeClr val="accent4">
            <a:lumMod val="75000"/>
          </a:schemeClr>
        </a:solidFill>
        <a:effectLst/>
      </dgm:spPr>
      <dgm:t>
        <a:bodyPr/>
        <a:lstStyle/>
        <a:p>
          <a:r>
            <a:rPr lang="en-US" sz="1200" dirty="0" smtClean="0"/>
            <a:t>VOC </a:t>
          </a:r>
          <a:r>
            <a:rPr lang="en-US" sz="1200" dirty="0" smtClean="0"/>
            <a:t>REHAB</a:t>
          </a:r>
        </a:p>
        <a:p>
          <a:r>
            <a:rPr lang="en-US" sz="1200" dirty="0" smtClean="0"/>
            <a:t>$</a:t>
          </a:r>
          <a:endParaRPr lang="en-US" sz="1200" dirty="0"/>
        </a:p>
      </dgm:t>
    </dgm:pt>
    <dgm:pt modelId="{402865A8-CE1D-4DEB-B306-FF114F9ED4F6}" type="parTrans" cxnId="{6BEAEBB2-B41D-4457-8BBE-47724D966BCE}">
      <dgm:prSet/>
      <dgm:spPr/>
      <dgm:t>
        <a:bodyPr/>
        <a:lstStyle/>
        <a:p>
          <a:endParaRPr lang="en-US"/>
        </a:p>
      </dgm:t>
    </dgm:pt>
    <dgm:pt modelId="{C619377A-8305-4096-B3B7-66DFC13CEA99}" type="sibTrans" cxnId="{6BEAEBB2-B41D-4457-8BBE-47724D966BCE}">
      <dgm:prSet/>
      <dgm:spPr/>
      <dgm:t>
        <a:bodyPr/>
        <a:lstStyle/>
        <a:p>
          <a:endParaRPr lang="en-US"/>
        </a:p>
      </dgm:t>
    </dgm:pt>
    <dgm:pt modelId="{842FA145-DE1C-4B9F-B5F6-85F261C36E68}">
      <dgm:prSet phldrT="[Text]" custT="1"/>
      <dgm:spPr>
        <a:solidFill>
          <a:schemeClr val="tx2">
            <a:lumMod val="75000"/>
          </a:schemeClr>
        </a:solidFill>
        <a:effectLst/>
      </dgm:spPr>
      <dgm:t>
        <a:bodyPr/>
        <a:lstStyle/>
        <a:p>
          <a:r>
            <a:rPr lang="en-US" sz="1050" dirty="0" smtClean="0"/>
            <a:t>AGING AND DISABILITY </a:t>
          </a:r>
          <a:r>
            <a:rPr lang="en-US" sz="1050" dirty="0" smtClean="0"/>
            <a:t>SERVICES</a:t>
          </a:r>
        </a:p>
        <a:p>
          <a:r>
            <a:rPr lang="en-US" sz="1050" dirty="0" smtClean="0"/>
            <a:t>$</a:t>
          </a:r>
          <a:endParaRPr lang="en-US" sz="1050" dirty="0"/>
        </a:p>
      </dgm:t>
    </dgm:pt>
    <dgm:pt modelId="{5DFCA0F5-C83A-45B5-A3F0-B92C97260D6F}" type="parTrans" cxnId="{9DA7C099-A35B-4E36-BA61-8646523807F5}">
      <dgm:prSet/>
      <dgm:spPr/>
      <dgm:t>
        <a:bodyPr/>
        <a:lstStyle/>
        <a:p>
          <a:endParaRPr lang="en-US"/>
        </a:p>
      </dgm:t>
    </dgm:pt>
    <dgm:pt modelId="{51A17EF4-673C-426B-8E84-8636D7E961BA}" type="sibTrans" cxnId="{9DA7C099-A35B-4E36-BA61-8646523807F5}">
      <dgm:prSet/>
      <dgm:spPr/>
      <dgm:t>
        <a:bodyPr/>
        <a:lstStyle/>
        <a:p>
          <a:endParaRPr lang="en-US"/>
        </a:p>
      </dgm:t>
    </dgm:pt>
    <dgm:pt modelId="{A13E3DD9-7576-4DC7-B536-5876A7AD9453}">
      <dgm:prSet phldrT="[Text]"/>
      <dgm:spPr>
        <a:solidFill>
          <a:schemeClr val="accent6">
            <a:lumMod val="75000"/>
          </a:schemeClr>
        </a:solidFill>
        <a:effectLst/>
      </dgm:spPr>
      <dgm:t>
        <a:bodyPr/>
        <a:lstStyle/>
        <a:p>
          <a:r>
            <a:rPr lang="en-US" dirty="0" smtClean="0"/>
            <a:t>COMMERCE</a:t>
          </a:r>
        </a:p>
        <a:p>
          <a:r>
            <a:rPr lang="en-US" dirty="0" smtClean="0"/>
            <a:t>PUBLIC INSTRUCTION</a:t>
          </a:r>
        </a:p>
        <a:p>
          <a:r>
            <a:rPr lang="en-US" dirty="0" smtClean="0"/>
            <a:t>SECURITY COMMISSION</a:t>
          </a:r>
        </a:p>
        <a:p>
          <a:r>
            <a:rPr lang="en-US" dirty="0" smtClean="0"/>
            <a:t>ASSOCIATION OF COUNTY </a:t>
          </a:r>
          <a:r>
            <a:rPr lang="en-US" dirty="0" smtClean="0"/>
            <a:t>COMMISSIONERS</a:t>
          </a:r>
        </a:p>
        <a:p>
          <a:r>
            <a:rPr lang="en-US" dirty="0" smtClean="0"/>
            <a:t>$</a:t>
          </a:r>
        </a:p>
      </dgm:t>
    </dgm:pt>
    <dgm:pt modelId="{7DC89B3D-00AB-42F9-97C7-1F5F24D525D7}" type="sibTrans" cxnId="{44CE5574-12F3-4340-98D7-F5E37D3DE740}">
      <dgm:prSet/>
      <dgm:spPr/>
      <dgm:t>
        <a:bodyPr/>
        <a:lstStyle/>
        <a:p>
          <a:endParaRPr lang="en-US"/>
        </a:p>
      </dgm:t>
    </dgm:pt>
    <dgm:pt modelId="{A6F7C7F2-C51F-4E92-AF14-09C1E82C06FD}" type="parTrans" cxnId="{44CE5574-12F3-4340-98D7-F5E37D3DE740}">
      <dgm:prSet/>
      <dgm:spPr/>
      <dgm:t>
        <a:bodyPr/>
        <a:lstStyle/>
        <a:p>
          <a:endParaRPr lang="en-US"/>
        </a:p>
      </dgm:t>
    </dgm:pt>
    <dgm:pt modelId="{424068B4-BF25-4E49-80FE-5CBC6B7B7D76}" type="pres">
      <dgm:prSet presAssocID="{266381B7-841E-4AA7-AA76-7EAD8D6DA8F2}" presName="Name0" presStyleCnt="0">
        <dgm:presLayoutVars>
          <dgm:chMax val="1"/>
          <dgm:chPref val="1"/>
          <dgm:dir/>
          <dgm:animOne val="branch"/>
          <dgm:animLvl val="lvl"/>
        </dgm:presLayoutVars>
      </dgm:prSet>
      <dgm:spPr/>
      <dgm:t>
        <a:bodyPr/>
        <a:lstStyle/>
        <a:p>
          <a:endParaRPr lang="en-US"/>
        </a:p>
      </dgm:t>
    </dgm:pt>
    <dgm:pt modelId="{297B19FE-589B-4636-85D9-7E0753362980}" type="pres">
      <dgm:prSet presAssocID="{5D6FE8D6-6D9D-4F92-B708-241106C63A59}" presName="Parent" presStyleLbl="node0" presStyleIdx="0" presStyleCnt="1">
        <dgm:presLayoutVars>
          <dgm:chMax val="6"/>
          <dgm:chPref val="6"/>
        </dgm:presLayoutVars>
      </dgm:prSet>
      <dgm:spPr/>
      <dgm:t>
        <a:bodyPr/>
        <a:lstStyle/>
        <a:p>
          <a:endParaRPr lang="en-US"/>
        </a:p>
      </dgm:t>
    </dgm:pt>
    <dgm:pt modelId="{FA1DC945-8FFC-4C53-8033-0D9C45D45640}" type="pres">
      <dgm:prSet presAssocID="{1E3D55B3-6F60-460A-BF22-63A1410C6FDC}" presName="Accent1" presStyleCnt="0"/>
      <dgm:spPr/>
    </dgm:pt>
    <dgm:pt modelId="{B13DB262-0AD4-47C4-BB18-6B834935024B}" type="pres">
      <dgm:prSet presAssocID="{1E3D55B3-6F60-460A-BF22-63A1410C6FDC}" presName="Accent" presStyleLbl="bgShp" presStyleIdx="0" presStyleCnt="6"/>
      <dgm:spPr/>
    </dgm:pt>
    <dgm:pt modelId="{C46F9AAB-14A4-4267-B590-177DFA5A4416}" type="pres">
      <dgm:prSet presAssocID="{1E3D55B3-6F60-460A-BF22-63A1410C6FDC}" presName="Child1" presStyleLbl="node1" presStyleIdx="0" presStyleCnt="6">
        <dgm:presLayoutVars>
          <dgm:chMax val="0"/>
          <dgm:chPref val="0"/>
          <dgm:bulletEnabled val="1"/>
        </dgm:presLayoutVars>
      </dgm:prSet>
      <dgm:spPr/>
      <dgm:t>
        <a:bodyPr/>
        <a:lstStyle/>
        <a:p>
          <a:endParaRPr lang="en-US"/>
        </a:p>
      </dgm:t>
    </dgm:pt>
    <dgm:pt modelId="{5F7FC98F-2603-4999-86B9-08645E17F6B3}" type="pres">
      <dgm:prSet presAssocID="{2A848AF5-F81E-446A-8F85-CA95F817BA26}" presName="Accent2" presStyleCnt="0"/>
      <dgm:spPr/>
    </dgm:pt>
    <dgm:pt modelId="{56A068C5-6AEB-4A97-A2CC-DB1A6980A27C}" type="pres">
      <dgm:prSet presAssocID="{2A848AF5-F81E-446A-8F85-CA95F817BA26}" presName="Accent" presStyleLbl="bgShp" presStyleIdx="1" presStyleCnt="6" custLinFactY="-4453" custLinFactNeighborX="93176" custLinFactNeighborY="-100000"/>
      <dgm:spPr>
        <a:effectLst/>
      </dgm:spPr>
    </dgm:pt>
    <dgm:pt modelId="{1C48382A-B4B5-4227-BEB9-412052AB9DBB}" type="pres">
      <dgm:prSet presAssocID="{2A848AF5-F81E-446A-8F85-CA95F817BA26}" presName="Child2" presStyleLbl="node1" presStyleIdx="1" presStyleCnt="6">
        <dgm:presLayoutVars>
          <dgm:chMax val="0"/>
          <dgm:chPref val="0"/>
          <dgm:bulletEnabled val="1"/>
        </dgm:presLayoutVars>
      </dgm:prSet>
      <dgm:spPr/>
      <dgm:t>
        <a:bodyPr/>
        <a:lstStyle/>
        <a:p>
          <a:endParaRPr lang="en-US"/>
        </a:p>
      </dgm:t>
    </dgm:pt>
    <dgm:pt modelId="{08A60CCD-6059-460B-8778-3A5D30F14AD8}" type="pres">
      <dgm:prSet presAssocID="{A13E3DD9-7576-4DC7-B536-5876A7AD9453}" presName="Accent3" presStyleCnt="0"/>
      <dgm:spPr/>
    </dgm:pt>
    <dgm:pt modelId="{D8F3E6DE-413C-4F03-9088-E3EA25B0AEFA}" type="pres">
      <dgm:prSet presAssocID="{A13E3DD9-7576-4DC7-B536-5876A7AD9453}" presName="Accent" presStyleLbl="bgShp" presStyleIdx="2" presStyleCnt="6" custLinFactX="29176" custLinFactNeighborX="100000" custLinFactNeighborY="40675"/>
      <dgm:spPr>
        <a:blipFill rotWithShape="0">
          <a:blip xmlns:r="http://schemas.openxmlformats.org/officeDocument/2006/relationships" r:embed="rId1"/>
          <a:stretch>
            <a:fillRect/>
          </a:stretch>
        </a:blipFill>
        <a:effectLst/>
      </dgm:spPr>
      <dgm:t>
        <a:bodyPr/>
        <a:lstStyle/>
        <a:p>
          <a:endParaRPr lang="en-US"/>
        </a:p>
      </dgm:t>
    </dgm:pt>
    <dgm:pt modelId="{7364F96A-FE79-4611-859D-A04882ACC00D}" type="pres">
      <dgm:prSet presAssocID="{A13E3DD9-7576-4DC7-B536-5876A7AD9453}" presName="Child3" presStyleLbl="node1" presStyleIdx="2" presStyleCnt="6">
        <dgm:presLayoutVars>
          <dgm:chMax val="0"/>
          <dgm:chPref val="0"/>
          <dgm:bulletEnabled val="1"/>
        </dgm:presLayoutVars>
      </dgm:prSet>
      <dgm:spPr/>
      <dgm:t>
        <a:bodyPr/>
        <a:lstStyle/>
        <a:p>
          <a:endParaRPr lang="en-US"/>
        </a:p>
      </dgm:t>
    </dgm:pt>
    <dgm:pt modelId="{C6AA3F77-CD17-42AD-A3F8-0C03446043ED}" type="pres">
      <dgm:prSet presAssocID="{B7C72160-10CA-48FC-83A0-263D57E130D8}" presName="Accent4" presStyleCnt="0"/>
      <dgm:spPr/>
    </dgm:pt>
    <dgm:pt modelId="{51612E59-27E8-4BBD-B89B-94A9D5084EE3}" type="pres">
      <dgm:prSet presAssocID="{B7C72160-10CA-48FC-83A0-263D57E130D8}" presName="Accent" presStyleLbl="bgShp" presStyleIdx="3" presStyleCnt="6" custLinFactX="-100000" custLinFactY="25626" custLinFactNeighborX="-184824" custLinFactNeighborY="100000"/>
      <dgm:spPr>
        <a:effectLst/>
      </dgm:spPr>
    </dgm:pt>
    <dgm:pt modelId="{26043655-6339-4C7C-8C2C-DB49B6A85BF8}" type="pres">
      <dgm:prSet presAssocID="{B7C72160-10CA-48FC-83A0-263D57E130D8}" presName="Child4" presStyleLbl="node1" presStyleIdx="3" presStyleCnt="6">
        <dgm:presLayoutVars>
          <dgm:chMax val="0"/>
          <dgm:chPref val="0"/>
          <dgm:bulletEnabled val="1"/>
        </dgm:presLayoutVars>
      </dgm:prSet>
      <dgm:spPr/>
      <dgm:t>
        <a:bodyPr/>
        <a:lstStyle/>
        <a:p>
          <a:endParaRPr lang="en-US"/>
        </a:p>
      </dgm:t>
    </dgm:pt>
    <dgm:pt modelId="{7ED6B5A4-A3BD-42C9-AC32-EE2AF3E33C23}" type="pres">
      <dgm:prSet presAssocID="{72BEC5B9-7154-4EFB-8F5A-696A3B7A045D}" presName="Accent5" presStyleCnt="0"/>
      <dgm:spPr/>
    </dgm:pt>
    <dgm:pt modelId="{B819B98C-EBFD-4B21-9712-174BB570C9AA}" type="pres">
      <dgm:prSet presAssocID="{72BEC5B9-7154-4EFB-8F5A-696A3B7A045D}" presName="Accent" presStyleLbl="bgShp" presStyleIdx="4" presStyleCnt="6" custLinFactX="-100000" custLinFactY="-100000" custLinFactNeighborX="-148823" custLinFactNeighborY="-109462"/>
      <dgm:spPr>
        <a:effectLst/>
      </dgm:spPr>
    </dgm:pt>
    <dgm:pt modelId="{2C2B3520-AC88-4E97-AA8F-ADB1457F9426}" type="pres">
      <dgm:prSet presAssocID="{72BEC5B9-7154-4EFB-8F5A-696A3B7A045D}" presName="Child5" presStyleLbl="node1" presStyleIdx="4" presStyleCnt="6">
        <dgm:presLayoutVars>
          <dgm:chMax val="0"/>
          <dgm:chPref val="0"/>
          <dgm:bulletEnabled val="1"/>
        </dgm:presLayoutVars>
      </dgm:prSet>
      <dgm:spPr/>
      <dgm:t>
        <a:bodyPr/>
        <a:lstStyle/>
        <a:p>
          <a:endParaRPr lang="en-US"/>
        </a:p>
      </dgm:t>
    </dgm:pt>
    <dgm:pt modelId="{8F2DC99B-B0CB-4A9D-9E67-76F7F453EE6D}" type="pres">
      <dgm:prSet presAssocID="{842FA145-DE1C-4B9F-B5F6-85F261C36E68}" presName="Accent6" presStyleCnt="0"/>
      <dgm:spPr/>
    </dgm:pt>
    <dgm:pt modelId="{D79F5F88-2EC1-46FA-B16E-A045F3AB86E3}" type="pres">
      <dgm:prSet presAssocID="{842FA145-DE1C-4B9F-B5F6-85F261C36E68}" presName="Accent" presStyleLbl="bgShp" presStyleIdx="5" presStyleCnt="6" custLinFactY="-137177" custLinFactNeighborX="2118" custLinFactNeighborY="-200000"/>
      <dgm:spPr>
        <a:effectLst/>
      </dgm:spPr>
    </dgm:pt>
    <dgm:pt modelId="{81D803E1-6637-4355-882F-CC4CE89F2AD7}" type="pres">
      <dgm:prSet presAssocID="{842FA145-DE1C-4B9F-B5F6-85F261C36E68}" presName="Child6" presStyleLbl="node1" presStyleIdx="5" presStyleCnt="6">
        <dgm:presLayoutVars>
          <dgm:chMax val="0"/>
          <dgm:chPref val="0"/>
          <dgm:bulletEnabled val="1"/>
        </dgm:presLayoutVars>
      </dgm:prSet>
      <dgm:spPr/>
      <dgm:t>
        <a:bodyPr/>
        <a:lstStyle/>
        <a:p>
          <a:endParaRPr lang="en-US"/>
        </a:p>
      </dgm:t>
    </dgm:pt>
  </dgm:ptLst>
  <dgm:cxnLst>
    <dgm:cxn modelId="{8299F2B5-6773-44AB-AA4F-C977BD626FE7}" type="presOf" srcId="{5D6FE8D6-6D9D-4F92-B708-241106C63A59}" destId="{297B19FE-589B-4636-85D9-7E0753362980}" srcOrd="0" destOrd="0" presId="urn:microsoft.com/office/officeart/2011/layout/HexagonRadial"/>
    <dgm:cxn modelId="{8B864820-F013-4794-A99C-7ACC99900C3B}" srcId="{5D6FE8D6-6D9D-4F92-B708-241106C63A59}" destId="{2A848AF5-F81E-446A-8F85-CA95F817BA26}" srcOrd="1" destOrd="0" parTransId="{5A5BC5D3-9A27-493F-B912-D1C68E0114AD}" sibTransId="{6D8297F6-5252-47CE-A9FD-D08A12122EDD}"/>
    <dgm:cxn modelId="{6BEAEBB2-B41D-4457-8BBE-47724D966BCE}" srcId="{5D6FE8D6-6D9D-4F92-B708-241106C63A59}" destId="{72BEC5B9-7154-4EFB-8F5A-696A3B7A045D}" srcOrd="4" destOrd="0" parTransId="{402865A8-CE1D-4DEB-B306-FF114F9ED4F6}" sibTransId="{C619377A-8305-4096-B3B7-66DFC13CEA99}"/>
    <dgm:cxn modelId="{A13F6EBC-152E-45FA-A523-C0B6944DAB08}" type="presOf" srcId="{2A848AF5-F81E-446A-8F85-CA95F817BA26}" destId="{1C48382A-B4B5-4227-BEB9-412052AB9DBB}" srcOrd="0" destOrd="0" presId="urn:microsoft.com/office/officeart/2011/layout/HexagonRadial"/>
    <dgm:cxn modelId="{44CE5574-12F3-4340-98D7-F5E37D3DE740}" srcId="{5D6FE8D6-6D9D-4F92-B708-241106C63A59}" destId="{A13E3DD9-7576-4DC7-B536-5876A7AD9453}" srcOrd="2" destOrd="0" parTransId="{A6F7C7F2-C51F-4E92-AF14-09C1E82C06FD}" sibTransId="{7DC89B3D-00AB-42F9-97C7-1F5F24D525D7}"/>
    <dgm:cxn modelId="{63DE8563-7F8A-4301-AA39-AF79ED98D1A7}" type="presOf" srcId="{B7C72160-10CA-48FC-83A0-263D57E130D8}" destId="{26043655-6339-4C7C-8C2C-DB49B6A85BF8}" srcOrd="0" destOrd="0" presId="urn:microsoft.com/office/officeart/2011/layout/HexagonRadial"/>
    <dgm:cxn modelId="{F13A004F-43A2-4800-B499-B7AB7B184358}" type="presOf" srcId="{1E3D55B3-6F60-460A-BF22-63A1410C6FDC}" destId="{C46F9AAB-14A4-4267-B590-177DFA5A4416}" srcOrd="0" destOrd="0" presId="urn:microsoft.com/office/officeart/2011/layout/HexagonRadial"/>
    <dgm:cxn modelId="{6B47DE58-D7A6-4A66-9ACB-FB7538E21D7A}" srcId="{5D6FE8D6-6D9D-4F92-B708-241106C63A59}" destId="{1E3D55B3-6F60-460A-BF22-63A1410C6FDC}" srcOrd="0" destOrd="0" parTransId="{B2B807B4-044C-49DE-9310-76B3639E0124}" sibTransId="{413D4339-54BB-42CE-9797-DDD2D79BB332}"/>
    <dgm:cxn modelId="{9B5F0577-FEB8-44BD-9F45-79F9283DE9B2}" type="presOf" srcId="{72BEC5B9-7154-4EFB-8F5A-696A3B7A045D}" destId="{2C2B3520-AC88-4E97-AA8F-ADB1457F9426}" srcOrd="0" destOrd="0" presId="urn:microsoft.com/office/officeart/2011/layout/HexagonRadial"/>
    <dgm:cxn modelId="{09CE3F2C-58C3-4A03-B51C-18BCEC968924}" type="presOf" srcId="{266381B7-841E-4AA7-AA76-7EAD8D6DA8F2}" destId="{424068B4-BF25-4E49-80FE-5CBC6B7B7D76}" srcOrd="0" destOrd="0" presId="urn:microsoft.com/office/officeart/2011/layout/HexagonRadial"/>
    <dgm:cxn modelId="{3BB88272-4D90-4F77-88B0-9F818F8FEC8A}" type="presOf" srcId="{A13E3DD9-7576-4DC7-B536-5876A7AD9453}" destId="{7364F96A-FE79-4611-859D-A04882ACC00D}" srcOrd="0" destOrd="0" presId="urn:microsoft.com/office/officeart/2011/layout/HexagonRadial"/>
    <dgm:cxn modelId="{E57B7132-B522-4BE3-B910-E7DDC7AB1194}" type="presOf" srcId="{842FA145-DE1C-4B9F-B5F6-85F261C36E68}" destId="{81D803E1-6637-4355-882F-CC4CE89F2AD7}" srcOrd="0" destOrd="0" presId="urn:microsoft.com/office/officeart/2011/layout/HexagonRadial"/>
    <dgm:cxn modelId="{974011CD-D4CE-4C00-BE52-44F6BA3019DD}" srcId="{5D6FE8D6-6D9D-4F92-B708-241106C63A59}" destId="{B7C72160-10CA-48FC-83A0-263D57E130D8}" srcOrd="3" destOrd="0" parTransId="{9B4F58CD-5D64-4557-9090-31C550FD1928}" sibTransId="{DFA3BAEB-BDA7-4978-A9ED-DAA4076F179B}"/>
    <dgm:cxn modelId="{A35940D2-EB19-4A73-A005-C3CC2C8FB800}" srcId="{266381B7-841E-4AA7-AA76-7EAD8D6DA8F2}" destId="{5D6FE8D6-6D9D-4F92-B708-241106C63A59}" srcOrd="0" destOrd="0" parTransId="{1002744D-ABBD-4092-A0A1-AEA23647636B}" sibTransId="{0D429020-E926-4172-9DFD-C85F1AD64FC5}"/>
    <dgm:cxn modelId="{9DA7C099-A35B-4E36-BA61-8646523807F5}" srcId="{5D6FE8D6-6D9D-4F92-B708-241106C63A59}" destId="{842FA145-DE1C-4B9F-B5F6-85F261C36E68}" srcOrd="5" destOrd="0" parTransId="{5DFCA0F5-C83A-45B5-A3F0-B92C97260D6F}" sibTransId="{51A17EF4-673C-426B-8E84-8636D7E961BA}"/>
    <dgm:cxn modelId="{E37EC977-398F-4FC0-BF84-6C45866B6F4E}" type="presParOf" srcId="{424068B4-BF25-4E49-80FE-5CBC6B7B7D76}" destId="{297B19FE-589B-4636-85D9-7E0753362980}" srcOrd="0" destOrd="0" presId="urn:microsoft.com/office/officeart/2011/layout/HexagonRadial"/>
    <dgm:cxn modelId="{0966C478-A571-4820-8C72-32D45278E178}" type="presParOf" srcId="{424068B4-BF25-4E49-80FE-5CBC6B7B7D76}" destId="{FA1DC945-8FFC-4C53-8033-0D9C45D45640}" srcOrd="1" destOrd="0" presId="urn:microsoft.com/office/officeart/2011/layout/HexagonRadial"/>
    <dgm:cxn modelId="{45B0D26E-B787-47B5-9365-B3454C0B3978}" type="presParOf" srcId="{FA1DC945-8FFC-4C53-8033-0D9C45D45640}" destId="{B13DB262-0AD4-47C4-BB18-6B834935024B}" srcOrd="0" destOrd="0" presId="urn:microsoft.com/office/officeart/2011/layout/HexagonRadial"/>
    <dgm:cxn modelId="{6DBD36B4-A58F-4A1F-AB4C-F3868F276964}" type="presParOf" srcId="{424068B4-BF25-4E49-80FE-5CBC6B7B7D76}" destId="{C46F9AAB-14A4-4267-B590-177DFA5A4416}" srcOrd="2" destOrd="0" presId="urn:microsoft.com/office/officeart/2011/layout/HexagonRadial"/>
    <dgm:cxn modelId="{11C53CAB-054A-4F50-A426-F9C267D3025C}" type="presParOf" srcId="{424068B4-BF25-4E49-80FE-5CBC6B7B7D76}" destId="{5F7FC98F-2603-4999-86B9-08645E17F6B3}" srcOrd="3" destOrd="0" presId="urn:microsoft.com/office/officeart/2011/layout/HexagonRadial"/>
    <dgm:cxn modelId="{AFE7A10D-1DA1-4DA7-8C94-3021F1A5C728}" type="presParOf" srcId="{5F7FC98F-2603-4999-86B9-08645E17F6B3}" destId="{56A068C5-6AEB-4A97-A2CC-DB1A6980A27C}" srcOrd="0" destOrd="0" presId="urn:microsoft.com/office/officeart/2011/layout/HexagonRadial"/>
    <dgm:cxn modelId="{E30B4171-B67E-44FB-AB1B-A4A1C92BD6AD}" type="presParOf" srcId="{424068B4-BF25-4E49-80FE-5CBC6B7B7D76}" destId="{1C48382A-B4B5-4227-BEB9-412052AB9DBB}" srcOrd="4" destOrd="0" presId="urn:microsoft.com/office/officeart/2011/layout/HexagonRadial"/>
    <dgm:cxn modelId="{FEE6BE36-7D9F-434C-BF46-FE8F1601221B}" type="presParOf" srcId="{424068B4-BF25-4E49-80FE-5CBC6B7B7D76}" destId="{08A60CCD-6059-460B-8778-3A5D30F14AD8}" srcOrd="5" destOrd="0" presId="urn:microsoft.com/office/officeart/2011/layout/HexagonRadial"/>
    <dgm:cxn modelId="{8725108B-56E7-481B-8E66-51BCE260C3E5}" type="presParOf" srcId="{08A60CCD-6059-460B-8778-3A5D30F14AD8}" destId="{D8F3E6DE-413C-4F03-9088-E3EA25B0AEFA}" srcOrd="0" destOrd="0" presId="urn:microsoft.com/office/officeart/2011/layout/HexagonRadial"/>
    <dgm:cxn modelId="{6CCE13A7-A6E8-4833-B31F-C93F0C277F95}" type="presParOf" srcId="{424068B4-BF25-4E49-80FE-5CBC6B7B7D76}" destId="{7364F96A-FE79-4611-859D-A04882ACC00D}" srcOrd="6" destOrd="0" presId="urn:microsoft.com/office/officeart/2011/layout/HexagonRadial"/>
    <dgm:cxn modelId="{FFFBF517-5AF4-47B2-99AA-4F7A7F453831}" type="presParOf" srcId="{424068B4-BF25-4E49-80FE-5CBC6B7B7D76}" destId="{C6AA3F77-CD17-42AD-A3F8-0C03446043ED}" srcOrd="7" destOrd="0" presId="urn:microsoft.com/office/officeart/2011/layout/HexagonRadial"/>
    <dgm:cxn modelId="{5D260054-A021-4C9D-AC6A-D9FCC3B2280E}" type="presParOf" srcId="{C6AA3F77-CD17-42AD-A3F8-0C03446043ED}" destId="{51612E59-27E8-4BBD-B89B-94A9D5084EE3}" srcOrd="0" destOrd="0" presId="urn:microsoft.com/office/officeart/2011/layout/HexagonRadial"/>
    <dgm:cxn modelId="{58814141-D389-4AFE-BA75-61CFEB0C9402}" type="presParOf" srcId="{424068B4-BF25-4E49-80FE-5CBC6B7B7D76}" destId="{26043655-6339-4C7C-8C2C-DB49B6A85BF8}" srcOrd="8" destOrd="0" presId="urn:microsoft.com/office/officeart/2011/layout/HexagonRadial"/>
    <dgm:cxn modelId="{E629748E-CFA7-400A-B517-44CF4B8033AA}" type="presParOf" srcId="{424068B4-BF25-4E49-80FE-5CBC6B7B7D76}" destId="{7ED6B5A4-A3BD-42C9-AC32-EE2AF3E33C23}" srcOrd="9" destOrd="0" presId="urn:microsoft.com/office/officeart/2011/layout/HexagonRadial"/>
    <dgm:cxn modelId="{945B8E4B-85F7-44BF-A34C-C436F30EBBFD}" type="presParOf" srcId="{7ED6B5A4-A3BD-42C9-AC32-EE2AF3E33C23}" destId="{B819B98C-EBFD-4B21-9712-174BB570C9AA}" srcOrd="0" destOrd="0" presId="urn:microsoft.com/office/officeart/2011/layout/HexagonRadial"/>
    <dgm:cxn modelId="{154D12AA-01B9-43FB-8D6A-39624B881DC5}" type="presParOf" srcId="{424068B4-BF25-4E49-80FE-5CBC6B7B7D76}" destId="{2C2B3520-AC88-4E97-AA8F-ADB1457F9426}" srcOrd="10" destOrd="0" presId="urn:microsoft.com/office/officeart/2011/layout/HexagonRadial"/>
    <dgm:cxn modelId="{B4D604C0-DC41-4D76-BBDA-C114BE13926B}" type="presParOf" srcId="{424068B4-BF25-4E49-80FE-5CBC6B7B7D76}" destId="{8F2DC99B-B0CB-4A9D-9E67-76F7F453EE6D}" srcOrd="11" destOrd="0" presId="urn:microsoft.com/office/officeart/2011/layout/HexagonRadial"/>
    <dgm:cxn modelId="{31615ED5-C525-48BD-BD62-70299A9C6B0B}" type="presParOf" srcId="{8F2DC99B-B0CB-4A9D-9E67-76F7F453EE6D}" destId="{D79F5F88-2EC1-46FA-B16E-A045F3AB86E3}" srcOrd="0" destOrd="0" presId="urn:microsoft.com/office/officeart/2011/layout/HexagonRadial"/>
    <dgm:cxn modelId="{717BDD40-C287-4182-8EAD-0E5C8AC881AB}" type="presParOf" srcId="{424068B4-BF25-4E49-80FE-5CBC6B7B7D76}" destId="{81D803E1-6637-4355-882F-CC4CE89F2AD7}" srcOrd="12" destOrd="0" presId="urn:microsoft.com/office/officeart/2011/layout/HexagonRadial"/>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B19FE-589B-4636-85D9-7E0753362980}">
      <dsp:nvSpPr>
        <dsp:cNvPr id="0" name=""/>
        <dsp:cNvSpPr/>
      </dsp:nvSpPr>
      <dsp:spPr>
        <a:xfrm>
          <a:off x="2607395" y="1652123"/>
          <a:ext cx="2099920" cy="1816516"/>
        </a:xfrm>
        <a:prstGeom prst="hexagon">
          <a:avLst>
            <a:gd name="adj" fmla="val 28570"/>
            <a:gd name="vf" fmla="val 115470"/>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TRANSPORTATION</a:t>
          </a:r>
        </a:p>
        <a:p>
          <a:pPr lvl="0" algn="ctr" defTabSz="577850">
            <a:lnSpc>
              <a:spcPct val="90000"/>
            </a:lnSpc>
            <a:spcBef>
              <a:spcPct val="0"/>
            </a:spcBef>
            <a:spcAft>
              <a:spcPct val="35000"/>
            </a:spcAft>
          </a:pPr>
          <a:r>
            <a:rPr lang="en-US" sz="1300" kern="1200" dirty="0" smtClean="0"/>
            <a:t>$$$</a:t>
          </a:r>
          <a:endParaRPr lang="en-US" sz="1300" kern="1200" dirty="0"/>
        </a:p>
      </dsp:txBody>
      <dsp:txXfrm>
        <a:off x="2955381" y="1953145"/>
        <a:ext cx="1403948" cy="1214472"/>
      </dsp:txXfrm>
    </dsp:sp>
    <dsp:sp modelId="{56A068C5-6AEB-4A97-A2CC-DB1A6980A27C}">
      <dsp:nvSpPr>
        <dsp:cNvPr id="0" name=""/>
        <dsp:cNvSpPr/>
      </dsp:nvSpPr>
      <dsp:spPr>
        <a:xfrm>
          <a:off x="4660576" y="69977"/>
          <a:ext cx="792293" cy="682665"/>
        </a:xfrm>
        <a:prstGeom prst="hexagon">
          <a:avLst>
            <a:gd name="adj" fmla="val 28900"/>
            <a:gd name="vf" fmla="val 115470"/>
          </a:avLst>
        </a:prstGeom>
        <a:solidFill>
          <a:schemeClr val="accent1">
            <a:tint val="40000"/>
            <a:hueOff val="0"/>
            <a:satOff val="0"/>
            <a:lumOff val="0"/>
            <a:alphaOff val="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C46F9AAB-14A4-4267-B590-177DFA5A4416}">
      <dsp:nvSpPr>
        <dsp:cNvPr id="0" name=""/>
        <dsp:cNvSpPr/>
      </dsp:nvSpPr>
      <dsp:spPr>
        <a:xfrm>
          <a:off x="2800828" y="0"/>
          <a:ext cx="1720869" cy="1488754"/>
        </a:xfrm>
        <a:prstGeom prst="hexagon">
          <a:avLst>
            <a:gd name="adj" fmla="val 28570"/>
            <a:gd name="vf" fmla="val 115470"/>
          </a:avLst>
        </a:prstGeom>
        <a:solidFill>
          <a:schemeClr val="bg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HEALTH AND HUMAN SERVICES</a:t>
          </a:r>
        </a:p>
        <a:p>
          <a:pPr lvl="0" algn="ctr" defTabSz="577850">
            <a:lnSpc>
              <a:spcPct val="90000"/>
            </a:lnSpc>
            <a:spcBef>
              <a:spcPct val="0"/>
            </a:spcBef>
            <a:spcAft>
              <a:spcPct val="35000"/>
            </a:spcAft>
          </a:pPr>
          <a:r>
            <a:rPr lang="en-US" sz="1300" kern="1200" dirty="0" smtClean="0"/>
            <a:t>$</a:t>
          </a:r>
          <a:endParaRPr lang="en-US" sz="1300" kern="1200" dirty="0"/>
        </a:p>
      </dsp:txBody>
      <dsp:txXfrm>
        <a:off x="3086013" y="246718"/>
        <a:ext cx="1150499" cy="995318"/>
      </dsp:txXfrm>
    </dsp:sp>
    <dsp:sp modelId="{D8F3E6DE-413C-4F03-9088-E3EA25B0AEFA}">
      <dsp:nvSpPr>
        <dsp:cNvPr id="0" name=""/>
        <dsp:cNvSpPr/>
      </dsp:nvSpPr>
      <dsp:spPr>
        <a:xfrm>
          <a:off x="5870471" y="2336939"/>
          <a:ext cx="792293" cy="682665"/>
        </a:xfrm>
        <a:prstGeom prst="hexagon">
          <a:avLst>
            <a:gd name="adj" fmla="val 28900"/>
            <a:gd name="vf" fmla="val 115470"/>
          </a:avLst>
        </a:prstGeom>
        <a:blipFill rotWithShape="0">
          <a:blip xmlns:r="http://schemas.openxmlformats.org/officeDocument/2006/relationships" r:embed="rId1"/>
          <a:stretch>
            <a:fillRect/>
          </a:stretch>
        </a:blip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1C48382A-B4B5-4227-BEB9-412052AB9DBB}">
      <dsp:nvSpPr>
        <dsp:cNvPr id="0" name=""/>
        <dsp:cNvSpPr/>
      </dsp:nvSpPr>
      <dsp:spPr>
        <a:xfrm>
          <a:off x="4379066" y="915683"/>
          <a:ext cx="1720869" cy="1488754"/>
        </a:xfrm>
        <a:prstGeom prst="hexagon">
          <a:avLst>
            <a:gd name="adj" fmla="val 28570"/>
            <a:gd name="vf" fmla="val 115470"/>
          </a:avLst>
        </a:prstGeom>
        <a:solidFill>
          <a:schemeClr val="accent3">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SOCIAL </a:t>
          </a:r>
          <a:r>
            <a:rPr lang="en-US" sz="1300" kern="1200" dirty="0" smtClean="0"/>
            <a:t>SERVICES</a:t>
          </a:r>
        </a:p>
        <a:p>
          <a:pPr lvl="0" algn="ctr" defTabSz="577850">
            <a:lnSpc>
              <a:spcPct val="90000"/>
            </a:lnSpc>
            <a:spcBef>
              <a:spcPct val="0"/>
            </a:spcBef>
            <a:spcAft>
              <a:spcPct val="35000"/>
            </a:spcAft>
          </a:pPr>
          <a:r>
            <a:rPr lang="en-US" sz="1300" kern="1200" dirty="0" smtClean="0"/>
            <a:t>$</a:t>
          </a:r>
          <a:endParaRPr lang="en-US" sz="1300" kern="1200" dirty="0"/>
        </a:p>
      </dsp:txBody>
      <dsp:txXfrm>
        <a:off x="4664251" y="1162401"/>
        <a:ext cx="1150499" cy="995318"/>
      </dsp:txXfrm>
    </dsp:sp>
    <dsp:sp modelId="{51612E59-27E8-4BBD-B89B-94A9D5084EE3}">
      <dsp:nvSpPr>
        <dsp:cNvPr id="0" name=""/>
        <dsp:cNvSpPr/>
      </dsp:nvSpPr>
      <dsp:spPr>
        <a:xfrm>
          <a:off x="1948040" y="4357485"/>
          <a:ext cx="792293" cy="682665"/>
        </a:xfrm>
        <a:prstGeom prst="hexagon">
          <a:avLst>
            <a:gd name="adj" fmla="val 28900"/>
            <a:gd name="vf" fmla="val 115470"/>
          </a:avLst>
        </a:prstGeom>
        <a:solidFill>
          <a:schemeClr val="accent1">
            <a:tint val="40000"/>
            <a:hueOff val="0"/>
            <a:satOff val="0"/>
            <a:lumOff val="0"/>
            <a:alphaOff val="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7364F96A-FE79-4611-859D-A04882ACC00D}">
      <dsp:nvSpPr>
        <dsp:cNvPr id="0" name=""/>
        <dsp:cNvSpPr/>
      </dsp:nvSpPr>
      <dsp:spPr>
        <a:xfrm>
          <a:off x="4379066" y="2715812"/>
          <a:ext cx="1720869" cy="1488754"/>
        </a:xfrm>
        <a:prstGeom prst="hexagon">
          <a:avLst>
            <a:gd name="adj" fmla="val 28570"/>
            <a:gd name="vf" fmla="val 115470"/>
          </a:avLst>
        </a:prstGeom>
        <a:solidFill>
          <a:schemeClr val="bg1">
            <a:lumMod val="6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ADDED LATER</a:t>
          </a:r>
          <a:endParaRPr lang="en-US" sz="1300" kern="1200" dirty="0"/>
        </a:p>
      </dsp:txBody>
      <dsp:txXfrm>
        <a:off x="4664251" y="2962530"/>
        <a:ext cx="1150499" cy="995318"/>
      </dsp:txXfrm>
    </dsp:sp>
    <dsp:sp modelId="{B819B98C-EBFD-4B21-9712-174BB570C9AA}">
      <dsp:nvSpPr>
        <dsp:cNvPr id="0" name=""/>
        <dsp:cNvSpPr/>
      </dsp:nvSpPr>
      <dsp:spPr>
        <a:xfrm>
          <a:off x="639894" y="2219494"/>
          <a:ext cx="792293" cy="682665"/>
        </a:xfrm>
        <a:prstGeom prst="hexagon">
          <a:avLst>
            <a:gd name="adj" fmla="val 28900"/>
            <a:gd name="vf" fmla="val 115470"/>
          </a:avLst>
        </a:prstGeom>
        <a:solidFill>
          <a:schemeClr val="accent1">
            <a:tint val="40000"/>
            <a:hueOff val="0"/>
            <a:satOff val="0"/>
            <a:lumOff val="0"/>
            <a:alphaOff val="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26043655-6339-4C7C-8C2C-DB49B6A85BF8}">
      <dsp:nvSpPr>
        <dsp:cNvPr id="0" name=""/>
        <dsp:cNvSpPr/>
      </dsp:nvSpPr>
      <dsp:spPr>
        <a:xfrm>
          <a:off x="2800828" y="3632520"/>
          <a:ext cx="1720869" cy="1488754"/>
        </a:xfrm>
        <a:prstGeom prst="hexagon">
          <a:avLst>
            <a:gd name="adj" fmla="val 28570"/>
            <a:gd name="vf" fmla="val 115470"/>
          </a:avLst>
        </a:prstGeom>
        <a:solidFill>
          <a:schemeClr val="bg1">
            <a:lumMod val="6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ADDED LATER</a:t>
          </a:r>
          <a:endParaRPr lang="en-US" sz="1300" kern="1200" dirty="0"/>
        </a:p>
      </dsp:txBody>
      <dsp:txXfrm>
        <a:off x="3086013" y="3879238"/>
        <a:ext cx="1150499" cy="995318"/>
      </dsp:txXfrm>
    </dsp:sp>
    <dsp:sp modelId="{D79F5F88-2EC1-46FA-B16E-A045F3AB86E3}">
      <dsp:nvSpPr>
        <dsp:cNvPr id="0" name=""/>
        <dsp:cNvSpPr/>
      </dsp:nvSpPr>
      <dsp:spPr>
        <a:xfrm>
          <a:off x="1688273" y="71918"/>
          <a:ext cx="792293" cy="682665"/>
        </a:xfrm>
        <a:prstGeom prst="hexagon">
          <a:avLst>
            <a:gd name="adj" fmla="val 28900"/>
            <a:gd name="vf" fmla="val 115470"/>
          </a:avLst>
        </a:prstGeom>
        <a:solidFill>
          <a:schemeClr val="accent1">
            <a:tint val="40000"/>
            <a:hueOff val="0"/>
            <a:satOff val="0"/>
            <a:lumOff val="0"/>
            <a:alphaOff val="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2C2B3520-AC88-4E97-AA8F-ADB1457F9426}">
      <dsp:nvSpPr>
        <dsp:cNvPr id="0" name=""/>
        <dsp:cNvSpPr/>
      </dsp:nvSpPr>
      <dsp:spPr>
        <a:xfrm>
          <a:off x="1215263" y="2716836"/>
          <a:ext cx="1720869" cy="1488754"/>
        </a:xfrm>
        <a:prstGeom prst="hexagon">
          <a:avLst>
            <a:gd name="adj" fmla="val 28570"/>
            <a:gd name="vf" fmla="val 115470"/>
          </a:avLst>
        </a:prstGeom>
        <a:solidFill>
          <a:schemeClr val="accent4">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VOC </a:t>
          </a:r>
          <a:r>
            <a:rPr lang="en-US" sz="1300" kern="1200" dirty="0" smtClean="0"/>
            <a:t>REHAB</a:t>
          </a:r>
        </a:p>
        <a:p>
          <a:pPr lvl="0" algn="ctr" defTabSz="577850">
            <a:lnSpc>
              <a:spcPct val="90000"/>
            </a:lnSpc>
            <a:spcBef>
              <a:spcPct val="0"/>
            </a:spcBef>
            <a:spcAft>
              <a:spcPct val="35000"/>
            </a:spcAft>
          </a:pPr>
          <a:r>
            <a:rPr lang="en-US" sz="1300" kern="1200" dirty="0" smtClean="0"/>
            <a:t>$</a:t>
          </a:r>
          <a:endParaRPr lang="en-US" sz="1300" kern="1200" dirty="0"/>
        </a:p>
      </dsp:txBody>
      <dsp:txXfrm>
        <a:off x="1500448" y="2963554"/>
        <a:ext cx="1150499" cy="995318"/>
      </dsp:txXfrm>
    </dsp:sp>
    <dsp:sp modelId="{81D803E1-6637-4355-882F-CC4CE89F2AD7}">
      <dsp:nvSpPr>
        <dsp:cNvPr id="0" name=""/>
        <dsp:cNvSpPr/>
      </dsp:nvSpPr>
      <dsp:spPr>
        <a:xfrm>
          <a:off x="1215263" y="913635"/>
          <a:ext cx="1720869" cy="1488754"/>
        </a:xfrm>
        <a:prstGeom prst="hexagon">
          <a:avLst>
            <a:gd name="adj" fmla="val 28570"/>
            <a:gd name="vf" fmla="val 115470"/>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AGING AND DISABILITY </a:t>
          </a:r>
          <a:r>
            <a:rPr lang="en-US" sz="1300" kern="1200" dirty="0" smtClean="0"/>
            <a:t>SERVICES</a:t>
          </a:r>
        </a:p>
        <a:p>
          <a:pPr lvl="0" algn="ctr" defTabSz="577850">
            <a:lnSpc>
              <a:spcPct val="90000"/>
            </a:lnSpc>
            <a:spcBef>
              <a:spcPct val="0"/>
            </a:spcBef>
            <a:spcAft>
              <a:spcPct val="35000"/>
            </a:spcAft>
          </a:pPr>
          <a:r>
            <a:rPr lang="en-US" sz="1300" kern="1200" dirty="0" smtClean="0"/>
            <a:t>$</a:t>
          </a:r>
          <a:endParaRPr lang="en-US" sz="1300" kern="1200" dirty="0"/>
        </a:p>
      </dsp:txBody>
      <dsp:txXfrm>
        <a:off x="1500448" y="1160353"/>
        <a:ext cx="1150499" cy="9953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7B19FE-589B-4636-85D9-7E0753362980}">
      <dsp:nvSpPr>
        <dsp:cNvPr id="0" name=""/>
        <dsp:cNvSpPr/>
      </dsp:nvSpPr>
      <dsp:spPr>
        <a:xfrm>
          <a:off x="2607395" y="1652123"/>
          <a:ext cx="2099920" cy="1816516"/>
        </a:xfrm>
        <a:prstGeom prst="hexagon">
          <a:avLst>
            <a:gd name="adj" fmla="val 28570"/>
            <a:gd name="vf" fmla="val 115470"/>
          </a:avLst>
        </a:prstGeom>
        <a:solidFill>
          <a:schemeClr val="accent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TRANSPORTATION</a:t>
          </a:r>
        </a:p>
        <a:p>
          <a:pPr lvl="0" algn="ctr" defTabSz="533400">
            <a:lnSpc>
              <a:spcPct val="90000"/>
            </a:lnSpc>
            <a:spcBef>
              <a:spcPct val="0"/>
            </a:spcBef>
            <a:spcAft>
              <a:spcPct val="35000"/>
            </a:spcAft>
          </a:pPr>
          <a:r>
            <a:rPr lang="en-US" sz="1200" kern="1200" dirty="0" smtClean="0"/>
            <a:t>$$$</a:t>
          </a:r>
        </a:p>
      </dsp:txBody>
      <dsp:txXfrm>
        <a:off x="2955381" y="1953145"/>
        <a:ext cx="1403948" cy="1214472"/>
      </dsp:txXfrm>
    </dsp:sp>
    <dsp:sp modelId="{56A068C5-6AEB-4A97-A2CC-DB1A6980A27C}">
      <dsp:nvSpPr>
        <dsp:cNvPr id="0" name=""/>
        <dsp:cNvSpPr/>
      </dsp:nvSpPr>
      <dsp:spPr>
        <a:xfrm>
          <a:off x="4660576" y="69977"/>
          <a:ext cx="792293" cy="682665"/>
        </a:xfrm>
        <a:prstGeom prst="hexagon">
          <a:avLst>
            <a:gd name="adj" fmla="val 28900"/>
            <a:gd name="vf" fmla="val 115470"/>
          </a:avLst>
        </a:prstGeom>
        <a:solidFill>
          <a:schemeClr val="accent1">
            <a:tint val="40000"/>
            <a:hueOff val="0"/>
            <a:satOff val="0"/>
            <a:lumOff val="0"/>
            <a:alphaOff val="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C46F9AAB-14A4-4267-B590-177DFA5A4416}">
      <dsp:nvSpPr>
        <dsp:cNvPr id="0" name=""/>
        <dsp:cNvSpPr/>
      </dsp:nvSpPr>
      <dsp:spPr>
        <a:xfrm>
          <a:off x="2800828" y="0"/>
          <a:ext cx="1720869" cy="1488754"/>
        </a:xfrm>
        <a:prstGeom prst="hexagon">
          <a:avLst>
            <a:gd name="adj" fmla="val 28570"/>
            <a:gd name="vf" fmla="val 115470"/>
          </a:avLst>
        </a:prstGeom>
        <a:solidFill>
          <a:schemeClr val="bg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HEALTH AND HUMAN </a:t>
          </a:r>
          <a:r>
            <a:rPr lang="en-US" sz="1200" kern="1200" dirty="0" smtClean="0"/>
            <a:t>SERVICES</a:t>
          </a:r>
        </a:p>
        <a:p>
          <a:pPr lvl="0" algn="ctr" defTabSz="533400">
            <a:lnSpc>
              <a:spcPct val="90000"/>
            </a:lnSpc>
            <a:spcBef>
              <a:spcPct val="0"/>
            </a:spcBef>
            <a:spcAft>
              <a:spcPct val="35000"/>
            </a:spcAft>
          </a:pPr>
          <a:r>
            <a:rPr lang="en-US" sz="1200" kern="1200" dirty="0" smtClean="0"/>
            <a:t>$</a:t>
          </a:r>
          <a:endParaRPr lang="en-US" sz="1200" kern="1200" dirty="0"/>
        </a:p>
      </dsp:txBody>
      <dsp:txXfrm>
        <a:off x="3086013" y="246718"/>
        <a:ext cx="1150499" cy="995318"/>
      </dsp:txXfrm>
    </dsp:sp>
    <dsp:sp modelId="{D8F3E6DE-413C-4F03-9088-E3EA25B0AEFA}">
      <dsp:nvSpPr>
        <dsp:cNvPr id="0" name=""/>
        <dsp:cNvSpPr/>
      </dsp:nvSpPr>
      <dsp:spPr>
        <a:xfrm>
          <a:off x="5870471" y="2336939"/>
          <a:ext cx="792293" cy="682665"/>
        </a:xfrm>
        <a:prstGeom prst="hexagon">
          <a:avLst>
            <a:gd name="adj" fmla="val 28900"/>
            <a:gd name="vf" fmla="val 115470"/>
          </a:avLst>
        </a:prstGeom>
        <a:blipFill rotWithShape="0">
          <a:blip xmlns:r="http://schemas.openxmlformats.org/officeDocument/2006/relationships" r:embed="rId1"/>
          <a:stretch>
            <a:fillRect/>
          </a:stretch>
        </a:blip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1C48382A-B4B5-4227-BEB9-412052AB9DBB}">
      <dsp:nvSpPr>
        <dsp:cNvPr id="0" name=""/>
        <dsp:cNvSpPr/>
      </dsp:nvSpPr>
      <dsp:spPr>
        <a:xfrm>
          <a:off x="4379066" y="915683"/>
          <a:ext cx="1720869" cy="1488754"/>
        </a:xfrm>
        <a:prstGeom prst="hexagon">
          <a:avLst>
            <a:gd name="adj" fmla="val 28570"/>
            <a:gd name="vf" fmla="val 115470"/>
          </a:avLst>
        </a:prstGeom>
        <a:solidFill>
          <a:schemeClr val="accent3">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SOCIAL </a:t>
          </a:r>
          <a:r>
            <a:rPr lang="en-US" sz="1200" kern="1200" dirty="0" smtClean="0"/>
            <a:t>SERVICES</a:t>
          </a:r>
        </a:p>
        <a:p>
          <a:pPr lvl="0" algn="ctr" defTabSz="533400">
            <a:lnSpc>
              <a:spcPct val="90000"/>
            </a:lnSpc>
            <a:spcBef>
              <a:spcPct val="0"/>
            </a:spcBef>
            <a:spcAft>
              <a:spcPct val="35000"/>
            </a:spcAft>
          </a:pPr>
          <a:r>
            <a:rPr lang="en-US" sz="1200" kern="1200" dirty="0" smtClean="0"/>
            <a:t>$</a:t>
          </a:r>
          <a:endParaRPr lang="en-US" sz="1200" kern="1200" dirty="0"/>
        </a:p>
      </dsp:txBody>
      <dsp:txXfrm>
        <a:off x="4664251" y="1162401"/>
        <a:ext cx="1150499" cy="995318"/>
      </dsp:txXfrm>
    </dsp:sp>
    <dsp:sp modelId="{51612E59-27E8-4BBD-B89B-94A9D5084EE3}">
      <dsp:nvSpPr>
        <dsp:cNvPr id="0" name=""/>
        <dsp:cNvSpPr/>
      </dsp:nvSpPr>
      <dsp:spPr>
        <a:xfrm>
          <a:off x="1948040" y="4357485"/>
          <a:ext cx="792293" cy="682665"/>
        </a:xfrm>
        <a:prstGeom prst="hexagon">
          <a:avLst>
            <a:gd name="adj" fmla="val 28900"/>
            <a:gd name="vf" fmla="val 115470"/>
          </a:avLst>
        </a:prstGeom>
        <a:solidFill>
          <a:schemeClr val="accent1">
            <a:tint val="40000"/>
            <a:hueOff val="0"/>
            <a:satOff val="0"/>
            <a:lumOff val="0"/>
            <a:alphaOff val="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7364F96A-FE79-4611-859D-A04882ACC00D}">
      <dsp:nvSpPr>
        <dsp:cNvPr id="0" name=""/>
        <dsp:cNvSpPr/>
      </dsp:nvSpPr>
      <dsp:spPr>
        <a:xfrm>
          <a:off x="4379066" y="2715812"/>
          <a:ext cx="1720869" cy="1488754"/>
        </a:xfrm>
        <a:prstGeom prst="hexagon">
          <a:avLst>
            <a:gd name="adj" fmla="val 28570"/>
            <a:gd name="vf" fmla="val 115470"/>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COMMERCE</a:t>
          </a:r>
        </a:p>
        <a:p>
          <a:pPr lvl="0" algn="ctr" defTabSz="355600">
            <a:lnSpc>
              <a:spcPct val="90000"/>
            </a:lnSpc>
            <a:spcBef>
              <a:spcPct val="0"/>
            </a:spcBef>
            <a:spcAft>
              <a:spcPct val="35000"/>
            </a:spcAft>
          </a:pPr>
          <a:r>
            <a:rPr lang="en-US" sz="800" kern="1200" dirty="0" smtClean="0"/>
            <a:t>PUBLIC INSTRUCTION</a:t>
          </a:r>
        </a:p>
        <a:p>
          <a:pPr lvl="0" algn="ctr" defTabSz="355600">
            <a:lnSpc>
              <a:spcPct val="90000"/>
            </a:lnSpc>
            <a:spcBef>
              <a:spcPct val="0"/>
            </a:spcBef>
            <a:spcAft>
              <a:spcPct val="35000"/>
            </a:spcAft>
          </a:pPr>
          <a:r>
            <a:rPr lang="en-US" sz="800" kern="1200" dirty="0" smtClean="0"/>
            <a:t>SECURITY COMMISSION</a:t>
          </a:r>
        </a:p>
        <a:p>
          <a:pPr lvl="0" algn="ctr" defTabSz="355600">
            <a:lnSpc>
              <a:spcPct val="90000"/>
            </a:lnSpc>
            <a:spcBef>
              <a:spcPct val="0"/>
            </a:spcBef>
            <a:spcAft>
              <a:spcPct val="35000"/>
            </a:spcAft>
          </a:pPr>
          <a:r>
            <a:rPr lang="en-US" sz="800" kern="1200" dirty="0" smtClean="0"/>
            <a:t>ASSOCIATION OF COUNTY </a:t>
          </a:r>
          <a:r>
            <a:rPr lang="en-US" sz="800" kern="1200" dirty="0" smtClean="0"/>
            <a:t>COMMISSIONERS</a:t>
          </a:r>
        </a:p>
        <a:p>
          <a:pPr lvl="0" algn="ctr" defTabSz="355600">
            <a:lnSpc>
              <a:spcPct val="90000"/>
            </a:lnSpc>
            <a:spcBef>
              <a:spcPct val="0"/>
            </a:spcBef>
            <a:spcAft>
              <a:spcPct val="35000"/>
            </a:spcAft>
          </a:pPr>
          <a:r>
            <a:rPr lang="en-US" sz="800" kern="1200" dirty="0" smtClean="0"/>
            <a:t>$</a:t>
          </a:r>
        </a:p>
      </dsp:txBody>
      <dsp:txXfrm>
        <a:off x="4664251" y="2962530"/>
        <a:ext cx="1150499" cy="995318"/>
      </dsp:txXfrm>
    </dsp:sp>
    <dsp:sp modelId="{B819B98C-EBFD-4B21-9712-174BB570C9AA}">
      <dsp:nvSpPr>
        <dsp:cNvPr id="0" name=""/>
        <dsp:cNvSpPr/>
      </dsp:nvSpPr>
      <dsp:spPr>
        <a:xfrm>
          <a:off x="639894" y="2219494"/>
          <a:ext cx="792293" cy="682665"/>
        </a:xfrm>
        <a:prstGeom prst="hexagon">
          <a:avLst>
            <a:gd name="adj" fmla="val 28900"/>
            <a:gd name="vf" fmla="val 115470"/>
          </a:avLst>
        </a:prstGeom>
        <a:solidFill>
          <a:schemeClr val="accent1">
            <a:tint val="40000"/>
            <a:hueOff val="0"/>
            <a:satOff val="0"/>
            <a:lumOff val="0"/>
            <a:alphaOff val="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26043655-6339-4C7C-8C2C-DB49B6A85BF8}">
      <dsp:nvSpPr>
        <dsp:cNvPr id="0" name=""/>
        <dsp:cNvSpPr/>
      </dsp:nvSpPr>
      <dsp:spPr>
        <a:xfrm>
          <a:off x="2800828" y="3632520"/>
          <a:ext cx="1720869" cy="1488754"/>
        </a:xfrm>
        <a:prstGeom prst="hexagon">
          <a:avLst>
            <a:gd name="adj" fmla="val 28570"/>
            <a:gd name="vf" fmla="val 115470"/>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COUNCIL ON DEVELOPMENTAL DISABILITIES</a:t>
          </a:r>
        </a:p>
        <a:p>
          <a:pPr lvl="0" algn="ctr" defTabSz="355600">
            <a:lnSpc>
              <a:spcPct val="90000"/>
            </a:lnSpc>
            <a:spcBef>
              <a:spcPct val="0"/>
            </a:spcBef>
            <a:spcAft>
              <a:spcPct val="35000"/>
            </a:spcAft>
          </a:pPr>
          <a:r>
            <a:rPr lang="en-US" sz="800" kern="1200" dirty="0" smtClean="0"/>
            <a:t>COMMUNITY COLLEGES</a:t>
          </a:r>
        </a:p>
        <a:p>
          <a:pPr lvl="0" algn="ctr" defTabSz="355600">
            <a:lnSpc>
              <a:spcPct val="90000"/>
            </a:lnSpc>
            <a:spcBef>
              <a:spcPct val="0"/>
            </a:spcBef>
            <a:spcAft>
              <a:spcPct val="35000"/>
            </a:spcAft>
          </a:pPr>
          <a:r>
            <a:rPr lang="en-US" sz="800" kern="1200" dirty="0" smtClean="0"/>
            <a:t>INDIAN AFFAIRS</a:t>
          </a:r>
        </a:p>
        <a:p>
          <a:pPr lvl="0" algn="ctr" defTabSz="355600">
            <a:lnSpc>
              <a:spcPct val="90000"/>
            </a:lnSpc>
            <a:spcBef>
              <a:spcPct val="0"/>
            </a:spcBef>
            <a:spcAft>
              <a:spcPct val="35000"/>
            </a:spcAft>
          </a:pPr>
          <a:r>
            <a:rPr lang="en-US" sz="800" kern="1200" dirty="0" smtClean="0"/>
            <a:t>HEADSTART3</a:t>
          </a:r>
        </a:p>
        <a:p>
          <a:pPr lvl="0" algn="ctr" defTabSz="355600">
            <a:lnSpc>
              <a:spcPct val="90000"/>
            </a:lnSpc>
            <a:spcBef>
              <a:spcPct val="0"/>
            </a:spcBef>
            <a:spcAft>
              <a:spcPct val="35000"/>
            </a:spcAft>
          </a:pPr>
          <a:r>
            <a:rPr lang="en-US" sz="800" kern="1200" dirty="0" smtClean="0"/>
            <a:t>$</a:t>
          </a:r>
          <a:endParaRPr lang="en-US" sz="800" kern="1200" dirty="0"/>
        </a:p>
      </dsp:txBody>
      <dsp:txXfrm>
        <a:off x="3086013" y="3879238"/>
        <a:ext cx="1150499" cy="995318"/>
      </dsp:txXfrm>
    </dsp:sp>
    <dsp:sp modelId="{D79F5F88-2EC1-46FA-B16E-A045F3AB86E3}">
      <dsp:nvSpPr>
        <dsp:cNvPr id="0" name=""/>
        <dsp:cNvSpPr/>
      </dsp:nvSpPr>
      <dsp:spPr>
        <a:xfrm>
          <a:off x="1688273" y="71918"/>
          <a:ext cx="792293" cy="682665"/>
        </a:xfrm>
        <a:prstGeom prst="hexagon">
          <a:avLst>
            <a:gd name="adj" fmla="val 28900"/>
            <a:gd name="vf" fmla="val 115470"/>
          </a:avLst>
        </a:prstGeom>
        <a:solidFill>
          <a:schemeClr val="accent1">
            <a:tint val="40000"/>
            <a:hueOff val="0"/>
            <a:satOff val="0"/>
            <a:lumOff val="0"/>
            <a:alphaOff val="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2C2B3520-AC88-4E97-AA8F-ADB1457F9426}">
      <dsp:nvSpPr>
        <dsp:cNvPr id="0" name=""/>
        <dsp:cNvSpPr/>
      </dsp:nvSpPr>
      <dsp:spPr>
        <a:xfrm>
          <a:off x="1215263" y="2716836"/>
          <a:ext cx="1720869" cy="1488754"/>
        </a:xfrm>
        <a:prstGeom prst="hexagon">
          <a:avLst>
            <a:gd name="adj" fmla="val 28570"/>
            <a:gd name="vf" fmla="val 115470"/>
          </a:avLst>
        </a:prstGeom>
        <a:solidFill>
          <a:schemeClr val="accent4">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t>VOC </a:t>
          </a:r>
          <a:r>
            <a:rPr lang="en-US" sz="1200" kern="1200" dirty="0" smtClean="0"/>
            <a:t>REHAB</a:t>
          </a:r>
        </a:p>
        <a:p>
          <a:pPr lvl="0" algn="ctr" defTabSz="533400">
            <a:lnSpc>
              <a:spcPct val="90000"/>
            </a:lnSpc>
            <a:spcBef>
              <a:spcPct val="0"/>
            </a:spcBef>
            <a:spcAft>
              <a:spcPct val="35000"/>
            </a:spcAft>
          </a:pPr>
          <a:r>
            <a:rPr lang="en-US" sz="1200" kern="1200" dirty="0" smtClean="0"/>
            <a:t>$</a:t>
          </a:r>
          <a:endParaRPr lang="en-US" sz="1200" kern="1200" dirty="0"/>
        </a:p>
      </dsp:txBody>
      <dsp:txXfrm>
        <a:off x="1500448" y="2963554"/>
        <a:ext cx="1150499" cy="995318"/>
      </dsp:txXfrm>
    </dsp:sp>
    <dsp:sp modelId="{81D803E1-6637-4355-882F-CC4CE89F2AD7}">
      <dsp:nvSpPr>
        <dsp:cNvPr id="0" name=""/>
        <dsp:cNvSpPr/>
      </dsp:nvSpPr>
      <dsp:spPr>
        <a:xfrm>
          <a:off x="1215263" y="913635"/>
          <a:ext cx="1720869" cy="1488754"/>
        </a:xfrm>
        <a:prstGeom prst="hexagon">
          <a:avLst>
            <a:gd name="adj" fmla="val 28570"/>
            <a:gd name="vf" fmla="val 115470"/>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US" sz="1050" kern="1200" dirty="0" smtClean="0"/>
            <a:t>AGING AND DISABILITY </a:t>
          </a:r>
          <a:r>
            <a:rPr lang="en-US" sz="1050" kern="1200" dirty="0" smtClean="0"/>
            <a:t>SERVICES</a:t>
          </a:r>
        </a:p>
        <a:p>
          <a:pPr lvl="0" algn="ctr" defTabSz="466725">
            <a:lnSpc>
              <a:spcPct val="90000"/>
            </a:lnSpc>
            <a:spcBef>
              <a:spcPct val="0"/>
            </a:spcBef>
            <a:spcAft>
              <a:spcPct val="35000"/>
            </a:spcAft>
          </a:pPr>
          <a:r>
            <a:rPr lang="en-US" sz="1050" kern="1200" dirty="0" smtClean="0"/>
            <a:t>$</a:t>
          </a:r>
          <a:endParaRPr lang="en-US" sz="1050" kern="1200" dirty="0"/>
        </a:p>
      </dsp:txBody>
      <dsp:txXfrm>
        <a:off x="1500448" y="1160353"/>
        <a:ext cx="1150499" cy="995318"/>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192ECA-384A-469B-A148-FA8EF4F1AF7C}" type="datetimeFigureOut">
              <a:rPr lang="en-US" smtClean="0"/>
              <a:t>4/26/2019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180B34-B89A-455D-8968-41D263986F91}" type="slidenum">
              <a:rPr lang="en-US" smtClean="0"/>
              <a:t>‹#›</a:t>
            </a:fld>
            <a:endParaRPr lang="en-US"/>
          </a:p>
        </p:txBody>
      </p:sp>
    </p:spTree>
    <p:extLst>
      <p:ext uri="{BB962C8B-B14F-4D97-AF65-F5344CB8AC3E}">
        <p14:creationId xmlns:p14="http://schemas.microsoft.com/office/powerpoint/2010/main" val="2242031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a:t>
            </a:r>
          </a:p>
          <a:p>
            <a:r>
              <a:rPr lang="en-US" dirty="0" smtClean="0"/>
              <a:t>Abby</a:t>
            </a:r>
            <a:r>
              <a:rPr lang="en-US" baseline="0" dirty="0" smtClean="0"/>
              <a:t> Wheeler</a:t>
            </a:r>
          </a:p>
          <a:p>
            <a:r>
              <a:rPr lang="en-US" baseline="0" dirty="0" smtClean="0"/>
              <a:t>Elko County Transit Coordinator</a:t>
            </a:r>
          </a:p>
          <a:p>
            <a:r>
              <a:rPr lang="en-US" baseline="0" dirty="0" smtClean="0"/>
              <a:t>Transportation 15 years</a:t>
            </a:r>
          </a:p>
          <a:p>
            <a:r>
              <a:rPr lang="en-US" baseline="0" dirty="0" smtClean="0"/>
              <a:t>Transit 7 years of the 15</a:t>
            </a:r>
          </a:p>
          <a:p>
            <a:r>
              <a:rPr lang="en-US" baseline="0" dirty="0" smtClean="0"/>
              <a:t>Focus on Broad Overview in hopes of having brainstorming time at end</a:t>
            </a:r>
          </a:p>
          <a:p>
            <a:r>
              <a:rPr lang="en-US" baseline="0" dirty="0" smtClean="0"/>
              <a:t>The information is factual, but it was easily findable on the internet and I did not drill down</a:t>
            </a:r>
          </a:p>
          <a:p>
            <a:r>
              <a:rPr lang="en-US" baseline="0" dirty="0" smtClean="0"/>
              <a:t>Not fact finding or fact checking mission, but an overview of the moving parts</a:t>
            </a:r>
          </a:p>
          <a:p>
            <a:r>
              <a:rPr lang="en-US" baseline="0" dirty="0" smtClean="0"/>
              <a:t>Found that people who are new, which can be the first few years, to grants don’t fully understand funding mechanisms.  Which is why we are covering this broad information and funneling down to the state and local levels</a:t>
            </a:r>
          </a:p>
          <a:p>
            <a:r>
              <a:rPr lang="en-US" baseline="0" dirty="0" smtClean="0"/>
              <a:t>Dept. of Trans. example</a:t>
            </a:r>
          </a:p>
          <a:p>
            <a:endParaRPr lang="en-US" dirty="0"/>
          </a:p>
        </p:txBody>
      </p:sp>
      <p:sp>
        <p:nvSpPr>
          <p:cNvPr id="4" name="Slide Number Placeholder 3"/>
          <p:cNvSpPr>
            <a:spLocks noGrp="1"/>
          </p:cNvSpPr>
          <p:nvPr>
            <p:ph type="sldNum" sz="quarter" idx="10"/>
          </p:nvPr>
        </p:nvSpPr>
        <p:spPr/>
        <p:txBody>
          <a:bodyPr/>
          <a:lstStyle/>
          <a:p>
            <a:fld id="{49180B34-B89A-455D-8968-41D263986F91}" type="slidenum">
              <a:rPr lang="en-US" smtClean="0"/>
              <a:t>1</a:t>
            </a:fld>
            <a:endParaRPr lang="en-US"/>
          </a:p>
        </p:txBody>
      </p:sp>
    </p:spTree>
    <p:extLst>
      <p:ext uri="{BB962C8B-B14F-4D97-AF65-F5344CB8AC3E}">
        <p14:creationId xmlns:p14="http://schemas.microsoft.com/office/powerpoint/2010/main" val="4071918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a grant that I really have</a:t>
            </a:r>
          </a:p>
          <a:p>
            <a:endParaRPr lang="en-US" baseline="0" dirty="0" smtClean="0"/>
          </a:p>
          <a:p>
            <a:r>
              <a:rPr lang="en-US" baseline="0" dirty="0" smtClean="0"/>
              <a:t>It is a USVA grant for $50,000</a:t>
            </a:r>
          </a:p>
          <a:p>
            <a:endParaRPr lang="en-US" baseline="0" dirty="0" smtClean="0"/>
          </a:p>
          <a:p>
            <a:r>
              <a:rPr lang="en-US" baseline="0" dirty="0" smtClean="0"/>
              <a:t>It does great work on it’s own, but look what it could do if we could use it to leverage with FTA.</a:t>
            </a:r>
          </a:p>
          <a:p>
            <a:endParaRPr lang="en-US" baseline="0" dirty="0" smtClean="0"/>
          </a:p>
          <a:p>
            <a:r>
              <a:rPr lang="en-US" baseline="0" dirty="0" smtClean="0"/>
              <a:t>Just like Polio Plus, we could triple it’s return on investment or impact on our community.</a:t>
            </a:r>
            <a:endParaRPr lang="en-US" dirty="0"/>
          </a:p>
        </p:txBody>
      </p:sp>
      <p:sp>
        <p:nvSpPr>
          <p:cNvPr id="4" name="Slide Number Placeholder 3"/>
          <p:cNvSpPr>
            <a:spLocks noGrp="1"/>
          </p:cNvSpPr>
          <p:nvPr>
            <p:ph type="sldNum" sz="quarter" idx="10"/>
          </p:nvPr>
        </p:nvSpPr>
        <p:spPr/>
        <p:txBody>
          <a:bodyPr/>
          <a:lstStyle/>
          <a:p>
            <a:fld id="{49180B34-B89A-455D-8968-41D263986F91}" type="slidenum">
              <a:rPr lang="en-US" smtClean="0"/>
              <a:t>13</a:t>
            </a:fld>
            <a:endParaRPr lang="en-US"/>
          </a:p>
        </p:txBody>
      </p:sp>
    </p:spTree>
    <p:extLst>
      <p:ext uri="{BB962C8B-B14F-4D97-AF65-F5344CB8AC3E}">
        <p14:creationId xmlns:p14="http://schemas.microsoft.com/office/powerpoint/2010/main" val="888476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applied to the VA to allow us to use their fund as match.  Unfortunately, they denied it.</a:t>
            </a:r>
          </a:p>
          <a:p>
            <a:endParaRPr lang="en-US" baseline="0" dirty="0" smtClean="0"/>
          </a:p>
          <a:p>
            <a:r>
              <a:rPr lang="en-US" baseline="0" dirty="0" smtClean="0"/>
              <a:t>However, if they had approved it, I could have increased the service hours without affecting the County’s general fund.</a:t>
            </a:r>
          </a:p>
          <a:p>
            <a:endParaRPr lang="en-US" baseline="0" dirty="0" smtClean="0"/>
          </a:p>
          <a:p>
            <a:r>
              <a:rPr lang="en-US" baseline="0" dirty="0" smtClean="0"/>
              <a:t>Like the polio plus and bill/</a:t>
            </a:r>
            <a:r>
              <a:rPr lang="en-US" baseline="0" dirty="0" err="1" smtClean="0"/>
              <a:t>melinda</a:t>
            </a:r>
            <a:r>
              <a:rPr lang="en-US" baseline="0" dirty="0" smtClean="0"/>
              <a:t> gates partnership, this could have tripled my program’s impact.</a:t>
            </a:r>
            <a:endParaRPr lang="en-US" dirty="0"/>
          </a:p>
        </p:txBody>
      </p:sp>
      <p:sp>
        <p:nvSpPr>
          <p:cNvPr id="4" name="Slide Number Placeholder 3"/>
          <p:cNvSpPr>
            <a:spLocks noGrp="1"/>
          </p:cNvSpPr>
          <p:nvPr>
            <p:ph type="sldNum" sz="quarter" idx="10"/>
          </p:nvPr>
        </p:nvSpPr>
        <p:spPr/>
        <p:txBody>
          <a:bodyPr/>
          <a:lstStyle/>
          <a:p>
            <a:fld id="{49180B34-B89A-455D-8968-41D263986F91}" type="slidenum">
              <a:rPr lang="en-US" smtClean="0"/>
              <a:t>18</a:t>
            </a:fld>
            <a:endParaRPr lang="en-US"/>
          </a:p>
        </p:txBody>
      </p:sp>
    </p:spTree>
    <p:extLst>
      <p:ext uri="{BB962C8B-B14F-4D97-AF65-F5344CB8AC3E}">
        <p14:creationId xmlns:p14="http://schemas.microsoft.com/office/powerpoint/2010/main" val="391242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from a study regarding North</a:t>
            </a:r>
            <a:r>
              <a:rPr lang="en-US" baseline="0" dirty="0" smtClean="0"/>
              <a:t> Carolina in 2015</a:t>
            </a:r>
          </a:p>
          <a:p>
            <a:r>
              <a:rPr lang="en-US" baseline="0" dirty="0" smtClean="0"/>
              <a:t>The study was if they should continue using NEMT funding as leverage to their public transportation funds or to go to a brokerage firm</a:t>
            </a:r>
            <a:endParaRPr lang="en-US" dirty="0" smtClean="0"/>
          </a:p>
          <a:p>
            <a:r>
              <a:rPr lang="en-US" dirty="0" smtClean="0"/>
              <a:t>Powerful</a:t>
            </a:r>
            <a:r>
              <a:rPr lang="en-US" baseline="0" dirty="0" smtClean="0"/>
              <a:t> leveraging system</a:t>
            </a:r>
          </a:p>
          <a:p>
            <a:r>
              <a:rPr lang="en-US" baseline="0" dirty="0" smtClean="0"/>
              <a:t>This funding supports local community transportation programs.  All 100 counties have transportation systems.</a:t>
            </a:r>
          </a:p>
          <a:p>
            <a:endParaRPr lang="en-US" dirty="0"/>
          </a:p>
        </p:txBody>
      </p:sp>
      <p:sp>
        <p:nvSpPr>
          <p:cNvPr id="4" name="Slide Number Placeholder 3"/>
          <p:cNvSpPr>
            <a:spLocks noGrp="1"/>
          </p:cNvSpPr>
          <p:nvPr>
            <p:ph type="sldNum" sz="quarter" idx="10"/>
          </p:nvPr>
        </p:nvSpPr>
        <p:spPr/>
        <p:txBody>
          <a:bodyPr/>
          <a:lstStyle/>
          <a:p>
            <a:fld id="{49180B34-B89A-455D-8968-41D263986F91}" type="slidenum">
              <a:rPr lang="en-US" smtClean="0"/>
              <a:t>20</a:t>
            </a:fld>
            <a:endParaRPr lang="en-US"/>
          </a:p>
        </p:txBody>
      </p:sp>
    </p:spTree>
    <p:extLst>
      <p:ext uri="{BB962C8B-B14F-4D97-AF65-F5344CB8AC3E}">
        <p14:creationId xmlns:p14="http://schemas.microsoft.com/office/powerpoint/2010/main" val="4149666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Did</a:t>
            </a:r>
            <a:r>
              <a:rPr lang="en-US" baseline="0" dirty="0" smtClean="0"/>
              <a:t> require administration, which is covered in the study.  </a:t>
            </a:r>
          </a:p>
          <a:p>
            <a:r>
              <a:rPr lang="en-US" baseline="0" dirty="0" smtClean="0"/>
              <a:t>Each department had a liaison to the coordination committee.</a:t>
            </a:r>
            <a:endParaRPr lang="en-US" dirty="0"/>
          </a:p>
        </p:txBody>
      </p:sp>
      <p:sp>
        <p:nvSpPr>
          <p:cNvPr id="4" name="Slide Number Placeholder 3"/>
          <p:cNvSpPr>
            <a:spLocks noGrp="1"/>
          </p:cNvSpPr>
          <p:nvPr>
            <p:ph type="sldNum" sz="quarter" idx="10"/>
          </p:nvPr>
        </p:nvSpPr>
        <p:spPr/>
        <p:txBody>
          <a:bodyPr/>
          <a:lstStyle/>
          <a:p>
            <a:fld id="{49180B34-B89A-455D-8968-41D263986F91}" type="slidenum">
              <a:rPr lang="en-US" smtClean="0"/>
              <a:t>21</a:t>
            </a:fld>
            <a:endParaRPr lang="en-US"/>
          </a:p>
        </p:txBody>
      </p:sp>
    </p:spTree>
    <p:extLst>
      <p:ext uri="{BB962C8B-B14F-4D97-AF65-F5344CB8AC3E}">
        <p14:creationId xmlns:p14="http://schemas.microsoft.com/office/powerpoint/2010/main" val="2839743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trying to harp on anything or anybody, including</a:t>
            </a:r>
            <a:r>
              <a:rPr lang="en-US" baseline="0" dirty="0" smtClean="0"/>
              <a:t> state departments</a:t>
            </a:r>
          </a:p>
          <a:p>
            <a:r>
              <a:rPr lang="en-US" baseline="0" dirty="0" smtClean="0"/>
              <a:t>It has hit home to me through my research that these are smart ways to grow programs and meet unmet needs</a:t>
            </a:r>
            <a:endParaRPr lang="en-US" dirty="0"/>
          </a:p>
        </p:txBody>
      </p:sp>
      <p:sp>
        <p:nvSpPr>
          <p:cNvPr id="4" name="Slide Number Placeholder 3"/>
          <p:cNvSpPr>
            <a:spLocks noGrp="1"/>
          </p:cNvSpPr>
          <p:nvPr>
            <p:ph type="sldNum" sz="quarter" idx="10"/>
          </p:nvPr>
        </p:nvSpPr>
        <p:spPr/>
        <p:txBody>
          <a:bodyPr/>
          <a:lstStyle/>
          <a:p>
            <a:fld id="{49180B34-B89A-455D-8968-41D263986F91}" type="slidenum">
              <a:rPr lang="en-US" smtClean="0"/>
              <a:t>22</a:t>
            </a:fld>
            <a:endParaRPr lang="en-US"/>
          </a:p>
        </p:txBody>
      </p:sp>
    </p:spTree>
    <p:extLst>
      <p:ext uri="{BB962C8B-B14F-4D97-AF65-F5344CB8AC3E}">
        <p14:creationId xmlns:p14="http://schemas.microsoft.com/office/powerpoint/2010/main" val="2638652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Biggest</a:t>
            </a:r>
            <a:r>
              <a:rPr lang="en-US" baseline="0" dirty="0" smtClean="0"/>
              <a:t> Dream is for the state departments to coordinate in a similar way as North Carolina</a:t>
            </a:r>
          </a:p>
          <a:p>
            <a:endParaRPr lang="en-US" baseline="0" dirty="0" smtClean="0"/>
          </a:p>
          <a:p>
            <a:r>
              <a:rPr lang="en-US" baseline="0" dirty="0" smtClean="0"/>
              <a:t>Second biggest dream, if I couldn’t have the first, is for NEMT money to match to intercity funds from NDOT, which could create route service from the rurals to metropolitan areas</a:t>
            </a:r>
          </a:p>
          <a:p>
            <a:endParaRPr lang="en-US" baseline="0" dirty="0" smtClean="0"/>
          </a:p>
          <a:p>
            <a:r>
              <a:rPr lang="en-US" baseline="0" dirty="0" smtClean="0"/>
              <a:t>Third biggest dream, whether the other two are realized or not, is to find more funding sources to allow me to grow our program, to meet our unmet needs and to coordinate with our transit neighbors.  Imagine the size of this dream; my closest transit neighbor is 180 miles away.</a:t>
            </a:r>
            <a:endParaRPr lang="en-US" dirty="0"/>
          </a:p>
        </p:txBody>
      </p:sp>
      <p:sp>
        <p:nvSpPr>
          <p:cNvPr id="4" name="Slide Number Placeholder 3"/>
          <p:cNvSpPr>
            <a:spLocks noGrp="1"/>
          </p:cNvSpPr>
          <p:nvPr>
            <p:ph type="sldNum" sz="quarter" idx="10"/>
          </p:nvPr>
        </p:nvSpPr>
        <p:spPr/>
        <p:txBody>
          <a:bodyPr/>
          <a:lstStyle/>
          <a:p>
            <a:fld id="{49180B34-B89A-455D-8968-41D263986F91}" type="slidenum">
              <a:rPr lang="en-US" smtClean="0"/>
              <a:t>23</a:t>
            </a:fld>
            <a:endParaRPr lang="en-US"/>
          </a:p>
        </p:txBody>
      </p:sp>
    </p:spTree>
    <p:extLst>
      <p:ext uri="{BB962C8B-B14F-4D97-AF65-F5344CB8AC3E}">
        <p14:creationId xmlns:p14="http://schemas.microsoft.com/office/powerpoint/2010/main" val="2199461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15 Federal Department</a:t>
            </a:r>
            <a:r>
              <a:rPr lang="en-US" baseline="0" dirty="0" smtClean="0"/>
              <a:t>s</a:t>
            </a:r>
          </a:p>
          <a:p>
            <a:r>
              <a:rPr lang="en-US" baseline="0" dirty="0" smtClean="0"/>
              <a:t>Under those departments there are several sub-departments and divisions that represent different programs they represent</a:t>
            </a:r>
          </a:p>
          <a:p>
            <a:r>
              <a:rPr lang="en-US" baseline="0" dirty="0" smtClean="0"/>
              <a:t>Keep in mind, in most cases, if not all, we either have federal representation or mirrors of the federal departments at the state level</a:t>
            </a:r>
          </a:p>
          <a:p>
            <a:r>
              <a:rPr lang="en-US" baseline="0" dirty="0" smtClean="0"/>
              <a:t>That’s why we can talk about DOT, but it is similar to DHHS or DOJ</a:t>
            </a:r>
          </a:p>
          <a:p>
            <a:endParaRPr lang="en-US" baseline="0" dirty="0" smtClean="0"/>
          </a:p>
          <a:p>
            <a:r>
              <a:rPr lang="en-US" baseline="0" dirty="0" smtClean="0"/>
              <a:t>Down arrows – Federal Options, etc.</a:t>
            </a:r>
          </a:p>
          <a:p>
            <a:endParaRPr lang="en-US" baseline="0" dirty="0" smtClean="0"/>
          </a:p>
          <a:p>
            <a:r>
              <a:rPr lang="en-US" baseline="0" dirty="0" smtClean="0"/>
              <a:t>Once they receive their funding approvals they can take action to support their departments and projects</a:t>
            </a:r>
          </a:p>
          <a:p>
            <a:endParaRPr lang="en-US" baseline="0" dirty="0" smtClean="0"/>
          </a:p>
          <a:p>
            <a:r>
              <a:rPr lang="en-US" baseline="0" dirty="0" smtClean="0"/>
              <a:t>Keep funding at the federal level</a:t>
            </a:r>
          </a:p>
          <a:p>
            <a:r>
              <a:rPr lang="en-US" baseline="0" dirty="0" smtClean="0"/>
              <a:t>Fund </a:t>
            </a:r>
            <a:r>
              <a:rPr lang="en-US" baseline="0" dirty="0" err="1" smtClean="0"/>
              <a:t>dept</a:t>
            </a:r>
            <a:r>
              <a:rPr lang="en-US" baseline="0" dirty="0" smtClean="0"/>
              <a:t> on </a:t>
            </a:r>
            <a:r>
              <a:rPr lang="en-US" baseline="0" dirty="0" err="1" smtClean="0"/>
              <a:t>reg</a:t>
            </a:r>
            <a:r>
              <a:rPr lang="en-US" baseline="0" dirty="0" smtClean="0"/>
              <a:t> level</a:t>
            </a:r>
          </a:p>
          <a:p>
            <a:r>
              <a:rPr lang="en-US" baseline="0" dirty="0" smtClean="0"/>
              <a:t>Flow down</a:t>
            </a:r>
          </a:p>
          <a:p>
            <a:r>
              <a:rPr lang="en-US" baseline="0" dirty="0" smtClean="0"/>
              <a:t>Make funds avail</a:t>
            </a:r>
          </a:p>
          <a:p>
            <a:endParaRPr lang="en-US" baseline="0" dirty="0" smtClean="0"/>
          </a:p>
          <a:p>
            <a:r>
              <a:rPr lang="en-US" baseline="0" dirty="0" smtClean="0"/>
              <a:t>I am going to focus on Department of Transportation.  My field of expertise is really rural transit, but I do understand, again in broad strokes, the general transit world.</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49180B34-B89A-455D-8968-41D263986F91}" type="slidenum">
              <a:rPr lang="en-US" smtClean="0"/>
              <a:t>2</a:t>
            </a:fld>
            <a:endParaRPr lang="en-US"/>
          </a:p>
        </p:txBody>
      </p:sp>
    </p:spTree>
    <p:extLst>
      <p:ext uri="{BB962C8B-B14F-4D97-AF65-F5344CB8AC3E}">
        <p14:creationId xmlns:p14="http://schemas.microsoft.com/office/powerpoint/2010/main" val="3563190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a:t>
            </a:r>
            <a:r>
              <a:rPr lang="en-US" baseline="0" dirty="0" smtClean="0"/>
              <a:t> the DOT there are 8 operational arms</a:t>
            </a:r>
          </a:p>
          <a:p>
            <a:r>
              <a:rPr lang="en-US" baseline="0" dirty="0" smtClean="0"/>
              <a:t>Did not include the fiscal or safety departments</a:t>
            </a:r>
          </a:p>
          <a:p>
            <a:r>
              <a:rPr lang="en-US" baseline="0" dirty="0" smtClean="0"/>
              <a:t>5 of these, that I know of, have grant making arms</a:t>
            </a:r>
          </a:p>
          <a:p>
            <a:endParaRPr lang="en-US" baseline="0" dirty="0" smtClean="0"/>
          </a:p>
          <a:p>
            <a:r>
              <a:rPr lang="en-US" baseline="0" dirty="0" smtClean="0"/>
              <a:t>I am going to focus on FTA or Federal Transit Administration</a:t>
            </a:r>
            <a:endParaRPr lang="en-US" dirty="0"/>
          </a:p>
        </p:txBody>
      </p:sp>
      <p:sp>
        <p:nvSpPr>
          <p:cNvPr id="4" name="Slide Number Placeholder 3"/>
          <p:cNvSpPr>
            <a:spLocks noGrp="1"/>
          </p:cNvSpPr>
          <p:nvPr>
            <p:ph type="sldNum" sz="quarter" idx="10"/>
          </p:nvPr>
        </p:nvSpPr>
        <p:spPr/>
        <p:txBody>
          <a:bodyPr/>
          <a:lstStyle/>
          <a:p>
            <a:fld id="{49180B34-B89A-455D-8968-41D263986F91}" type="slidenum">
              <a:rPr lang="en-US" smtClean="0"/>
              <a:t>3</a:t>
            </a:fld>
            <a:endParaRPr lang="en-US"/>
          </a:p>
        </p:txBody>
      </p:sp>
    </p:spTree>
    <p:extLst>
      <p:ext uri="{BB962C8B-B14F-4D97-AF65-F5344CB8AC3E}">
        <p14:creationId xmlns:p14="http://schemas.microsoft.com/office/powerpoint/2010/main" val="1196316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a:t>
            </a:r>
            <a:r>
              <a:rPr lang="en-US" baseline="0" dirty="0" smtClean="0"/>
              <a:t> the FTA:</a:t>
            </a:r>
          </a:p>
          <a:p>
            <a:endParaRPr lang="en-US" baseline="0" dirty="0" smtClean="0"/>
          </a:p>
          <a:p>
            <a:r>
              <a:rPr lang="en-US" baseline="0" dirty="0" smtClean="0"/>
              <a:t>Grants are usually funded though what we call silos.  It means that the grant is used to fund a specific purpose.  So, funds from a transportation grant can’t be used to buy food for a senior center’s nutrition program. </a:t>
            </a:r>
          </a:p>
          <a:p>
            <a:r>
              <a:rPr lang="en-US" baseline="0" dirty="0" smtClean="0"/>
              <a:t>Many of the silos are categorized by population.</a:t>
            </a:r>
          </a:p>
          <a:p>
            <a:r>
              <a:rPr lang="en-US" baseline="0" dirty="0" smtClean="0"/>
              <a:t>In the case of Nevada:</a:t>
            </a:r>
          </a:p>
          <a:p>
            <a:endParaRPr lang="en-US" baseline="0" dirty="0" smtClean="0"/>
          </a:p>
          <a:p>
            <a:r>
              <a:rPr lang="en-US" baseline="0" dirty="0" smtClean="0"/>
              <a:t>RTC of Southern Nevada, because of population thresholds, can apply directly to the FTA</a:t>
            </a:r>
          </a:p>
          <a:p>
            <a:endParaRPr lang="en-US" baseline="0" dirty="0" smtClean="0"/>
          </a:p>
          <a:p>
            <a:r>
              <a:rPr lang="en-US" baseline="0" dirty="0" smtClean="0"/>
              <a:t>So can the RTC of Washoe County</a:t>
            </a:r>
          </a:p>
          <a:p>
            <a:endParaRPr lang="en-US" baseline="0" dirty="0" smtClean="0"/>
          </a:p>
          <a:p>
            <a:r>
              <a:rPr lang="en-US" baseline="0" dirty="0" smtClean="0"/>
              <a:t>So can </a:t>
            </a:r>
            <a:r>
              <a:rPr lang="en-US" baseline="0" dirty="0" err="1" smtClean="0"/>
              <a:t>Jumpin</a:t>
            </a:r>
            <a:r>
              <a:rPr lang="en-US" baseline="0" dirty="0" smtClean="0"/>
              <a:t> Around Carson,</a:t>
            </a:r>
          </a:p>
          <a:p>
            <a:endParaRPr lang="en-US" baseline="0" dirty="0" smtClean="0"/>
          </a:p>
          <a:p>
            <a:r>
              <a:rPr lang="en-US" baseline="0" dirty="0" smtClean="0"/>
              <a:t>But the rural counties meet the smallest threshold.  Because of this threshold criteria we apply to NDOT who applies to the Feds in our behalf.</a:t>
            </a:r>
          </a:p>
        </p:txBody>
      </p:sp>
      <p:sp>
        <p:nvSpPr>
          <p:cNvPr id="4" name="Slide Number Placeholder 3"/>
          <p:cNvSpPr>
            <a:spLocks noGrp="1"/>
          </p:cNvSpPr>
          <p:nvPr>
            <p:ph type="sldNum" sz="quarter" idx="10"/>
          </p:nvPr>
        </p:nvSpPr>
        <p:spPr/>
        <p:txBody>
          <a:bodyPr/>
          <a:lstStyle/>
          <a:p>
            <a:fld id="{49180B34-B89A-455D-8968-41D263986F91}" type="slidenum">
              <a:rPr lang="en-US" smtClean="0"/>
              <a:t>4</a:t>
            </a:fld>
            <a:endParaRPr lang="en-US"/>
          </a:p>
        </p:txBody>
      </p:sp>
    </p:spTree>
    <p:extLst>
      <p:ext uri="{BB962C8B-B14F-4D97-AF65-F5344CB8AC3E}">
        <p14:creationId xmlns:p14="http://schemas.microsoft.com/office/powerpoint/2010/main" val="3659648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 shows the national funding for 5307</a:t>
            </a:r>
          </a:p>
          <a:p>
            <a:r>
              <a:rPr lang="en-US" dirty="0" smtClean="0"/>
              <a:t>You can see in the apportionment</a:t>
            </a:r>
            <a:r>
              <a:rPr lang="en-US" baseline="0" dirty="0" smtClean="0"/>
              <a:t> that the funding is based on population</a:t>
            </a:r>
          </a:p>
        </p:txBody>
      </p:sp>
      <p:sp>
        <p:nvSpPr>
          <p:cNvPr id="4" name="Slide Number Placeholder 3"/>
          <p:cNvSpPr>
            <a:spLocks noGrp="1"/>
          </p:cNvSpPr>
          <p:nvPr>
            <p:ph type="sldNum" sz="quarter" idx="10"/>
          </p:nvPr>
        </p:nvSpPr>
        <p:spPr/>
        <p:txBody>
          <a:bodyPr/>
          <a:lstStyle/>
          <a:p>
            <a:fld id="{49180B34-B89A-455D-8968-41D263986F91}" type="slidenum">
              <a:rPr lang="en-US" smtClean="0"/>
              <a:t>5</a:t>
            </a:fld>
            <a:endParaRPr lang="en-US"/>
          </a:p>
        </p:txBody>
      </p:sp>
    </p:spTree>
    <p:extLst>
      <p:ext uri="{BB962C8B-B14F-4D97-AF65-F5344CB8AC3E}">
        <p14:creationId xmlns:p14="http://schemas.microsoft.com/office/powerpoint/2010/main" val="1868813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clippings from the 5307 Federally</a:t>
            </a:r>
            <a:r>
              <a:rPr lang="en-US" baseline="0" dirty="0" smtClean="0"/>
              <a:t> available apportionments for FY 2019 that are specific to Nevada</a:t>
            </a:r>
            <a:endParaRPr lang="en-US" dirty="0"/>
          </a:p>
        </p:txBody>
      </p:sp>
      <p:sp>
        <p:nvSpPr>
          <p:cNvPr id="4" name="Slide Number Placeholder 3"/>
          <p:cNvSpPr>
            <a:spLocks noGrp="1"/>
          </p:cNvSpPr>
          <p:nvPr>
            <p:ph type="sldNum" sz="quarter" idx="10"/>
          </p:nvPr>
        </p:nvSpPr>
        <p:spPr/>
        <p:txBody>
          <a:bodyPr/>
          <a:lstStyle/>
          <a:p>
            <a:fld id="{49180B34-B89A-455D-8968-41D263986F91}" type="slidenum">
              <a:rPr lang="en-US" smtClean="0"/>
              <a:t>6</a:t>
            </a:fld>
            <a:endParaRPr lang="en-US"/>
          </a:p>
        </p:txBody>
      </p:sp>
    </p:spTree>
    <p:extLst>
      <p:ext uri="{BB962C8B-B14F-4D97-AF65-F5344CB8AC3E}">
        <p14:creationId xmlns:p14="http://schemas.microsoft.com/office/powerpoint/2010/main" val="2111013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screen shot of the 5311 Funding</a:t>
            </a:r>
            <a:r>
              <a:rPr lang="en-US" baseline="0" dirty="0" smtClean="0"/>
              <a:t> with a highlight of Nevada.</a:t>
            </a:r>
          </a:p>
          <a:p>
            <a:r>
              <a:rPr lang="en-US" baseline="0" dirty="0" smtClean="0"/>
              <a:t>5311 is the funding source Nevada Department applies for in behalf of the rural transit providers.</a:t>
            </a:r>
          </a:p>
          <a:p>
            <a:r>
              <a:rPr lang="en-US" baseline="0" dirty="0" smtClean="0"/>
              <a:t>It is the rural transit operational funding, so it is the main grant source for my program in Elko.</a:t>
            </a:r>
          </a:p>
        </p:txBody>
      </p:sp>
      <p:sp>
        <p:nvSpPr>
          <p:cNvPr id="4" name="Slide Number Placeholder 3"/>
          <p:cNvSpPr>
            <a:spLocks noGrp="1"/>
          </p:cNvSpPr>
          <p:nvPr>
            <p:ph type="sldNum" sz="quarter" idx="10"/>
          </p:nvPr>
        </p:nvSpPr>
        <p:spPr/>
        <p:txBody>
          <a:bodyPr/>
          <a:lstStyle/>
          <a:p>
            <a:fld id="{49180B34-B89A-455D-8968-41D263986F91}" type="slidenum">
              <a:rPr lang="en-US" smtClean="0"/>
              <a:t>7</a:t>
            </a:fld>
            <a:endParaRPr lang="en-US"/>
          </a:p>
        </p:txBody>
      </p:sp>
    </p:spTree>
    <p:extLst>
      <p:ext uri="{BB962C8B-B14F-4D97-AF65-F5344CB8AC3E}">
        <p14:creationId xmlns:p14="http://schemas.microsoft.com/office/powerpoint/2010/main" val="3885022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screen</a:t>
            </a:r>
            <a:r>
              <a:rPr lang="en-US" baseline="0" dirty="0" smtClean="0"/>
              <a:t> shot of the 5310 Funding apportionment, followed by some funding that is made available to Nevada.</a:t>
            </a:r>
          </a:p>
          <a:p>
            <a:r>
              <a:rPr lang="en-US" baseline="0" dirty="0" smtClean="0"/>
              <a:t>5310 funding is for Enhanced Mobility of Seniors and Individuals with Disabilities</a:t>
            </a:r>
          </a:p>
          <a:p>
            <a:r>
              <a:rPr lang="en-US" baseline="0" dirty="0" smtClean="0"/>
              <a:t>Transit providers can apply for the this funding, but it can also distributed to non-profits and other agencies that work with this population.</a:t>
            </a:r>
          </a:p>
          <a:p>
            <a:r>
              <a:rPr lang="en-US" baseline="0" dirty="0" smtClean="0"/>
              <a:t>It can be used to purchase ADA accessible vehicles for a senior center, for example</a:t>
            </a:r>
          </a:p>
        </p:txBody>
      </p:sp>
      <p:sp>
        <p:nvSpPr>
          <p:cNvPr id="4" name="Slide Number Placeholder 3"/>
          <p:cNvSpPr>
            <a:spLocks noGrp="1"/>
          </p:cNvSpPr>
          <p:nvPr>
            <p:ph type="sldNum" sz="quarter" idx="10"/>
          </p:nvPr>
        </p:nvSpPr>
        <p:spPr/>
        <p:txBody>
          <a:bodyPr/>
          <a:lstStyle/>
          <a:p>
            <a:fld id="{49180B34-B89A-455D-8968-41D263986F91}" type="slidenum">
              <a:rPr lang="en-US" smtClean="0"/>
              <a:t>8</a:t>
            </a:fld>
            <a:endParaRPr lang="en-US"/>
          </a:p>
        </p:txBody>
      </p:sp>
    </p:spTree>
    <p:extLst>
      <p:ext uri="{BB962C8B-B14F-4D97-AF65-F5344CB8AC3E}">
        <p14:creationId xmlns:p14="http://schemas.microsoft.com/office/powerpoint/2010/main" val="35606647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Theoretical</a:t>
            </a:r>
            <a:r>
              <a:rPr lang="en-US" baseline="0" dirty="0" smtClean="0"/>
              <a:t> from myself</a:t>
            </a:r>
            <a:endParaRPr lang="en-US" dirty="0" smtClean="0"/>
          </a:p>
          <a:p>
            <a:r>
              <a:rPr lang="en-US" dirty="0" smtClean="0"/>
              <a:t>Rotary</a:t>
            </a:r>
            <a:r>
              <a:rPr lang="en-US" baseline="0" dirty="0" smtClean="0"/>
              <a:t> Example: triples the return on investment or the impact for those without polio vaccines.</a:t>
            </a:r>
            <a:endParaRPr lang="en-US" dirty="0"/>
          </a:p>
        </p:txBody>
      </p:sp>
      <p:sp>
        <p:nvSpPr>
          <p:cNvPr id="4" name="Slide Number Placeholder 3"/>
          <p:cNvSpPr>
            <a:spLocks noGrp="1"/>
          </p:cNvSpPr>
          <p:nvPr>
            <p:ph type="sldNum" sz="quarter" idx="10"/>
          </p:nvPr>
        </p:nvSpPr>
        <p:spPr/>
        <p:txBody>
          <a:bodyPr/>
          <a:lstStyle/>
          <a:p>
            <a:fld id="{49180B34-B89A-455D-8968-41D263986F91}" type="slidenum">
              <a:rPr lang="en-US" smtClean="0"/>
              <a:t>12</a:t>
            </a:fld>
            <a:endParaRPr lang="en-US"/>
          </a:p>
        </p:txBody>
      </p:sp>
    </p:spTree>
    <p:extLst>
      <p:ext uri="{BB962C8B-B14F-4D97-AF65-F5344CB8AC3E}">
        <p14:creationId xmlns:p14="http://schemas.microsoft.com/office/powerpoint/2010/main" val="3944461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4/26/2019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62055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4/26/2019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41332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4/26/2019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25750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4/26/2019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22847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4/26/2019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38085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smtClean="0"/>
              <a:pPr/>
              <a:t>4/26/2019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785584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4/26/2019</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66388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4/26/2019</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082358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4/26/2019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2719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4/26/2019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65031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4/26/2019</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75510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smtClean="0"/>
              <a:pPr/>
              <a:t>4/26/2019</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4038963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5.gif"/><Relationship Id="rId1" Type="http://schemas.openxmlformats.org/officeDocument/2006/relationships/slideLayout" Target="../slideLayouts/slideLayout2.xml"/><Relationship Id="rId6" Type="http://schemas.openxmlformats.org/officeDocument/2006/relationships/image" Target="../media/image38.jp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5.gif"/><Relationship Id="rId1" Type="http://schemas.openxmlformats.org/officeDocument/2006/relationships/slideLayout" Target="../slideLayouts/slideLayout2.xml"/><Relationship Id="rId6" Type="http://schemas.openxmlformats.org/officeDocument/2006/relationships/image" Target="../media/image38.jp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hyperlink" Target="https://www.transit.dot.gov/ccam/about/partner-agencies"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5.gif"/><Relationship Id="rId16" Type="http://schemas.openxmlformats.org/officeDocument/2006/relationships/hyperlink" Target="https://www.transit.dot.gov/funding/procurement/third-party-procurement/local-matching-funds" TargetMode="External"/><Relationship Id="rId1" Type="http://schemas.openxmlformats.org/officeDocument/2006/relationships/slideLayout" Target="../slideLayouts/slideLayout2.xml"/><Relationship Id="rId6" Type="http://schemas.openxmlformats.org/officeDocument/2006/relationships/image" Target="../media/image38.jp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hyperlink" Target="https://www.transit.dot.gov/ccam/about" TargetMode="External"/><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hyperlink" Target="https://www.transit.dot.gov/ccam/abou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48.png"/><Relationship Id="rId4" Type="http://schemas.openxmlformats.org/officeDocument/2006/relationships/diagramData" Target="../diagrams/data2.xml"/><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3.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jpg"/><Relationship Id="rId4" Type="http://schemas.openxmlformats.org/officeDocument/2006/relationships/image" Target="../media/image9.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Transportation Funding, Leveraging and Brainstorming</a:t>
            </a:r>
            <a:endParaRPr lang="en-US" dirty="0"/>
          </a:p>
        </p:txBody>
      </p:sp>
      <p:sp>
        <p:nvSpPr>
          <p:cNvPr id="3" name="Subtitle 2"/>
          <p:cNvSpPr>
            <a:spLocks noGrp="1"/>
          </p:cNvSpPr>
          <p:nvPr>
            <p:ph type="subTitle" idx="1"/>
          </p:nvPr>
        </p:nvSpPr>
        <p:spPr/>
        <p:txBody>
          <a:bodyPr/>
          <a:lstStyle/>
          <a:p>
            <a:r>
              <a:rPr lang="en-US" dirty="0" smtClean="0"/>
              <a:t>Abby Wheeler</a:t>
            </a:r>
            <a:endParaRPr lang="en-US" dirty="0"/>
          </a:p>
        </p:txBody>
      </p:sp>
      <p:pic>
        <p:nvPicPr>
          <p:cNvPr id="4" name="Picture 3" descr="Car wheel PNG image, free downloa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5946" y="3840436"/>
            <a:ext cx="3409426" cy="3409426"/>
          </a:xfrm>
          <a:prstGeom prst="rect">
            <a:avLst/>
          </a:prstGeom>
        </p:spPr>
      </p:pic>
    </p:spTree>
    <p:extLst>
      <p:ext uri="{BB962C8B-B14F-4D97-AF65-F5344CB8AC3E}">
        <p14:creationId xmlns:p14="http://schemas.microsoft.com/office/powerpoint/2010/main" val="37895852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Planning, Oversight and Discretionary Grants</a:t>
            </a:r>
            <a:endParaRPr lang="en-US" dirty="0"/>
          </a:p>
        </p:txBody>
      </p:sp>
      <p:pic>
        <p:nvPicPr>
          <p:cNvPr id="4" name="Picture 3"/>
          <p:cNvPicPr>
            <a:picLocks noChangeAspect="1"/>
          </p:cNvPicPr>
          <p:nvPr/>
        </p:nvPicPr>
        <p:blipFill>
          <a:blip r:embed="rId2"/>
          <a:stretch>
            <a:fillRect/>
          </a:stretch>
        </p:blipFill>
        <p:spPr>
          <a:xfrm>
            <a:off x="-415948" y="4199772"/>
            <a:ext cx="3407959" cy="3407959"/>
          </a:xfrm>
          <a:prstGeom prst="rect">
            <a:avLst/>
          </a:prstGeom>
        </p:spPr>
      </p:pic>
      <p:pic>
        <p:nvPicPr>
          <p:cNvPr id="7" name="Picture 6"/>
          <p:cNvPicPr>
            <a:picLocks noChangeAspect="1"/>
          </p:cNvPicPr>
          <p:nvPr/>
        </p:nvPicPr>
        <p:blipFill>
          <a:blip r:embed="rId3"/>
          <a:stretch>
            <a:fillRect/>
          </a:stretch>
        </p:blipFill>
        <p:spPr>
          <a:xfrm>
            <a:off x="3869268" y="457180"/>
            <a:ext cx="7286364" cy="48823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rotWithShape="1">
          <a:blip r:embed="rId4"/>
          <a:srcRect t="7049"/>
          <a:stretch/>
        </p:blipFill>
        <p:spPr>
          <a:xfrm>
            <a:off x="3869268" y="5725020"/>
            <a:ext cx="7286364" cy="7810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352885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Budget &amp;</a:t>
            </a:r>
            <a:br>
              <a:rPr lang="en-US" dirty="0" smtClean="0"/>
            </a:br>
            <a:r>
              <a:rPr lang="en-US" dirty="0" smtClean="0"/>
              <a:t>Local Match</a:t>
            </a:r>
            <a:br>
              <a:rPr lang="en-US" dirty="0" smtClean="0"/>
            </a:br>
            <a:r>
              <a:rPr lang="en-US" dirty="0" smtClean="0"/>
              <a:t/>
            </a:r>
            <a:br>
              <a:rPr lang="en-US" dirty="0" smtClean="0"/>
            </a:br>
            <a:r>
              <a:rPr lang="en-US" sz="2800" dirty="0" smtClean="0"/>
              <a:t>Payment for direct service and  in-kind contributions</a:t>
            </a: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34000132"/>
              </p:ext>
            </p:extLst>
          </p:nvPr>
        </p:nvGraphicFramePr>
        <p:xfrm>
          <a:off x="3530600" y="835660"/>
          <a:ext cx="8278507" cy="3561080"/>
        </p:xfrm>
        <a:graphic>
          <a:graphicData uri="http://schemas.openxmlformats.org/drawingml/2006/table">
            <a:tbl>
              <a:tblPr firstRow="1" bandRow="1">
                <a:tableStyleId>{5C22544A-7EE6-4342-B048-85BDC9FD1C3A}</a:tableStyleId>
              </a:tblPr>
              <a:tblGrid>
                <a:gridCol w="1720712">
                  <a:extLst>
                    <a:ext uri="{9D8B030D-6E8A-4147-A177-3AD203B41FA5}">
                      <a16:colId xmlns:a16="http://schemas.microsoft.com/office/drawing/2014/main" val="2446856489"/>
                    </a:ext>
                  </a:extLst>
                </a:gridCol>
                <a:gridCol w="2521088">
                  <a:extLst>
                    <a:ext uri="{9D8B030D-6E8A-4147-A177-3AD203B41FA5}">
                      <a16:colId xmlns:a16="http://schemas.microsoft.com/office/drawing/2014/main" val="1306526374"/>
                    </a:ext>
                  </a:extLst>
                </a:gridCol>
                <a:gridCol w="1866900">
                  <a:extLst>
                    <a:ext uri="{9D8B030D-6E8A-4147-A177-3AD203B41FA5}">
                      <a16:colId xmlns:a16="http://schemas.microsoft.com/office/drawing/2014/main" val="2381699015"/>
                    </a:ext>
                  </a:extLst>
                </a:gridCol>
                <a:gridCol w="1087273">
                  <a:extLst>
                    <a:ext uri="{9D8B030D-6E8A-4147-A177-3AD203B41FA5}">
                      <a16:colId xmlns:a16="http://schemas.microsoft.com/office/drawing/2014/main" val="1728698449"/>
                    </a:ext>
                  </a:extLst>
                </a:gridCol>
                <a:gridCol w="1082534">
                  <a:extLst>
                    <a:ext uri="{9D8B030D-6E8A-4147-A177-3AD203B41FA5}">
                      <a16:colId xmlns:a16="http://schemas.microsoft.com/office/drawing/2014/main" val="3718501764"/>
                    </a:ext>
                  </a:extLst>
                </a:gridCol>
              </a:tblGrid>
              <a:tr h="726440">
                <a:tc>
                  <a:txBody>
                    <a:bodyPr/>
                    <a:lstStyle/>
                    <a:p>
                      <a:r>
                        <a:rPr lang="en-US" dirty="0" smtClean="0"/>
                        <a:t>Administration</a:t>
                      </a:r>
                      <a:endParaRPr lang="en-US" dirty="0"/>
                    </a:p>
                  </a:txBody>
                  <a:tcPr/>
                </a:tc>
                <a:tc>
                  <a:txBody>
                    <a:bodyPr/>
                    <a:lstStyle/>
                    <a:p>
                      <a:r>
                        <a:rPr lang="en-US" dirty="0" smtClean="0"/>
                        <a:t>Capital Expense</a:t>
                      </a:r>
                    </a:p>
                    <a:p>
                      <a:r>
                        <a:rPr lang="en-US" dirty="0" smtClean="0"/>
                        <a:t>(Ongoing</a:t>
                      </a:r>
                      <a:r>
                        <a:rPr lang="en-US" baseline="0" dirty="0" smtClean="0"/>
                        <a:t> Maintenance)</a:t>
                      </a:r>
                      <a:endParaRPr lang="en-US" dirty="0"/>
                    </a:p>
                  </a:txBody>
                  <a:tcPr/>
                </a:tc>
                <a:tc>
                  <a:txBody>
                    <a:bodyPr/>
                    <a:lstStyle/>
                    <a:p>
                      <a:r>
                        <a:rPr lang="en-US" dirty="0" smtClean="0"/>
                        <a:t>Operations</a:t>
                      </a:r>
                      <a:endParaRPr lang="en-US" dirty="0"/>
                    </a:p>
                  </a:txBody>
                  <a:tcPr/>
                </a:tc>
                <a:tc>
                  <a:txBody>
                    <a:bodyPr/>
                    <a:lstStyle/>
                    <a:p>
                      <a:r>
                        <a:rPr lang="en-US" dirty="0" smtClean="0"/>
                        <a:t>Federal</a:t>
                      </a:r>
                      <a:r>
                        <a:rPr lang="en-US" baseline="0" dirty="0" smtClean="0"/>
                        <a:t> </a:t>
                      </a:r>
                      <a:r>
                        <a:rPr lang="en-US" baseline="0" dirty="0" err="1" smtClean="0"/>
                        <a:t>Reimb</a:t>
                      </a:r>
                      <a:r>
                        <a:rPr lang="en-US" baseline="0" dirty="0" smtClean="0"/>
                        <a:t>.</a:t>
                      </a:r>
                      <a:endParaRPr lang="en-US" dirty="0"/>
                    </a:p>
                  </a:txBody>
                  <a:tcPr/>
                </a:tc>
                <a:tc>
                  <a:txBody>
                    <a:bodyPr/>
                    <a:lstStyle/>
                    <a:p>
                      <a:r>
                        <a:rPr lang="en-US" dirty="0" smtClean="0"/>
                        <a:t>Local Match</a:t>
                      </a:r>
                      <a:endParaRPr lang="en-US" dirty="0"/>
                    </a:p>
                  </a:txBody>
                  <a:tcPr/>
                </a:tc>
                <a:extLst>
                  <a:ext uri="{0D108BD9-81ED-4DB2-BD59-A6C34878D82A}">
                    <a16:rowId xmlns:a16="http://schemas.microsoft.com/office/drawing/2014/main" val="1001664033"/>
                  </a:ext>
                </a:extLst>
              </a:tr>
              <a:tr h="626203">
                <a:tc>
                  <a:txBody>
                    <a:bodyPr/>
                    <a:lstStyle/>
                    <a:p>
                      <a:r>
                        <a:rPr lang="en-US" dirty="0" smtClean="0"/>
                        <a:t>Federal</a:t>
                      </a:r>
                      <a:r>
                        <a:rPr lang="en-US" baseline="0" dirty="0" smtClean="0"/>
                        <a:t> </a:t>
                      </a:r>
                      <a:r>
                        <a:rPr lang="en-US" baseline="0" dirty="0" err="1" smtClean="0"/>
                        <a:t>Reimb</a:t>
                      </a:r>
                      <a:r>
                        <a:rPr lang="en-US" baseline="0" dirty="0" smtClean="0"/>
                        <a:t>. 80%</a:t>
                      </a:r>
                      <a:endParaRPr lang="en-US" dirty="0"/>
                    </a:p>
                  </a:txBody>
                  <a:tcPr/>
                </a:tc>
                <a:tc>
                  <a:txBody>
                    <a:bodyPr/>
                    <a:lstStyle/>
                    <a:p>
                      <a:r>
                        <a:rPr lang="en-US" dirty="0" smtClean="0"/>
                        <a:t>Federal </a:t>
                      </a:r>
                      <a:r>
                        <a:rPr lang="en-US" dirty="0" err="1" smtClean="0"/>
                        <a:t>Reimb</a:t>
                      </a:r>
                      <a:r>
                        <a:rPr lang="en-US" dirty="0" smtClean="0"/>
                        <a:t>. 80%</a:t>
                      </a:r>
                      <a:endParaRPr lang="en-US" dirty="0"/>
                    </a:p>
                  </a:txBody>
                  <a:tcPr/>
                </a:tc>
                <a:tc>
                  <a:txBody>
                    <a:bodyPr/>
                    <a:lstStyle/>
                    <a:p>
                      <a:r>
                        <a:rPr lang="en-US" dirty="0" smtClean="0"/>
                        <a:t>Federal </a:t>
                      </a:r>
                      <a:r>
                        <a:rPr lang="en-US" dirty="0" err="1" smtClean="0"/>
                        <a:t>Reimb</a:t>
                      </a:r>
                      <a:r>
                        <a:rPr lang="en-US" dirty="0" smtClean="0"/>
                        <a:t>. 50%</a:t>
                      </a:r>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418574670"/>
                  </a:ext>
                </a:extLst>
              </a:tr>
              <a:tr h="626203">
                <a:tc>
                  <a:txBody>
                    <a:bodyPr/>
                    <a:lstStyle/>
                    <a:p>
                      <a:r>
                        <a:rPr lang="en-US" dirty="0" smtClean="0"/>
                        <a:t>Total</a:t>
                      </a:r>
                      <a:r>
                        <a:rPr lang="en-US" baseline="0" dirty="0" smtClean="0"/>
                        <a:t> Expense: $50,000</a:t>
                      </a:r>
                      <a:endParaRPr lang="en-US" dirty="0"/>
                    </a:p>
                  </a:txBody>
                  <a:tcPr/>
                </a:tc>
                <a:tc>
                  <a:txBody>
                    <a:bodyPr/>
                    <a:lstStyle/>
                    <a:p>
                      <a:r>
                        <a:rPr lang="en-US" dirty="0" smtClean="0"/>
                        <a:t>Total Expense:</a:t>
                      </a:r>
                    </a:p>
                    <a:p>
                      <a:r>
                        <a:rPr lang="en-US" dirty="0" smtClean="0"/>
                        <a:t>$25,000</a:t>
                      </a:r>
                      <a:endParaRPr lang="en-US" dirty="0"/>
                    </a:p>
                  </a:txBody>
                  <a:tcPr/>
                </a:tc>
                <a:tc>
                  <a:txBody>
                    <a:bodyPr/>
                    <a:lstStyle/>
                    <a:p>
                      <a:r>
                        <a:rPr lang="en-US" u="sng" dirty="0" smtClean="0"/>
                        <a:t>Net</a:t>
                      </a:r>
                      <a:r>
                        <a:rPr lang="en-US" u="sng" baseline="0" dirty="0" smtClean="0"/>
                        <a:t> </a:t>
                      </a:r>
                      <a:r>
                        <a:rPr lang="en-US" baseline="0" dirty="0" smtClean="0"/>
                        <a:t>Expense*: </a:t>
                      </a:r>
                    </a:p>
                    <a:p>
                      <a:r>
                        <a:rPr lang="en-US" baseline="0" dirty="0" smtClean="0"/>
                        <a:t>$100,000</a:t>
                      </a:r>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3514542715"/>
                  </a:ext>
                </a:extLst>
              </a:tr>
              <a:tr h="894576">
                <a:tc>
                  <a:txBody>
                    <a:bodyPr/>
                    <a:lstStyle/>
                    <a:p>
                      <a:r>
                        <a:rPr lang="en-US" dirty="0" smtClean="0"/>
                        <a:t>FTA </a:t>
                      </a:r>
                      <a:r>
                        <a:rPr lang="en-US" dirty="0" err="1" smtClean="0"/>
                        <a:t>Reimb</a:t>
                      </a:r>
                      <a:r>
                        <a:rPr lang="en-US" dirty="0" smtClean="0"/>
                        <a:t>.:</a:t>
                      </a:r>
                    </a:p>
                    <a:p>
                      <a:r>
                        <a:rPr lang="en-US" dirty="0" smtClean="0"/>
                        <a:t>$50,000</a:t>
                      </a:r>
                      <a:r>
                        <a:rPr lang="en-US" baseline="0" dirty="0" smtClean="0"/>
                        <a:t> x .80 = $40,000</a:t>
                      </a:r>
                      <a:endParaRPr lang="en-US" dirty="0"/>
                    </a:p>
                  </a:txBody>
                  <a:tcPr/>
                </a:tc>
                <a:tc>
                  <a:txBody>
                    <a:bodyPr/>
                    <a:lstStyle/>
                    <a:p>
                      <a:r>
                        <a:rPr lang="en-US" dirty="0" smtClean="0"/>
                        <a:t>FTA </a:t>
                      </a:r>
                      <a:r>
                        <a:rPr lang="en-US" dirty="0" err="1" smtClean="0"/>
                        <a:t>Reimb</a:t>
                      </a:r>
                      <a:r>
                        <a:rPr lang="en-US" dirty="0" smtClean="0"/>
                        <a:t>.:</a:t>
                      </a:r>
                    </a:p>
                    <a:p>
                      <a:r>
                        <a:rPr lang="en-US" dirty="0" smtClean="0"/>
                        <a:t>$25,000</a:t>
                      </a:r>
                      <a:r>
                        <a:rPr lang="en-US" baseline="0" dirty="0" smtClean="0"/>
                        <a:t> x .80 = $20,000</a:t>
                      </a:r>
                      <a:endParaRPr lang="en-US" dirty="0"/>
                    </a:p>
                  </a:txBody>
                  <a:tcPr/>
                </a:tc>
                <a:tc>
                  <a:txBody>
                    <a:bodyPr/>
                    <a:lstStyle/>
                    <a:p>
                      <a:r>
                        <a:rPr lang="en-US" dirty="0" smtClean="0"/>
                        <a:t>FTA </a:t>
                      </a:r>
                      <a:r>
                        <a:rPr lang="en-US" dirty="0" err="1" smtClean="0"/>
                        <a:t>Reimb</a:t>
                      </a:r>
                      <a:r>
                        <a:rPr lang="en-US" dirty="0" smtClean="0"/>
                        <a:t>.:</a:t>
                      </a:r>
                    </a:p>
                    <a:p>
                      <a:r>
                        <a:rPr lang="en-US" dirty="0" smtClean="0"/>
                        <a:t>$100,000</a:t>
                      </a:r>
                      <a:r>
                        <a:rPr lang="en-US" baseline="0" dirty="0" smtClean="0"/>
                        <a:t> x .5 = $50,000</a:t>
                      </a:r>
                      <a:endParaRPr lang="en-US" dirty="0"/>
                    </a:p>
                  </a:txBody>
                  <a:tcPr/>
                </a:tc>
                <a:tc>
                  <a:txBody>
                    <a:bodyPr/>
                    <a:lstStyle/>
                    <a:p>
                      <a:r>
                        <a:rPr lang="en-US" dirty="0" smtClean="0"/>
                        <a:t>$110,000</a:t>
                      </a:r>
                      <a:endParaRPr lang="en-US" dirty="0"/>
                    </a:p>
                  </a:txBody>
                  <a:tcPr/>
                </a:tc>
                <a:tc>
                  <a:txBody>
                    <a:bodyPr/>
                    <a:lstStyle/>
                    <a:p>
                      <a:endParaRPr lang="en-US"/>
                    </a:p>
                  </a:txBody>
                  <a:tcPr/>
                </a:tc>
                <a:extLst>
                  <a:ext uri="{0D108BD9-81ED-4DB2-BD59-A6C34878D82A}">
                    <a16:rowId xmlns:a16="http://schemas.microsoft.com/office/drawing/2014/main" val="2884996734"/>
                  </a:ext>
                </a:extLst>
              </a:tr>
              <a:tr h="626203">
                <a:tc>
                  <a:txBody>
                    <a:bodyPr/>
                    <a:lstStyle/>
                    <a:p>
                      <a:r>
                        <a:rPr lang="en-US" dirty="0" smtClean="0"/>
                        <a:t>Local Match:</a:t>
                      </a:r>
                    </a:p>
                    <a:p>
                      <a:r>
                        <a:rPr lang="en-US" dirty="0" smtClean="0"/>
                        <a:t>$10,000</a:t>
                      </a:r>
                      <a:endParaRPr lang="en-US" dirty="0"/>
                    </a:p>
                  </a:txBody>
                  <a:tcPr/>
                </a:tc>
                <a:tc>
                  <a:txBody>
                    <a:bodyPr/>
                    <a:lstStyle/>
                    <a:p>
                      <a:r>
                        <a:rPr lang="en-US" dirty="0" smtClean="0"/>
                        <a:t>Local Match:</a:t>
                      </a:r>
                    </a:p>
                    <a:p>
                      <a:r>
                        <a:rPr lang="en-US" dirty="0" smtClean="0"/>
                        <a:t>$5,000</a:t>
                      </a:r>
                      <a:endParaRPr lang="en-US" dirty="0"/>
                    </a:p>
                  </a:txBody>
                  <a:tcPr/>
                </a:tc>
                <a:tc>
                  <a:txBody>
                    <a:bodyPr/>
                    <a:lstStyle/>
                    <a:p>
                      <a:r>
                        <a:rPr lang="en-US" dirty="0" smtClean="0"/>
                        <a:t>Local Match:</a:t>
                      </a:r>
                    </a:p>
                    <a:p>
                      <a:r>
                        <a:rPr lang="en-US" dirty="0" smtClean="0"/>
                        <a:t>$50,000</a:t>
                      </a:r>
                      <a:endParaRPr lang="en-US" dirty="0"/>
                    </a:p>
                  </a:txBody>
                  <a:tcPr/>
                </a:tc>
                <a:tc>
                  <a:txBody>
                    <a:bodyPr/>
                    <a:lstStyle/>
                    <a:p>
                      <a:endParaRPr lang="en-US" dirty="0"/>
                    </a:p>
                  </a:txBody>
                  <a:tcPr/>
                </a:tc>
                <a:tc>
                  <a:txBody>
                    <a:bodyPr/>
                    <a:lstStyle/>
                    <a:p>
                      <a:r>
                        <a:rPr lang="en-US" dirty="0" smtClean="0"/>
                        <a:t>$65,000</a:t>
                      </a:r>
                      <a:endParaRPr lang="en-US" dirty="0"/>
                    </a:p>
                  </a:txBody>
                  <a:tcPr/>
                </a:tc>
                <a:extLst>
                  <a:ext uri="{0D108BD9-81ED-4DB2-BD59-A6C34878D82A}">
                    <a16:rowId xmlns:a16="http://schemas.microsoft.com/office/drawing/2014/main" val="1997991678"/>
                  </a:ext>
                </a:extLst>
              </a:tr>
            </a:tbl>
          </a:graphicData>
        </a:graphic>
      </p:graphicFrame>
      <p:pic>
        <p:nvPicPr>
          <p:cNvPr id="4" name="Picture 3"/>
          <p:cNvPicPr>
            <a:picLocks noChangeAspect="1"/>
          </p:cNvPicPr>
          <p:nvPr/>
        </p:nvPicPr>
        <p:blipFill>
          <a:blip r:embed="rId2"/>
          <a:stretch>
            <a:fillRect/>
          </a:stretch>
        </p:blipFill>
        <p:spPr>
          <a:xfrm>
            <a:off x="-415948" y="4199772"/>
            <a:ext cx="3407959" cy="3407959"/>
          </a:xfrm>
          <a:prstGeom prst="rect">
            <a:avLst/>
          </a:prstGeom>
        </p:spPr>
      </p:pic>
      <p:sp>
        <p:nvSpPr>
          <p:cNvPr id="6" name="TextBox 5"/>
          <p:cNvSpPr txBox="1"/>
          <p:nvPr/>
        </p:nvSpPr>
        <p:spPr>
          <a:xfrm>
            <a:off x="3530600" y="4396740"/>
            <a:ext cx="7539039" cy="1754326"/>
          </a:xfrm>
          <a:prstGeom prst="rect">
            <a:avLst/>
          </a:prstGeom>
          <a:noFill/>
        </p:spPr>
        <p:txBody>
          <a:bodyPr wrap="square" rtlCol="0">
            <a:spAutoFit/>
          </a:bodyPr>
          <a:lstStyle/>
          <a:p>
            <a:r>
              <a:rPr lang="en-US" dirty="0" smtClean="0"/>
              <a:t>*Net expense: expenses minus (-) income = Net</a:t>
            </a:r>
          </a:p>
          <a:p>
            <a:r>
              <a:rPr lang="en-US" dirty="0" smtClean="0"/>
              <a:t>In FTA budgets, we subtract income (fare) from the operations category.  Each grant source has specific requirements depending on where income comes from.</a:t>
            </a:r>
          </a:p>
          <a:p>
            <a:r>
              <a:rPr lang="en-US" dirty="0" smtClean="0"/>
              <a:t>In my budget: the reimbursement from the FTA is 65% of the total budget and Local Match is 35%.</a:t>
            </a:r>
            <a:endParaRPr lang="en-US" dirty="0"/>
          </a:p>
        </p:txBody>
      </p:sp>
    </p:spTree>
    <p:extLst>
      <p:ext uri="{BB962C8B-B14F-4D97-AF65-F5344CB8AC3E}">
        <p14:creationId xmlns:p14="http://schemas.microsoft.com/office/powerpoint/2010/main" val="6968461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Leveraging vs. Match</a:t>
            </a:r>
            <a:endParaRPr lang="en-US" sz="2800" dirty="0"/>
          </a:p>
        </p:txBody>
      </p:sp>
      <p:pic>
        <p:nvPicPr>
          <p:cNvPr id="4" name="Picture 3"/>
          <p:cNvPicPr>
            <a:picLocks noChangeAspect="1"/>
          </p:cNvPicPr>
          <p:nvPr/>
        </p:nvPicPr>
        <p:blipFill>
          <a:blip r:embed="rId3"/>
          <a:stretch>
            <a:fillRect/>
          </a:stretch>
        </p:blipFill>
        <p:spPr>
          <a:xfrm>
            <a:off x="-415948" y="4199772"/>
            <a:ext cx="3407959" cy="3407959"/>
          </a:xfrm>
          <a:prstGeom prst="rect">
            <a:avLst/>
          </a:prstGeom>
        </p:spPr>
      </p:pic>
      <p:sp>
        <p:nvSpPr>
          <p:cNvPr id="3" name="Content Placeholder 2"/>
          <p:cNvSpPr>
            <a:spLocks noGrp="1"/>
          </p:cNvSpPr>
          <p:nvPr>
            <p:ph idx="1"/>
          </p:nvPr>
        </p:nvSpPr>
        <p:spPr/>
        <p:txBody>
          <a:bodyPr/>
          <a:lstStyle/>
          <a:p>
            <a:r>
              <a:rPr lang="en-US" dirty="0" smtClean="0"/>
              <a:t>In the financial industry, leveraging means: to use borrowed money to increase the potential return on investment.</a:t>
            </a:r>
          </a:p>
          <a:p>
            <a:pPr lvl="1"/>
            <a:r>
              <a:rPr lang="en-US" dirty="0" smtClean="0"/>
              <a:t>This can also apply to the amount of debt a firm uses to finance their assets.</a:t>
            </a:r>
          </a:p>
          <a:p>
            <a:r>
              <a:rPr lang="en-US" dirty="0" smtClean="0"/>
              <a:t>This </a:t>
            </a:r>
            <a:r>
              <a:rPr lang="en-US" dirty="0" smtClean="0"/>
              <a:t>application </a:t>
            </a:r>
            <a:r>
              <a:rPr lang="en-US" dirty="0" smtClean="0"/>
              <a:t>of leveraging is, </a:t>
            </a:r>
            <a:r>
              <a:rPr lang="en-US" dirty="0" smtClean="0"/>
              <a:t>not to increase our return on investment, but to INCREASE OUR </a:t>
            </a:r>
            <a:r>
              <a:rPr lang="en-US" dirty="0" smtClean="0"/>
              <a:t>IMPACT to our community.</a:t>
            </a:r>
            <a:endParaRPr lang="en-US" dirty="0" smtClean="0"/>
          </a:p>
          <a:p>
            <a:r>
              <a:rPr lang="en-US" dirty="0" smtClean="0"/>
              <a:t>Match is pretty straight forward, we need </a:t>
            </a:r>
            <a:r>
              <a:rPr lang="en-US" dirty="0" smtClean="0"/>
              <a:t>$</a:t>
            </a:r>
            <a:r>
              <a:rPr lang="en-US" dirty="0" smtClean="0"/>
              <a:t>65</a:t>
            </a:r>
            <a:r>
              <a:rPr lang="en-US" dirty="0" smtClean="0"/>
              <a:t>,000 </a:t>
            </a:r>
            <a:r>
              <a:rPr lang="en-US" dirty="0" smtClean="0"/>
              <a:t>to complete our budget</a:t>
            </a:r>
          </a:p>
          <a:p>
            <a:r>
              <a:rPr lang="en-US" dirty="0" smtClean="0"/>
              <a:t>Leveraging is using multiple sources as match, but also to create a more meaningful program, to be more inclusive and make our dollars work harder for us.</a:t>
            </a:r>
          </a:p>
          <a:p>
            <a:r>
              <a:rPr lang="en-US" dirty="0" smtClean="0"/>
              <a:t>Rotary Polio Plus and Bill and Melinda Gates Foundation example.</a:t>
            </a:r>
            <a:endParaRPr lang="en-US" dirty="0"/>
          </a:p>
        </p:txBody>
      </p:sp>
    </p:spTree>
    <p:extLst>
      <p:ext uri="{BB962C8B-B14F-4D97-AF65-F5344CB8AC3E}">
        <p14:creationId xmlns:p14="http://schemas.microsoft.com/office/powerpoint/2010/main" val="32919091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What Leveraging </a:t>
            </a:r>
            <a:r>
              <a:rPr lang="en-US" dirty="0" smtClean="0"/>
              <a:t>Looks </a:t>
            </a:r>
            <a:r>
              <a:rPr lang="en-US" dirty="0"/>
              <a:t>L</a:t>
            </a:r>
            <a:r>
              <a:rPr lang="en-US" dirty="0" smtClean="0"/>
              <a:t>ike</a:t>
            </a:r>
            <a:endParaRPr lang="en-US" dirty="0"/>
          </a:p>
        </p:txBody>
      </p:sp>
      <p:sp>
        <p:nvSpPr>
          <p:cNvPr id="3" name="Content Placeholder 2"/>
          <p:cNvSpPr>
            <a:spLocks noGrp="1"/>
          </p:cNvSpPr>
          <p:nvPr>
            <p:ph sz="half" idx="1"/>
          </p:nvPr>
        </p:nvSpPr>
        <p:spPr/>
        <p:txBody>
          <a:bodyPr anchor="t">
            <a:normAutofit/>
          </a:bodyPr>
          <a:lstStyle/>
          <a:p>
            <a:pPr marL="0" indent="0">
              <a:buNone/>
            </a:pPr>
            <a:r>
              <a:rPr lang="en-US" dirty="0" smtClean="0"/>
              <a:t>HRTG (Highly Rural Transportation Grant) through Federal Department of Veterans Affairs.  Grant for up to $50,000 for any county that qualifies as highly rural (most of Nevada).  Connect veterans to medical services.</a:t>
            </a:r>
          </a:p>
          <a:p>
            <a:pPr marL="0" indent="0">
              <a:buNone/>
            </a:pPr>
            <a:r>
              <a:rPr lang="en-US" dirty="0" smtClean="0"/>
              <a:t>We requested to use this as match, which was allowable as this is a transportation grant, however, VA denied the request.</a:t>
            </a:r>
          </a:p>
          <a:p>
            <a:pPr marL="0" indent="0">
              <a:buNone/>
            </a:pPr>
            <a:r>
              <a:rPr lang="en-US" dirty="0" smtClean="0"/>
              <a:t>Veterans Grant Stand-Alone: </a:t>
            </a:r>
            <a:r>
              <a:rPr lang="en-US" b="1" dirty="0" smtClean="0"/>
              <a:t>$50,000</a:t>
            </a:r>
          </a:p>
        </p:txBody>
      </p:sp>
      <p:sp>
        <p:nvSpPr>
          <p:cNvPr id="8" name="Content Placeholder 7"/>
          <p:cNvSpPr>
            <a:spLocks noGrp="1"/>
          </p:cNvSpPr>
          <p:nvPr>
            <p:ph sz="half" idx="2"/>
          </p:nvPr>
        </p:nvSpPr>
        <p:spPr/>
        <p:txBody>
          <a:bodyPr>
            <a:normAutofit/>
          </a:bodyPr>
          <a:lstStyle/>
          <a:p>
            <a:pPr marL="0" indent="0">
              <a:buNone/>
            </a:pPr>
            <a:r>
              <a:rPr lang="en-US" dirty="0"/>
              <a:t>What this could look like if it were approved:</a:t>
            </a:r>
          </a:p>
          <a:p>
            <a:pPr marL="0" indent="0">
              <a:buNone/>
            </a:pPr>
            <a:r>
              <a:rPr lang="en-US" dirty="0" smtClean="0"/>
              <a:t>Using </a:t>
            </a:r>
            <a:r>
              <a:rPr lang="en-US" dirty="0"/>
              <a:t>previous slide as base of FTA </a:t>
            </a:r>
            <a:r>
              <a:rPr lang="en-US" dirty="0" smtClean="0"/>
              <a:t>65% &amp; Local </a:t>
            </a:r>
            <a:r>
              <a:rPr lang="en-US" dirty="0"/>
              <a:t>35%</a:t>
            </a:r>
          </a:p>
          <a:p>
            <a:pPr marL="0" indent="0">
              <a:buNone/>
            </a:pPr>
            <a:r>
              <a:rPr lang="en-US" dirty="0"/>
              <a:t>Veterans Grant as Match to FTA Grants: </a:t>
            </a:r>
          </a:p>
          <a:p>
            <a:pPr marL="0" indent="0">
              <a:buNone/>
            </a:pPr>
            <a:r>
              <a:rPr lang="en-US" dirty="0"/>
              <a:t>FTA: $92,857</a:t>
            </a:r>
          </a:p>
          <a:p>
            <a:pPr marL="0" indent="0">
              <a:buNone/>
            </a:pPr>
            <a:r>
              <a:rPr lang="en-US" dirty="0"/>
              <a:t>VA Match: $50,000</a:t>
            </a:r>
          </a:p>
          <a:p>
            <a:pPr marL="0" indent="0">
              <a:buNone/>
            </a:pPr>
            <a:r>
              <a:rPr lang="en-US" b="1" dirty="0"/>
              <a:t>Total Budget: $</a:t>
            </a:r>
            <a:r>
              <a:rPr lang="en-US" b="1" dirty="0" smtClean="0"/>
              <a:t>142,857</a:t>
            </a:r>
          </a:p>
          <a:p>
            <a:pPr marL="0" indent="0">
              <a:buNone/>
            </a:pPr>
            <a:r>
              <a:rPr lang="en-US" dirty="0" smtClean="0"/>
              <a:t>Matching to another funding source also reduces expense duplication, like administration expenses.</a:t>
            </a:r>
          </a:p>
        </p:txBody>
      </p:sp>
      <p:pic>
        <p:nvPicPr>
          <p:cNvPr id="4" name="Picture 3"/>
          <p:cNvPicPr>
            <a:picLocks noChangeAspect="1"/>
          </p:cNvPicPr>
          <p:nvPr/>
        </p:nvPicPr>
        <p:blipFill>
          <a:blip r:embed="rId3"/>
          <a:stretch>
            <a:fillRect/>
          </a:stretch>
        </p:blipFill>
        <p:spPr>
          <a:xfrm>
            <a:off x="-415948" y="4199772"/>
            <a:ext cx="3407959" cy="3407959"/>
          </a:xfrm>
          <a:prstGeom prst="rect">
            <a:avLst/>
          </a:prstGeom>
        </p:spPr>
      </p:pic>
    </p:spTree>
    <p:extLst>
      <p:ext uri="{BB962C8B-B14F-4D97-AF65-F5344CB8AC3E}">
        <p14:creationId xmlns:p14="http://schemas.microsoft.com/office/powerpoint/2010/main" val="22565559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Focus on “Leveraging” Funding</a:t>
            </a:r>
            <a:br>
              <a:rPr lang="en-US" dirty="0" smtClean="0"/>
            </a:br>
            <a:r>
              <a:rPr lang="en-US" dirty="0" smtClean="0"/>
              <a:t/>
            </a:r>
            <a:br>
              <a:rPr lang="en-US" dirty="0" smtClean="0"/>
            </a:br>
            <a:r>
              <a:rPr lang="en-US" dirty="0" smtClean="0"/>
              <a:t>Federal Match</a:t>
            </a:r>
            <a:endParaRPr lang="en-US" dirty="0"/>
          </a:p>
        </p:txBody>
      </p:sp>
      <p:pic>
        <p:nvPicPr>
          <p:cNvPr id="4" name="Picture 3"/>
          <p:cNvPicPr>
            <a:picLocks noChangeAspect="1"/>
          </p:cNvPicPr>
          <p:nvPr/>
        </p:nvPicPr>
        <p:blipFill>
          <a:blip r:embed="rId2"/>
          <a:stretch>
            <a:fillRect/>
          </a:stretch>
        </p:blipFill>
        <p:spPr>
          <a:xfrm>
            <a:off x="-415948" y="4199772"/>
            <a:ext cx="3407959" cy="3407959"/>
          </a:xfrm>
          <a:prstGeom prst="rect">
            <a:avLst/>
          </a:prstGeom>
        </p:spPr>
      </p:pic>
      <p:sp>
        <p:nvSpPr>
          <p:cNvPr id="3" name="Content Placeholder 2"/>
          <p:cNvSpPr>
            <a:spLocks noGrp="1"/>
          </p:cNvSpPr>
          <p:nvPr>
            <p:ph idx="1"/>
          </p:nvPr>
        </p:nvSpPr>
        <p:spPr>
          <a:xfrm>
            <a:off x="3869268" y="864108"/>
            <a:ext cx="7315200" cy="5120640"/>
          </a:xfrm>
        </p:spPr>
        <p:txBody>
          <a:bodyPr>
            <a:normAutofit/>
          </a:bodyPr>
          <a:lstStyle/>
          <a:p>
            <a:pPr marL="0" indent="0">
              <a:buNone/>
            </a:pPr>
            <a:r>
              <a:rPr lang="en-US" sz="6600" dirty="0" smtClean="0"/>
              <a:t>Can we match federal dollars to federal dollars?</a:t>
            </a:r>
            <a:endParaRPr lang="en-US" sz="6600" dirty="0"/>
          </a:p>
        </p:txBody>
      </p:sp>
    </p:spTree>
    <p:extLst>
      <p:ext uri="{BB962C8B-B14F-4D97-AF65-F5344CB8AC3E}">
        <p14:creationId xmlns:p14="http://schemas.microsoft.com/office/powerpoint/2010/main" val="12474181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2400" dirty="0" smtClean="0"/>
              <a:t>Coordinating Council on Access and Mobility</a:t>
            </a:r>
            <a:br>
              <a:rPr lang="en-US" sz="2400" dirty="0" smtClean="0"/>
            </a:br>
            <a:r>
              <a:rPr lang="en-US" sz="2400" dirty="0" smtClean="0"/>
              <a:t>(CCAM)</a:t>
            </a:r>
            <a:br>
              <a:rPr lang="en-US" sz="2400" dirty="0" smtClean="0"/>
            </a:br>
            <a:r>
              <a:rPr lang="en-US" sz="2400" dirty="0"/>
              <a:t/>
            </a:r>
            <a:br>
              <a:rPr lang="en-US" sz="2400" dirty="0"/>
            </a:br>
            <a:r>
              <a:rPr lang="en-US" sz="2400" dirty="0" smtClean="0"/>
              <a:t>More than 80 Federal Programs that support transportation services.</a:t>
            </a:r>
            <a:endParaRPr lang="en-US" sz="2400" dirty="0"/>
          </a:p>
        </p:txBody>
      </p:sp>
      <p:pic>
        <p:nvPicPr>
          <p:cNvPr id="5" name="Content Placeholder 4" descr="Vetiver Grass Installation Guide from US Department of Agriculture Now Availabl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46080" y="819106"/>
            <a:ext cx="1554480" cy="1554480"/>
          </a:xfrm>
        </p:spPr>
      </p:pic>
      <p:pic>
        <p:nvPicPr>
          <p:cNvPr id="4" name="Picture 3"/>
          <p:cNvPicPr>
            <a:picLocks noChangeAspect="1"/>
          </p:cNvPicPr>
          <p:nvPr/>
        </p:nvPicPr>
        <p:blipFill>
          <a:blip r:embed="rId3"/>
          <a:stretch>
            <a:fillRect/>
          </a:stretch>
        </p:blipFill>
        <p:spPr>
          <a:xfrm>
            <a:off x="-415948" y="4199772"/>
            <a:ext cx="3407959" cy="3407959"/>
          </a:xfrm>
          <a:prstGeom prst="rect">
            <a:avLst/>
          </a:prstGeom>
        </p:spPr>
      </p:pic>
      <p:pic>
        <p:nvPicPr>
          <p:cNvPr id="6" name="Picture 5" descr="Joint Public Comment on the U.S. Department of Education’s Open Licensing Requirement for Direct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6080" y="2662921"/>
            <a:ext cx="1554480" cy="1554480"/>
          </a:xfrm>
          <a:prstGeom prst="rect">
            <a:avLst/>
          </a:prstGeom>
        </p:spPr>
      </p:pic>
      <p:pic>
        <p:nvPicPr>
          <p:cNvPr id="7" name="Picture 6" descr="United States Department of Health and Human Services - Wikipedi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9898" y="4506737"/>
            <a:ext cx="1554480" cy="1554480"/>
          </a:xfrm>
          <a:prstGeom prst="rect">
            <a:avLst/>
          </a:prstGeom>
        </p:spPr>
      </p:pic>
      <p:pic>
        <p:nvPicPr>
          <p:cNvPr id="8" name="Picture 7" descr="TransGriot: January 20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9538" y="819106"/>
            <a:ext cx="1599466" cy="1554480"/>
          </a:xfrm>
          <a:prstGeom prst="rect">
            <a:avLst/>
          </a:prstGeom>
        </p:spPr>
      </p:pic>
      <p:pic>
        <p:nvPicPr>
          <p:cNvPr id="9" name="Picture 8" descr="United States Department of the Interior - Wikipedi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8019" y="2662921"/>
            <a:ext cx="1560985" cy="1554480"/>
          </a:xfrm>
          <a:prstGeom prst="rect">
            <a:avLst/>
          </a:prstGeom>
        </p:spPr>
      </p:pic>
      <p:pic>
        <p:nvPicPr>
          <p:cNvPr id="10" name="Picture 9" descr="File:Seal of the United States Department of Justice (alternate).svg - Wikimedia Common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9538" y="4506737"/>
            <a:ext cx="1554480" cy="1554480"/>
          </a:xfrm>
          <a:prstGeom prst="rect">
            <a:avLst/>
          </a:prstGeom>
        </p:spPr>
      </p:pic>
      <p:pic>
        <p:nvPicPr>
          <p:cNvPr id="11" name="Picture 10" descr="Occupational Safety and Health Administration - Wikipedi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3959" y="819106"/>
            <a:ext cx="1554480" cy="1554480"/>
          </a:xfrm>
          <a:prstGeom prst="rect">
            <a:avLst/>
          </a:prstGeom>
        </p:spPr>
      </p:pic>
      <p:pic>
        <p:nvPicPr>
          <p:cNvPr id="12" name="Picture 11" descr="File:Seal US DOT.png - Wikimedia Commons"/>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73959" y="2662921"/>
            <a:ext cx="1554480" cy="1554480"/>
          </a:xfrm>
          <a:prstGeom prst="rect">
            <a:avLst/>
          </a:prstGeom>
        </p:spPr>
      </p:pic>
      <p:pic>
        <p:nvPicPr>
          <p:cNvPr id="13" name="Picture 12" descr="United States Department of Veterans Affairs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3959" y="4506737"/>
            <a:ext cx="1554480" cy="1554480"/>
          </a:xfrm>
          <a:prstGeom prst="rect">
            <a:avLst/>
          </a:prstGeom>
        </p:spPr>
      </p:pic>
      <p:pic>
        <p:nvPicPr>
          <p:cNvPr id="14" name="Picture 13" descr="National Council on Disability - Wikipedia"/>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91313" y="819106"/>
            <a:ext cx="1554480" cy="1554480"/>
          </a:xfrm>
          <a:prstGeom prst="rect">
            <a:avLst/>
          </a:prstGeom>
        </p:spPr>
      </p:pic>
      <p:pic>
        <p:nvPicPr>
          <p:cNvPr id="15" name="Picture 14" descr="Social Security Administration - Wikipedia"/>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04160" y="2645292"/>
            <a:ext cx="1541633" cy="1554480"/>
          </a:xfrm>
          <a:prstGeom prst="rect">
            <a:avLst/>
          </a:prstGeom>
        </p:spPr>
      </p:pic>
      <p:sp>
        <p:nvSpPr>
          <p:cNvPr id="16" name="Rectangle 15"/>
          <p:cNvSpPr/>
          <p:nvPr/>
        </p:nvSpPr>
        <p:spPr>
          <a:xfrm>
            <a:off x="9291313" y="4491557"/>
            <a:ext cx="1845578" cy="1477328"/>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3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Over 80 federal programs</a:t>
            </a:r>
            <a:endParaRPr lang="en-US" sz="3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9139440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2400" dirty="0" smtClean="0"/>
              <a:t>Coordinating Council on Access and Mobility</a:t>
            </a:r>
            <a:br>
              <a:rPr lang="en-US" sz="2400" dirty="0" smtClean="0"/>
            </a:br>
            <a:r>
              <a:rPr lang="en-US" sz="2400" dirty="0" smtClean="0"/>
              <a:t>(CCAM)</a:t>
            </a:r>
            <a:br>
              <a:rPr lang="en-US" sz="2400" dirty="0" smtClean="0"/>
            </a:br>
            <a:r>
              <a:rPr lang="en-US" sz="2400" dirty="0"/>
              <a:t/>
            </a:r>
            <a:br>
              <a:rPr lang="en-US" sz="2400" dirty="0"/>
            </a:br>
            <a:r>
              <a:rPr lang="en-US" sz="2400" dirty="0" smtClean="0"/>
              <a:t>More than 80 Federal Programs that support transportation services.</a:t>
            </a:r>
            <a:endParaRPr lang="en-US" sz="2400" dirty="0"/>
          </a:p>
        </p:txBody>
      </p:sp>
      <p:pic>
        <p:nvPicPr>
          <p:cNvPr id="5" name="Content Placeholder 4" descr="Vetiver Grass Installation Guide from US Department of Agriculture Now Availabl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46080" y="819106"/>
            <a:ext cx="1554480" cy="1554480"/>
          </a:xfrm>
        </p:spPr>
      </p:pic>
      <p:pic>
        <p:nvPicPr>
          <p:cNvPr id="4" name="Picture 3"/>
          <p:cNvPicPr>
            <a:picLocks noChangeAspect="1"/>
          </p:cNvPicPr>
          <p:nvPr/>
        </p:nvPicPr>
        <p:blipFill>
          <a:blip r:embed="rId3"/>
          <a:stretch>
            <a:fillRect/>
          </a:stretch>
        </p:blipFill>
        <p:spPr>
          <a:xfrm>
            <a:off x="-415948" y="4199772"/>
            <a:ext cx="3407959" cy="3407959"/>
          </a:xfrm>
          <a:prstGeom prst="rect">
            <a:avLst/>
          </a:prstGeom>
        </p:spPr>
      </p:pic>
      <p:pic>
        <p:nvPicPr>
          <p:cNvPr id="6" name="Picture 5" descr="Joint Public Comment on the U.S. Department of Education’s Open Licensing Requirement for Direct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6080" y="2662921"/>
            <a:ext cx="1554480" cy="1554480"/>
          </a:xfrm>
          <a:prstGeom prst="rect">
            <a:avLst/>
          </a:prstGeom>
        </p:spPr>
      </p:pic>
      <p:pic>
        <p:nvPicPr>
          <p:cNvPr id="7" name="Picture 6" descr="United States Department of Health and Human Services - Wikipedi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9898" y="4506737"/>
            <a:ext cx="1554480" cy="1554480"/>
          </a:xfrm>
          <a:prstGeom prst="rect">
            <a:avLst/>
          </a:prstGeom>
        </p:spPr>
      </p:pic>
      <p:pic>
        <p:nvPicPr>
          <p:cNvPr id="8" name="Picture 7" descr="TransGriot: January 20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9538" y="819106"/>
            <a:ext cx="1599466" cy="1554480"/>
          </a:xfrm>
          <a:prstGeom prst="rect">
            <a:avLst/>
          </a:prstGeom>
        </p:spPr>
      </p:pic>
      <p:pic>
        <p:nvPicPr>
          <p:cNvPr id="9" name="Picture 8" descr="United States Department of the Interior - Wikipedi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8019" y="2662921"/>
            <a:ext cx="1560985" cy="1554480"/>
          </a:xfrm>
          <a:prstGeom prst="rect">
            <a:avLst/>
          </a:prstGeom>
        </p:spPr>
      </p:pic>
      <p:pic>
        <p:nvPicPr>
          <p:cNvPr id="10" name="Picture 9" descr="File:Seal of the United States Department of Justice (alternate).svg - Wikimedia Common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9538" y="4506737"/>
            <a:ext cx="1554480" cy="1554480"/>
          </a:xfrm>
          <a:prstGeom prst="rect">
            <a:avLst/>
          </a:prstGeom>
        </p:spPr>
      </p:pic>
      <p:pic>
        <p:nvPicPr>
          <p:cNvPr id="11" name="Picture 10" descr="Occupational Safety and Health Administration - Wikipedi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3959" y="819106"/>
            <a:ext cx="1554480" cy="1554480"/>
          </a:xfrm>
          <a:prstGeom prst="rect">
            <a:avLst/>
          </a:prstGeom>
        </p:spPr>
      </p:pic>
      <p:pic>
        <p:nvPicPr>
          <p:cNvPr id="12" name="Picture 11" descr="File:Seal US DOT.png - Wikimedia Commons"/>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73959" y="2662921"/>
            <a:ext cx="1554480" cy="1554480"/>
          </a:xfrm>
          <a:prstGeom prst="rect">
            <a:avLst/>
          </a:prstGeom>
        </p:spPr>
      </p:pic>
      <p:pic>
        <p:nvPicPr>
          <p:cNvPr id="13" name="Picture 12" descr="United States Department of Veterans Affairs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3959" y="4506737"/>
            <a:ext cx="1554480" cy="1554480"/>
          </a:xfrm>
          <a:prstGeom prst="rect">
            <a:avLst/>
          </a:prstGeom>
        </p:spPr>
      </p:pic>
      <p:pic>
        <p:nvPicPr>
          <p:cNvPr id="14" name="Picture 13" descr="National Council on Disability - Wikipedia"/>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91313" y="819106"/>
            <a:ext cx="1554480" cy="1554480"/>
          </a:xfrm>
          <a:prstGeom prst="rect">
            <a:avLst/>
          </a:prstGeom>
        </p:spPr>
      </p:pic>
      <p:pic>
        <p:nvPicPr>
          <p:cNvPr id="15" name="Picture 14" descr="Social Security Administration - Wikipedia"/>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04160" y="2645292"/>
            <a:ext cx="1541633" cy="1554480"/>
          </a:xfrm>
          <a:prstGeom prst="rect">
            <a:avLst/>
          </a:prstGeom>
        </p:spPr>
      </p:pic>
      <p:sp>
        <p:nvSpPr>
          <p:cNvPr id="16" name="Rectangle 15"/>
          <p:cNvSpPr/>
          <p:nvPr/>
        </p:nvSpPr>
        <p:spPr>
          <a:xfrm>
            <a:off x="9291313" y="4491557"/>
            <a:ext cx="1845578" cy="1477328"/>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3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Over 80 federal programs</a:t>
            </a:r>
            <a:endParaRPr lang="en-US" sz="3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Rectangle 2"/>
          <p:cNvSpPr/>
          <p:nvPr/>
        </p:nvSpPr>
        <p:spPr>
          <a:xfrm>
            <a:off x="3508512" y="713918"/>
            <a:ext cx="8269357" cy="5452485"/>
          </a:xfrm>
          <a:prstGeom prst="rect">
            <a:avLst/>
          </a:prstGeom>
          <a:solidFill>
            <a:srgbClr val="9CBEBD">
              <a:alpha val="89804"/>
            </a:srgbClr>
          </a:solidFill>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r>
              <a:rPr lang="en-US" dirty="0">
                <a:solidFill>
                  <a:schemeClr val="tx1"/>
                </a:solidFill>
              </a:rPr>
              <a:t>A 2012 General Accounting Office report, Transportation-Disadvantaged Populations: Federal Coordination Efforts Could Be Further Strengthened, defines federal programs available for use in coordinated transportation arrangements in Appendix II - Inventory of Federal Programs Providing Transportation Services to the Transportation Disadvantaged: </a:t>
            </a:r>
            <a:endParaRPr lang="en-US" dirty="0" smtClean="0">
              <a:solidFill>
                <a:schemeClr val="tx1"/>
              </a:solidFill>
            </a:endParaRPr>
          </a:p>
          <a:p>
            <a:endParaRPr lang="en-US" dirty="0" smtClean="0">
              <a:solidFill>
                <a:schemeClr val="tx1"/>
              </a:solidFill>
            </a:endParaRPr>
          </a:p>
          <a:p>
            <a:r>
              <a:rPr lang="en-US" dirty="0" smtClean="0">
                <a:solidFill>
                  <a:schemeClr val="tx1"/>
                </a:solidFill>
              </a:rPr>
              <a:t>Eighty federal programs are authorized to fund transportation services for the transportation disadvantaged, but transportation in not the primary mission of most of the programs GAO (General Accounting Office) identified.  </a:t>
            </a:r>
            <a:r>
              <a:rPr lang="en-US" u="sng" dirty="0" smtClean="0">
                <a:solidFill>
                  <a:schemeClr val="tx1"/>
                </a:solidFill>
              </a:rPr>
              <a:t>Of these, Department of Transportation administers seven programs that support public transportation.  The remaining 73 programs are administered by seven (7) other federal agencies and provide a variety of human services, such a job training, education, or medical care, which incorporate transportation as an eligible expense in support of program goals</a:t>
            </a:r>
            <a:r>
              <a:rPr lang="en-US" dirty="0" smtClean="0">
                <a:solidFill>
                  <a:schemeClr val="tx1"/>
                </a:solidFill>
              </a:rPr>
              <a:t>.  Total federal spending on transportation services for the transportation disadvantaged remains unknown because, in many cases, federal department do not separately track spending for these services.  However, total funding for the 28 programs that do track or estimate transportation spending, including obligations and expenditures, was at least $11.8 billion in fiscal year 2010.</a:t>
            </a:r>
          </a:p>
          <a:p>
            <a:pPr algn="r"/>
            <a:r>
              <a:rPr lang="en-US" dirty="0">
                <a:solidFill>
                  <a:schemeClr val="tx1"/>
                </a:solidFill>
                <a:hlinkClick r:id="rId14"/>
              </a:rPr>
              <a:t>https://</a:t>
            </a:r>
            <a:r>
              <a:rPr lang="en-US" dirty="0" smtClean="0">
                <a:solidFill>
                  <a:schemeClr val="tx1"/>
                </a:solidFill>
                <a:hlinkClick r:id="rId14"/>
              </a:rPr>
              <a:t>www.transit.dot.gov/ccam/about/partner-agencies</a:t>
            </a:r>
            <a:endParaRPr lang="en-US" dirty="0" smtClean="0">
              <a:solidFill>
                <a:schemeClr val="tx1"/>
              </a:solidFill>
            </a:endParaRPr>
          </a:p>
          <a:p>
            <a:pPr algn="r"/>
            <a:endParaRPr lang="en-US" dirty="0">
              <a:solidFill>
                <a:schemeClr val="tx1"/>
              </a:solidFill>
            </a:endParaRPr>
          </a:p>
        </p:txBody>
      </p:sp>
    </p:spTree>
    <p:extLst>
      <p:ext uri="{BB962C8B-B14F-4D97-AF65-F5344CB8AC3E}">
        <p14:creationId xmlns:p14="http://schemas.microsoft.com/office/powerpoint/2010/main" val="5208553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2400" dirty="0" smtClean="0"/>
              <a:t>Coordinating Council on Access and Mobility</a:t>
            </a:r>
            <a:br>
              <a:rPr lang="en-US" sz="2400" dirty="0" smtClean="0"/>
            </a:br>
            <a:r>
              <a:rPr lang="en-US" sz="2400" dirty="0" smtClean="0"/>
              <a:t>(CCAM)</a:t>
            </a:r>
            <a:br>
              <a:rPr lang="en-US" sz="2400" dirty="0" smtClean="0"/>
            </a:br>
            <a:r>
              <a:rPr lang="en-US" sz="2400" dirty="0"/>
              <a:t/>
            </a:r>
            <a:br>
              <a:rPr lang="en-US" sz="2400" dirty="0"/>
            </a:br>
            <a:r>
              <a:rPr lang="en-US" sz="2400" dirty="0" smtClean="0"/>
              <a:t>Federal Funding</a:t>
            </a:r>
            <a:br>
              <a:rPr lang="en-US" sz="2400" dirty="0" smtClean="0"/>
            </a:br>
            <a:r>
              <a:rPr lang="en-US" sz="2400" dirty="0" smtClean="0"/>
              <a:t>Local Match</a:t>
            </a:r>
            <a:endParaRPr lang="en-US" sz="2400" dirty="0"/>
          </a:p>
        </p:txBody>
      </p:sp>
      <p:pic>
        <p:nvPicPr>
          <p:cNvPr id="5" name="Content Placeholder 4" descr="Vetiver Grass Installation Guide from US Department of Agriculture Now Available"/>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46080" y="819106"/>
            <a:ext cx="1554480" cy="1554480"/>
          </a:xfrm>
        </p:spPr>
      </p:pic>
      <p:pic>
        <p:nvPicPr>
          <p:cNvPr id="4" name="Picture 3"/>
          <p:cNvPicPr>
            <a:picLocks noChangeAspect="1"/>
          </p:cNvPicPr>
          <p:nvPr/>
        </p:nvPicPr>
        <p:blipFill>
          <a:blip r:embed="rId3"/>
          <a:stretch>
            <a:fillRect/>
          </a:stretch>
        </p:blipFill>
        <p:spPr>
          <a:xfrm>
            <a:off x="-415948" y="4199772"/>
            <a:ext cx="3407959" cy="3407959"/>
          </a:xfrm>
          <a:prstGeom prst="rect">
            <a:avLst/>
          </a:prstGeom>
        </p:spPr>
      </p:pic>
      <p:pic>
        <p:nvPicPr>
          <p:cNvPr id="6" name="Picture 5" descr="Joint Public Comment on the U.S. Department of Education’s Open Licensing Requirement for Direct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6080" y="2662921"/>
            <a:ext cx="1554480" cy="1554480"/>
          </a:xfrm>
          <a:prstGeom prst="rect">
            <a:avLst/>
          </a:prstGeom>
        </p:spPr>
      </p:pic>
      <p:pic>
        <p:nvPicPr>
          <p:cNvPr id="7" name="Picture 6" descr="United States Department of Health and Human Services - Wikipedi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9898" y="4506737"/>
            <a:ext cx="1554480" cy="1554480"/>
          </a:xfrm>
          <a:prstGeom prst="rect">
            <a:avLst/>
          </a:prstGeom>
        </p:spPr>
      </p:pic>
      <p:pic>
        <p:nvPicPr>
          <p:cNvPr id="8" name="Picture 7" descr="TransGriot: January 20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9538" y="819106"/>
            <a:ext cx="1599466" cy="1554480"/>
          </a:xfrm>
          <a:prstGeom prst="rect">
            <a:avLst/>
          </a:prstGeom>
        </p:spPr>
      </p:pic>
      <p:pic>
        <p:nvPicPr>
          <p:cNvPr id="9" name="Picture 8" descr="United States Department of the Interior - Wikipedi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8019" y="2662921"/>
            <a:ext cx="1560985" cy="1554480"/>
          </a:xfrm>
          <a:prstGeom prst="rect">
            <a:avLst/>
          </a:prstGeom>
        </p:spPr>
      </p:pic>
      <p:pic>
        <p:nvPicPr>
          <p:cNvPr id="10" name="Picture 9" descr="File:Seal of the United States Department of Justice (alternate).svg - Wikimedia Common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29538" y="4506737"/>
            <a:ext cx="1554480" cy="1554480"/>
          </a:xfrm>
          <a:prstGeom prst="rect">
            <a:avLst/>
          </a:prstGeom>
        </p:spPr>
      </p:pic>
      <p:pic>
        <p:nvPicPr>
          <p:cNvPr id="11" name="Picture 10" descr="Occupational Safety and Health Administration - Wikipedi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73959" y="819106"/>
            <a:ext cx="1554480" cy="1554480"/>
          </a:xfrm>
          <a:prstGeom prst="rect">
            <a:avLst/>
          </a:prstGeom>
        </p:spPr>
      </p:pic>
      <p:pic>
        <p:nvPicPr>
          <p:cNvPr id="12" name="Picture 11" descr="File:Seal US DOT.png - Wikimedia Commons"/>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73959" y="2662921"/>
            <a:ext cx="1554480" cy="1554480"/>
          </a:xfrm>
          <a:prstGeom prst="rect">
            <a:avLst/>
          </a:prstGeom>
        </p:spPr>
      </p:pic>
      <p:pic>
        <p:nvPicPr>
          <p:cNvPr id="13" name="Picture 12" descr="United States Department of Veterans Affairs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3959" y="4506737"/>
            <a:ext cx="1554480" cy="1554480"/>
          </a:xfrm>
          <a:prstGeom prst="rect">
            <a:avLst/>
          </a:prstGeom>
        </p:spPr>
      </p:pic>
      <p:pic>
        <p:nvPicPr>
          <p:cNvPr id="14" name="Picture 13" descr="National Council on Disability - Wikipedia"/>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91313" y="819106"/>
            <a:ext cx="1554480" cy="1554480"/>
          </a:xfrm>
          <a:prstGeom prst="rect">
            <a:avLst/>
          </a:prstGeom>
        </p:spPr>
      </p:pic>
      <p:pic>
        <p:nvPicPr>
          <p:cNvPr id="15" name="Picture 14" descr="Social Security Administration - Wikipedia"/>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04160" y="2645292"/>
            <a:ext cx="1541633" cy="1554480"/>
          </a:xfrm>
          <a:prstGeom prst="rect">
            <a:avLst/>
          </a:prstGeom>
        </p:spPr>
      </p:pic>
      <p:sp>
        <p:nvSpPr>
          <p:cNvPr id="16" name="Rectangle 15"/>
          <p:cNvSpPr/>
          <p:nvPr/>
        </p:nvSpPr>
        <p:spPr>
          <a:xfrm>
            <a:off x="9291313" y="4491557"/>
            <a:ext cx="1845578" cy="1477328"/>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lIns="91440" tIns="45720" rIns="91440" bIns="45720">
            <a:spAutoFit/>
          </a:bodyPr>
          <a:lstStyle/>
          <a:p>
            <a:pPr algn="ctr"/>
            <a:r>
              <a:rPr lang="en-US" sz="3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Over 80 federal programs</a:t>
            </a:r>
            <a:endParaRPr lang="en-US" sz="3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Rectangle 2"/>
          <p:cNvSpPr/>
          <p:nvPr/>
        </p:nvSpPr>
        <p:spPr>
          <a:xfrm>
            <a:off x="3508512" y="713917"/>
            <a:ext cx="3865447" cy="6054631"/>
          </a:xfrm>
          <a:prstGeom prst="rect">
            <a:avLst/>
          </a:prstGeom>
          <a:solidFill>
            <a:srgbClr val="9CBEBD">
              <a:alpha val="89804"/>
            </a:srgbClr>
          </a:solidFill>
          <a:ln w="127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r>
              <a:rPr lang="en-US" sz="1200" dirty="0" smtClean="0">
                <a:solidFill>
                  <a:schemeClr val="tx1"/>
                </a:solidFill>
              </a:rPr>
              <a:t>Q. We currently receive Federal Highway Administration (FHWA) and Federal Transit Administration (FTA) grants. Are there any types of Federal grant money that can be used as local match for FHWA and FTA funds?</a:t>
            </a:r>
          </a:p>
          <a:p>
            <a:endParaRPr lang="en-US" sz="1200" dirty="0" smtClean="0">
              <a:solidFill>
                <a:schemeClr val="tx1"/>
              </a:solidFill>
            </a:endParaRPr>
          </a:p>
          <a:p>
            <a:pPr marL="228600" indent="-228600">
              <a:buAutoNum type="alphaUcPeriod"/>
            </a:pPr>
            <a:r>
              <a:rPr lang="en-US" sz="1200" dirty="0" smtClean="0">
                <a:solidFill>
                  <a:schemeClr val="tx1"/>
                </a:solidFill>
              </a:rPr>
              <a:t>The following Federal funding may be used for local share of FTA programs to the extent described below:</a:t>
            </a:r>
          </a:p>
          <a:p>
            <a:pPr marL="228600" indent="-228600">
              <a:buAutoNum type="alphaUcPeriod"/>
            </a:pPr>
            <a:endParaRPr lang="en-US" sz="1200" dirty="0">
              <a:solidFill>
                <a:schemeClr val="tx1"/>
              </a:solidFill>
            </a:endParaRPr>
          </a:p>
          <a:p>
            <a:r>
              <a:rPr lang="en-US" sz="1200" b="1" dirty="0" smtClean="0">
                <a:solidFill>
                  <a:schemeClr val="tx1"/>
                </a:solidFill>
              </a:rPr>
              <a:t>Federal </a:t>
            </a:r>
            <a:r>
              <a:rPr lang="en-US" sz="1200" b="1" dirty="0">
                <a:solidFill>
                  <a:schemeClr val="tx1"/>
                </a:solidFill>
              </a:rPr>
              <a:t>funds that are Derived from Amounts Made Available to a Federal Department or Agency Other than DOT.</a:t>
            </a:r>
          </a:p>
          <a:p>
            <a:r>
              <a:rPr lang="en-US" sz="1200" b="1" dirty="0">
                <a:solidFill>
                  <a:schemeClr val="tx1"/>
                </a:solidFill>
              </a:rPr>
              <a:t>Unless Federal Transit Law specifies program funding made available to other Federal agencies as eligible for local share for FTA programs, </a:t>
            </a:r>
            <a:r>
              <a:rPr lang="en-US" sz="1200" b="1" u="sng" dirty="0">
                <a:solidFill>
                  <a:schemeClr val="tx1"/>
                </a:solidFill>
              </a:rPr>
              <a:t>FTA leaves the determination whether another agency’s funding may be used for local share for FTA programs to that agency</a:t>
            </a:r>
            <a:r>
              <a:rPr lang="en-US" sz="1200" b="1" dirty="0">
                <a:solidFill>
                  <a:schemeClr val="tx1"/>
                </a:solidFill>
              </a:rPr>
              <a:t>. Under the laws and regulations governing that funding, however, that funding must be eligible for use in public transportation projects</a:t>
            </a:r>
            <a:r>
              <a:rPr lang="en-US" sz="1200" b="1" dirty="0" smtClean="0">
                <a:solidFill>
                  <a:schemeClr val="tx1"/>
                </a:solidFill>
              </a:rPr>
              <a:t>.</a:t>
            </a:r>
          </a:p>
          <a:p>
            <a:endParaRPr lang="en-US" sz="1200" dirty="0">
              <a:solidFill>
                <a:schemeClr val="tx1"/>
              </a:solidFill>
            </a:endParaRPr>
          </a:p>
          <a:p>
            <a:r>
              <a:rPr lang="en-US" sz="1200" dirty="0" smtClean="0">
                <a:solidFill>
                  <a:schemeClr val="tx1"/>
                </a:solidFill>
              </a:rPr>
              <a:t>Rural/Frontier Application of this rule:</a:t>
            </a:r>
          </a:p>
          <a:p>
            <a:endParaRPr lang="en-US" sz="1200" dirty="0" smtClean="0">
              <a:solidFill>
                <a:schemeClr val="tx1"/>
              </a:solidFill>
            </a:endParaRPr>
          </a:p>
          <a:p>
            <a:r>
              <a:rPr lang="en-US" sz="1200" dirty="0">
                <a:solidFill>
                  <a:schemeClr val="tx1"/>
                </a:solidFill>
              </a:rPr>
              <a:t>If another Federal agency permits its funds to be used for local share, the following FTA programs are expressly authorized by Federal Transit Law to accept that funding for local share: </a:t>
            </a:r>
          </a:p>
          <a:p>
            <a:r>
              <a:rPr lang="en-US" sz="1200" dirty="0">
                <a:solidFill>
                  <a:schemeClr val="tx1"/>
                </a:solidFill>
              </a:rPr>
              <a:t>(1) Elderly Individuals and Individuals with Disabilities Program, 49 U.S.C. § 5310.</a:t>
            </a:r>
          </a:p>
          <a:p>
            <a:r>
              <a:rPr lang="en-US" sz="1200" dirty="0">
                <a:solidFill>
                  <a:schemeClr val="tx1"/>
                </a:solidFill>
              </a:rPr>
              <a:t>(2). </a:t>
            </a:r>
            <a:r>
              <a:rPr lang="en-US" sz="1200" dirty="0" err="1">
                <a:solidFill>
                  <a:schemeClr val="tx1"/>
                </a:solidFill>
              </a:rPr>
              <a:t>Nonurbanized</a:t>
            </a:r>
            <a:r>
              <a:rPr lang="en-US" sz="1200" dirty="0">
                <a:solidFill>
                  <a:schemeClr val="tx1"/>
                </a:solidFill>
              </a:rPr>
              <a:t> Area Formula Program, 49 U.S.C. § 5311</a:t>
            </a:r>
            <a:r>
              <a:rPr lang="en-US" sz="1200" dirty="0" smtClean="0">
                <a:solidFill>
                  <a:schemeClr val="tx1"/>
                </a:solidFill>
              </a:rPr>
              <a:t>.</a:t>
            </a:r>
          </a:p>
          <a:p>
            <a:endParaRPr lang="en-US" sz="1200" dirty="0">
              <a:solidFill>
                <a:schemeClr val="tx1"/>
              </a:solidFill>
            </a:endParaRPr>
          </a:p>
          <a:p>
            <a:r>
              <a:rPr lang="en-US" sz="1200" dirty="0" smtClean="0">
                <a:solidFill>
                  <a:schemeClr val="tx1"/>
                </a:solidFill>
              </a:rPr>
              <a:t>Includes TANF, DOT/FHWA</a:t>
            </a:r>
            <a:endParaRPr lang="en-US" sz="1200" dirty="0">
              <a:solidFill>
                <a:schemeClr val="tx1"/>
              </a:solidFill>
            </a:endParaRPr>
          </a:p>
        </p:txBody>
      </p:sp>
      <p:sp>
        <p:nvSpPr>
          <p:cNvPr id="20" name="Rectangle 19"/>
          <p:cNvSpPr/>
          <p:nvPr/>
        </p:nvSpPr>
        <p:spPr>
          <a:xfrm>
            <a:off x="7418945" y="713917"/>
            <a:ext cx="3865447" cy="6054631"/>
          </a:xfrm>
          <a:prstGeom prst="rect">
            <a:avLst/>
          </a:prstGeom>
          <a:solidFill>
            <a:srgbClr val="9CBEBD">
              <a:alpha val="89804"/>
            </a:srgbClr>
          </a:solidFill>
          <a:ln w="1270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t" anchorCtr="0"/>
          <a:lstStyle/>
          <a:p>
            <a:r>
              <a:rPr lang="en-US" sz="1200" dirty="0">
                <a:solidFill>
                  <a:schemeClr val="tx1"/>
                </a:solidFill>
              </a:rPr>
              <a:t>(3) Job Access and Reverse Commute Program, 49 U.S.C. § 5316; however, specific program information for other types of Federal funding is available at </a:t>
            </a:r>
            <a:r>
              <a:rPr lang="en-US" sz="1200" dirty="0">
                <a:solidFill>
                  <a:schemeClr val="tx1"/>
                </a:solidFill>
                <a:hlinkClick r:id="rId14"/>
              </a:rPr>
              <a:t>https://www.transit.dot.gov/ccam/about</a:t>
            </a:r>
            <a:r>
              <a:rPr lang="en-US" sz="1200" dirty="0" smtClean="0">
                <a:solidFill>
                  <a:schemeClr val="tx1"/>
                </a:solidFill>
                <a:hlinkClick r:id="rId14"/>
              </a:rPr>
              <a:t>/</a:t>
            </a:r>
            <a:endParaRPr lang="en-US" sz="1200" dirty="0" smtClean="0">
              <a:solidFill>
                <a:schemeClr val="tx1"/>
              </a:solidFill>
            </a:endParaRPr>
          </a:p>
          <a:p>
            <a:r>
              <a:rPr lang="en-US" sz="1200" dirty="0" smtClean="0">
                <a:solidFill>
                  <a:schemeClr val="tx1"/>
                </a:solidFill>
              </a:rPr>
              <a:t>(</a:t>
            </a:r>
            <a:r>
              <a:rPr lang="en-US" sz="1200" dirty="0">
                <a:solidFill>
                  <a:schemeClr val="tx1"/>
                </a:solidFill>
              </a:rPr>
              <a:t>4) New Freedom Program, 49 U.S.C. § 5317, however, specific program information for other types of Federal funding is available at </a:t>
            </a:r>
            <a:r>
              <a:rPr lang="en-US" sz="1200" dirty="0">
                <a:solidFill>
                  <a:schemeClr val="tx1"/>
                </a:solidFill>
                <a:hlinkClick r:id="rId15"/>
              </a:rPr>
              <a:t>https://</a:t>
            </a:r>
            <a:r>
              <a:rPr lang="en-US" sz="1200" dirty="0" smtClean="0">
                <a:solidFill>
                  <a:schemeClr val="tx1"/>
                </a:solidFill>
                <a:hlinkClick r:id="rId15"/>
              </a:rPr>
              <a:t>www.transit.dot.gov/ccam/about</a:t>
            </a:r>
            <a:endParaRPr lang="en-US" sz="1200" dirty="0" smtClean="0">
              <a:solidFill>
                <a:schemeClr val="tx1"/>
              </a:solidFill>
            </a:endParaRPr>
          </a:p>
          <a:p>
            <a:endParaRPr lang="en-US" sz="1200" dirty="0" smtClean="0">
              <a:solidFill>
                <a:schemeClr val="tx1"/>
              </a:solidFill>
            </a:endParaRPr>
          </a:p>
          <a:p>
            <a:r>
              <a:rPr lang="en-US" sz="1200" dirty="0" smtClean="0">
                <a:solidFill>
                  <a:schemeClr val="tx1"/>
                </a:solidFill>
              </a:rPr>
              <a:t>Small Urban and Urban Application of this rule:</a:t>
            </a:r>
          </a:p>
          <a:p>
            <a:endParaRPr lang="en-US" sz="1200" dirty="0" smtClean="0">
              <a:solidFill>
                <a:schemeClr val="tx1"/>
              </a:solidFill>
            </a:endParaRPr>
          </a:p>
          <a:p>
            <a:r>
              <a:rPr lang="en-US" sz="1200" dirty="0">
                <a:solidFill>
                  <a:schemeClr val="tx1"/>
                </a:solidFill>
              </a:rPr>
              <a:t>If another Federal agency permits its funds to be used for local share, the following FTA programs are implicitly authorized by law to accept that funding: </a:t>
            </a:r>
          </a:p>
          <a:p>
            <a:r>
              <a:rPr lang="en-US" sz="1200" dirty="0">
                <a:solidFill>
                  <a:schemeClr val="tx1"/>
                </a:solidFill>
              </a:rPr>
              <a:t>(1) Urbanized Area Formula Program grant, 49 U.S.C. § 5307 [because TANF funds are expressly authorized for use as local share].</a:t>
            </a:r>
          </a:p>
          <a:p>
            <a:r>
              <a:rPr lang="en-US" sz="1200" dirty="0">
                <a:solidFill>
                  <a:schemeClr val="tx1"/>
                </a:solidFill>
              </a:rPr>
              <a:t>(2) Programs for which FTA can provide 100% FTA assistance, provided that the conditions precedent for 100% FTA assistance are fulfilled, including but not limited to: </a:t>
            </a:r>
          </a:p>
          <a:p>
            <a:r>
              <a:rPr lang="en-US" sz="1200" dirty="0">
                <a:solidFill>
                  <a:schemeClr val="tx1"/>
                </a:solidFill>
              </a:rPr>
              <a:t>(a) Planning Program, 49 U.S.C. 5305(b).</a:t>
            </a:r>
          </a:p>
          <a:p>
            <a:r>
              <a:rPr lang="en-US" sz="1200" dirty="0">
                <a:solidFill>
                  <a:schemeClr val="tx1"/>
                </a:solidFill>
              </a:rPr>
              <a:t>(b) National Planning and Research Program, 49 U.S.C. 5305(e).</a:t>
            </a:r>
          </a:p>
          <a:p>
            <a:r>
              <a:rPr lang="en-US" sz="1200" dirty="0">
                <a:solidFill>
                  <a:schemeClr val="tx1"/>
                </a:solidFill>
              </a:rPr>
              <a:t>(c) National research program, 49 U.S.C. § 5312(a).</a:t>
            </a:r>
          </a:p>
          <a:p>
            <a:r>
              <a:rPr lang="en-US" sz="1200" dirty="0">
                <a:solidFill>
                  <a:schemeClr val="tx1"/>
                </a:solidFill>
              </a:rPr>
              <a:t>(d) National Transit Institute, 49 U.S.C. § 5315.</a:t>
            </a:r>
          </a:p>
          <a:p>
            <a:r>
              <a:rPr lang="en-US" sz="1200" dirty="0">
                <a:solidFill>
                  <a:schemeClr val="tx1"/>
                </a:solidFill>
              </a:rPr>
              <a:t>(e) Paul S. Sarbanes Transit in the Parks Program, 49 U.S.C. § 5320.</a:t>
            </a:r>
          </a:p>
          <a:p>
            <a:r>
              <a:rPr lang="en-US" sz="1200" dirty="0">
                <a:solidFill>
                  <a:schemeClr val="tx1"/>
                </a:solidFill>
              </a:rPr>
              <a:t>(f) Human Resources Programs, 49 U.S.C. § 5322</a:t>
            </a:r>
            <a:r>
              <a:rPr lang="en-US" sz="1200" dirty="0" smtClean="0">
                <a:solidFill>
                  <a:schemeClr val="tx1"/>
                </a:solidFill>
              </a:rPr>
              <a:t>.</a:t>
            </a:r>
          </a:p>
          <a:p>
            <a:endParaRPr lang="en-US" sz="1200" dirty="0">
              <a:solidFill>
                <a:schemeClr val="tx1"/>
              </a:solidFill>
            </a:endParaRPr>
          </a:p>
          <a:p>
            <a:r>
              <a:rPr lang="en-US" sz="1200" dirty="0" smtClean="0">
                <a:solidFill>
                  <a:schemeClr val="tx1"/>
                </a:solidFill>
              </a:rPr>
              <a:t>Includes: TANF</a:t>
            </a:r>
          </a:p>
          <a:p>
            <a:pPr algn="r"/>
            <a:r>
              <a:rPr lang="en-US" sz="1200" dirty="0">
                <a:solidFill>
                  <a:schemeClr val="tx1"/>
                </a:solidFill>
                <a:hlinkClick r:id="rId16"/>
              </a:rPr>
              <a:t>https://</a:t>
            </a:r>
            <a:r>
              <a:rPr lang="en-US" sz="1200" dirty="0" smtClean="0">
                <a:solidFill>
                  <a:schemeClr val="tx1"/>
                </a:solidFill>
                <a:hlinkClick r:id="rId16"/>
              </a:rPr>
              <a:t>www.transit.dot.gov/funding/procurement/third-party-procurement/local-matching-funds</a:t>
            </a:r>
            <a:endParaRPr lang="en-US" sz="1200" dirty="0" smtClean="0">
              <a:solidFill>
                <a:schemeClr val="tx1"/>
              </a:solidFill>
            </a:endParaRPr>
          </a:p>
          <a:p>
            <a:pPr algn="r"/>
            <a:endParaRPr lang="en-US" sz="1200" dirty="0">
              <a:solidFill>
                <a:schemeClr val="tx1"/>
              </a:solidFill>
            </a:endParaRPr>
          </a:p>
        </p:txBody>
      </p:sp>
    </p:spTree>
    <p:extLst>
      <p:ext uri="{BB962C8B-B14F-4D97-AF65-F5344CB8AC3E}">
        <p14:creationId xmlns:p14="http://schemas.microsoft.com/office/powerpoint/2010/main" val="32874257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EDA</a:t>
            </a:r>
            <a:endParaRPr lang="en-US" dirty="0"/>
          </a:p>
        </p:txBody>
      </p:sp>
      <p:sp>
        <p:nvSpPr>
          <p:cNvPr id="3" name="Content Placeholder 2"/>
          <p:cNvSpPr>
            <a:spLocks noGrp="1"/>
          </p:cNvSpPr>
          <p:nvPr>
            <p:ph idx="1"/>
          </p:nvPr>
        </p:nvSpPr>
        <p:spPr/>
        <p:txBody>
          <a:bodyPr/>
          <a:lstStyle/>
          <a:p>
            <a:r>
              <a:rPr lang="en-US" dirty="0"/>
              <a:t>According to 13 CFR 300.3 [Title 13 -- Business Credit and Assistance; Chapter III -- Economic Development Administration, Department of Commerce; Part 300 -- General Information], Local Share or Matching Share means “the non-EDA funds and any In-Kind Contributions that are approved by EDA and provided by Recipients or third parties as a condition of an Investment. The </a:t>
            </a:r>
            <a:r>
              <a:rPr lang="en-US" b="1" dirty="0"/>
              <a:t>Matching Share may include funds from other Federal Agencies only if authorized by statute that allows such use, which may be determined by EDA's reasonable interpretation of such authority</a:t>
            </a:r>
            <a:r>
              <a:rPr lang="en-US" dirty="0" smtClean="0"/>
              <a:t>.”</a:t>
            </a:r>
          </a:p>
          <a:p>
            <a:r>
              <a:rPr lang="en-US" dirty="0" smtClean="0"/>
              <a:t>FTA wording is similar, but basically, a letter of approval will do the trick.</a:t>
            </a:r>
            <a:endParaRPr lang="en-US" dirty="0"/>
          </a:p>
        </p:txBody>
      </p:sp>
      <p:pic>
        <p:nvPicPr>
          <p:cNvPr id="4" name="Picture 3"/>
          <p:cNvPicPr>
            <a:picLocks noChangeAspect="1"/>
          </p:cNvPicPr>
          <p:nvPr/>
        </p:nvPicPr>
        <p:blipFill>
          <a:blip r:embed="rId3"/>
          <a:stretch>
            <a:fillRect/>
          </a:stretch>
        </p:blipFill>
        <p:spPr>
          <a:xfrm>
            <a:off x="-415948" y="4199772"/>
            <a:ext cx="3407959" cy="3407959"/>
          </a:xfrm>
          <a:prstGeom prst="rect">
            <a:avLst/>
          </a:prstGeom>
        </p:spPr>
      </p:pic>
    </p:spTree>
    <p:extLst>
      <p:ext uri="{BB962C8B-B14F-4D97-AF65-F5344CB8AC3E}">
        <p14:creationId xmlns:p14="http://schemas.microsoft.com/office/powerpoint/2010/main" val="12110730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Local </a:t>
            </a:r>
            <a:r>
              <a:rPr lang="en-US" dirty="0" smtClean="0"/>
              <a:t>Match</a:t>
            </a:r>
            <a:br>
              <a:rPr lang="en-US" dirty="0" smtClean="0"/>
            </a:br>
            <a:r>
              <a:rPr lang="en-US" dirty="0" smtClean="0"/>
              <a:t/>
            </a:r>
            <a:br>
              <a:rPr lang="en-US" dirty="0" smtClean="0"/>
            </a:br>
            <a:r>
              <a:rPr lang="en-US" dirty="0" smtClean="0"/>
              <a:t>Leveraging Resources</a:t>
            </a:r>
            <a:r>
              <a:rPr lang="en-US" dirty="0" smtClean="0"/>
              <a:t/>
            </a:r>
            <a:br>
              <a:rPr lang="en-US" dirty="0" smtClean="0"/>
            </a:br>
            <a:endParaRPr lang="en-US" dirty="0"/>
          </a:p>
        </p:txBody>
      </p:sp>
      <p:sp>
        <p:nvSpPr>
          <p:cNvPr id="3" name="Content Placeholder 2"/>
          <p:cNvSpPr>
            <a:spLocks noGrp="1"/>
          </p:cNvSpPr>
          <p:nvPr>
            <p:ph idx="1"/>
          </p:nvPr>
        </p:nvSpPr>
        <p:spPr/>
        <p:txBody>
          <a:bodyPr>
            <a:noAutofit/>
          </a:bodyPr>
          <a:lstStyle/>
          <a:p>
            <a:r>
              <a:rPr lang="en-US" sz="1200" dirty="0" smtClean="0"/>
              <a:t>State General Fund</a:t>
            </a:r>
          </a:p>
          <a:p>
            <a:r>
              <a:rPr lang="en-US" sz="1200" dirty="0" smtClean="0"/>
              <a:t>State Department Grants</a:t>
            </a:r>
          </a:p>
          <a:p>
            <a:r>
              <a:rPr lang="en-US" sz="1200" dirty="0" smtClean="0"/>
              <a:t>State Department Cooperative Agreements (CCAM and NC)</a:t>
            </a:r>
          </a:p>
          <a:p>
            <a:r>
              <a:rPr lang="en-US" sz="1200" dirty="0" smtClean="0"/>
              <a:t>Other Federal Agencies (Agreement)</a:t>
            </a:r>
          </a:p>
          <a:p>
            <a:r>
              <a:rPr lang="en-US" sz="1200" dirty="0" smtClean="0"/>
              <a:t>Partnership with Human Service Agencies </a:t>
            </a:r>
          </a:p>
          <a:p>
            <a:pPr lvl="1"/>
            <a:r>
              <a:rPr lang="en-US" sz="1200" dirty="0" smtClean="0"/>
              <a:t>If an agency purchases transportation services it may be counted as Match rather than Fare Box.</a:t>
            </a:r>
          </a:p>
          <a:p>
            <a:r>
              <a:rPr lang="en-US" sz="1200" dirty="0" smtClean="0"/>
              <a:t>NEMT(Non-Emergency Medical Transportation - Medicaid)</a:t>
            </a:r>
          </a:p>
          <a:p>
            <a:pPr lvl="1"/>
            <a:r>
              <a:rPr lang="en-US" sz="1200" dirty="0" smtClean="0"/>
              <a:t>Direct Agreement, NEMT broker pays fare to transit provider</a:t>
            </a:r>
          </a:p>
          <a:p>
            <a:pPr lvl="1"/>
            <a:r>
              <a:rPr lang="en-US" sz="1200" dirty="0" smtClean="0"/>
              <a:t>RTC eligible transit provider receives eligible reimbursement from state</a:t>
            </a:r>
          </a:p>
          <a:p>
            <a:pPr lvl="1"/>
            <a:r>
              <a:rPr lang="en-US" sz="1200" dirty="0" smtClean="0"/>
              <a:t>Contractual work outside of regular service</a:t>
            </a:r>
          </a:p>
          <a:p>
            <a:pPr lvl="1"/>
            <a:r>
              <a:rPr lang="en-US" sz="1200" dirty="0" smtClean="0"/>
              <a:t>Coordinated with public transit</a:t>
            </a:r>
          </a:p>
          <a:p>
            <a:r>
              <a:rPr lang="en-US" sz="1200" dirty="0" smtClean="0"/>
              <a:t>Local Governments</a:t>
            </a:r>
          </a:p>
          <a:p>
            <a:pPr lvl="1"/>
            <a:r>
              <a:rPr lang="en-US" sz="1200" dirty="0" smtClean="0"/>
              <a:t>Funded Department of local government</a:t>
            </a:r>
          </a:p>
          <a:p>
            <a:pPr lvl="1"/>
            <a:r>
              <a:rPr lang="en-US" sz="1200" dirty="0" smtClean="0"/>
              <a:t>Contributions from local governments</a:t>
            </a:r>
          </a:p>
          <a:p>
            <a:pPr lvl="1"/>
            <a:r>
              <a:rPr lang="en-US" sz="1200" dirty="0" smtClean="0"/>
              <a:t>Taxes (Voter approved are pretty tough)</a:t>
            </a:r>
          </a:p>
          <a:p>
            <a:r>
              <a:rPr lang="en-US" sz="1200" dirty="0" smtClean="0"/>
              <a:t>Donations</a:t>
            </a:r>
          </a:p>
          <a:p>
            <a:pPr lvl="1"/>
            <a:r>
              <a:rPr lang="en-US" sz="1200" dirty="0" smtClean="0"/>
              <a:t>Goods, services, cash – must meet some </a:t>
            </a:r>
            <a:r>
              <a:rPr lang="en-US" sz="1200" dirty="0" err="1" smtClean="0"/>
              <a:t>allowability</a:t>
            </a:r>
            <a:r>
              <a:rPr lang="en-US" sz="1200" dirty="0" smtClean="0"/>
              <a:t> criteria</a:t>
            </a:r>
          </a:p>
          <a:p>
            <a:r>
              <a:rPr lang="en-US" sz="1200" dirty="0" smtClean="0"/>
              <a:t>In-kind</a:t>
            </a:r>
          </a:p>
          <a:p>
            <a:pPr lvl="1"/>
            <a:r>
              <a:rPr lang="en-US" sz="1200" dirty="0" smtClean="0"/>
              <a:t>Property rental, volunteerism</a:t>
            </a:r>
          </a:p>
          <a:p>
            <a:r>
              <a:rPr lang="en-US" sz="1200" dirty="0" smtClean="0"/>
              <a:t>Foundation Grants</a:t>
            </a:r>
            <a:endParaRPr lang="en-US" sz="1200" dirty="0"/>
          </a:p>
        </p:txBody>
      </p:sp>
      <p:pic>
        <p:nvPicPr>
          <p:cNvPr id="4" name="Picture 3"/>
          <p:cNvPicPr>
            <a:picLocks noChangeAspect="1"/>
          </p:cNvPicPr>
          <p:nvPr/>
        </p:nvPicPr>
        <p:blipFill>
          <a:blip r:embed="rId2"/>
          <a:stretch>
            <a:fillRect/>
          </a:stretch>
        </p:blipFill>
        <p:spPr>
          <a:xfrm>
            <a:off x="-415948" y="4199772"/>
            <a:ext cx="3407959" cy="3407959"/>
          </a:xfrm>
          <a:prstGeom prst="rect">
            <a:avLst/>
          </a:prstGeom>
        </p:spPr>
      </p:pic>
    </p:spTree>
    <p:extLst>
      <p:ext uri="{BB962C8B-B14F-4D97-AF65-F5344CB8AC3E}">
        <p14:creationId xmlns:p14="http://schemas.microsoft.com/office/powerpoint/2010/main" val="23949123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Federal Government</a:t>
            </a:r>
            <a:br>
              <a:rPr lang="en-US" dirty="0" smtClean="0"/>
            </a:br>
            <a:r>
              <a:rPr lang="en-US" dirty="0" smtClean="0"/>
              <a:t>Departments</a:t>
            </a:r>
            <a:br>
              <a:rPr lang="en-US" dirty="0" smtClean="0"/>
            </a:br>
            <a:r>
              <a:rPr lang="en-US" dirty="0"/>
              <a:t/>
            </a:r>
            <a:br>
              <a:rPr lang="en-US" dirty="0"/>
            </a:br>
            <a:r>
              <a:rPr lang="en-US" dirty="0" smtClean="0"/>
              <a:t>Not an Exhaustive List</a:t>
            </a:r>
            <a:endParaRPr lang="en-US" dirty="0"/>
          </a:p>
        </p:txBody>
      </p:sp>
      <p:pic>
        <p:nvPicPr>
          <p:cNvPr id="5" name="Content Placeholder 4"/>
          <p:cNvPicPr>
            <a:picLocks noGrp="1" noChangeAspect="1"/>
          </p:cNvPicPr>
          <p:nvPr>
            <p:ph idx="1"/>
          </p:nvPr>
        </p:nvPicPr>
        <p:blipFill>
          <a:blip r:embed="rId3"/>
          <a:stretch>
            <a:fillRect/>
          </a:stretch>
        </p:blipFill>
        <p:spPr>
          <a:xfrm>
            <a:off x="3619936" y="272846"/>
            <a:ext cx="1554615" cy="1554615"/>
          </a:xfrm>
          <a:prstGeom prst="rect">
            <a:avLst/>
          </a:prstGeom>
        </p:spPr>
      </p:pic>
      <p:pic>
        <p:nvPicPr>
          <p:cNvPr id="4" name="Picture 3"/>
          <p:cNvPicPr>
            <a:picLocks noChangeAspect="1"/>
          </p:cNvPicPr>
          <p:nvPr/>
        </p:nvPicPr>
        <p:blipFill>
          <a:blip r:embed="rId4"/>
          <a:stretch>
            <a:fillRect/>
          </a:stretch>
        </p:blipFill>
        <p:spPr>
          <a:xfrm>
            <a:off x="-415948" y="4199772"/>
            <a:ext cx="3407959" cy="3407959"/>
          </a:xfrm>
          <a:prstGeom prst="rect">
            <a:avLst/>
          </a:prstGeom>
        </p:spPr>
      </p:pic>
      <p:pic>
        <p:nvPicPr>
          <p:cNvPr id="6" name="Picture 5" descr="United States Department of Commerce - Wikipedi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9936" y="2027584"/>
            <a:ext cx="1554480" cy="1554480"/>
          </a:xfrm>
          <a:prstGeom prst="rect">
            <a:avLst/>
          </a:prstGeom>
        </p:spPr>
      </p:pic>
      <p:pic>
        <p:nvPicPr>
          <p:cNvPr id="8" name="Picture 7"/>
          <p:cNvPicPr>
            <a:picLocks noChangeAspect="1"/>
          </p:cNvPicPr>
          <p:nvPr/>
        </p:nvPicPr>
        <p:blipFill>
          <a:blip r:embed="rId6"/>
          <a:stretch>
            <a:fillRect/>
          </a:stretch>
        </p:blipFill>
        <p:spPr>
          <a:xfrm>
            <a:off x="5594086" y="199477"/>
            <a:ext cx="1554615" cy="1554615"/>
          </a:xfrm>
          <a:prstGeom prst="rect">
            <a:avLst/>
          </a:prstGeom>
        </p:spPr>
      </p:pic>
      <p:pic>
        <p:nvPicPr>
          <p:cNvPr id="9" name="Picture 8" descr="File:Seal of the United States Department of Energy.png - Wikimedia Common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4221" y="2027584"/>
            <a:ext cx="1554480" cy="1554480"/>
          </a:xfrm>
          <a:prstGeom prst="rect">
            <a:avLst/>
          </a:prstGeom>
        </p:spPr>
      </p:pic>
      <p:pic>
        <p:nvPicPr>
          <p:cNvPr id="10" name="Picture 9"/>
          <p:cNvPicPr>
            <a:picLocks noChangeAspect="1"/>
          </p:cNvPicPr>
          <p:nvPr/>
        </p:nvPicPr>
        <p:blipFill>
          <a:blip r:embed="rId8"/>
          <a:stretch>
            <a:fillRect/>
          </a:stretch>
        </p:blipFill>
        <p:spPr>
          <a:xfrm>
            <a:off x="7571997" y="2027449"/>
            <a:ext cx="1554615" cy="1554615"/>
          </a:xfrm>
          <a:prstGeom prst="rect">
            <a:avLst/>
          </a:prstGeom>
        </p:spPr>
      </p:pic>
      <p:pic>
        <p:nvPicPr>
          <p:cNvPr id="12" name="Picture 11" descr="Office of Justice Programs - Wikipedi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46147" y="199477"/>
            <a:ext cx="1554480" cy="1554480"/>
          </a:xfrm>
          <a:prstGeom prst="rect">
            <a:avLst/>
          </a:prstGeom>
        </p:spPr>
      </p:pic>
      <p:pic>
        <p:nvPicPr>
          <p:cNvPr id="13" name="Picture 12"/>
          <p:cNvPicPr>
            <a:picLocks noChangeAspect="1"/>
          </p:cNvPicPr>
          <p:nvPr/>
        </p:nvPicPr>
        <p:blipFill>
          <a:blip r:embed="rId10"/>
          <a:stretch>
            <a:fillRect/>
          </a:stretch>
        </p:blipFill>
        <p:spPr>
          <a:xfrm>
            <a:off x="9546147" y="2027584"/>
            <a:ext cx="1554615" cy="1554615"/>
          </a:xfrm>
          <a:prstGeom prst="rect">
            <a:avLst/>
          </a:prstGeom>
        </p:spPr>
      </p:pic>
      <p:sp>
        <p:nvSpPr>
          <p:cNvPr id="16" name="Rectangle 15"/>
          <p:cNvSpPr/>
          <p:nvPr/>
        </p:nvSpPr>
        <p:spPr>
          <a:xfrm>
            <a:off x="3488634" y="4441735"/>
            <a:ext cx="8309113" cy="3334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lang="en-US" dirty="0" smtClean="0"/>
              <a:t>FEDERAL OPTIONS</a:t>
            </a:r>
          </a:p>
        </p:txBody>
      </p:sp>
      <p:sp>
        <p:nvSpPr>
          <p:cNvPr id="17" name="Down Arrow 16"/>
          <p:cNvSpPr/>
          <p:nvPr/>
        </p:nvSpPr>
        <p:spPr>
          <a:xfrm>
            <a:off x="7149767" y="3424428"/>
            <a:ext cx="713151" cy="86022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Down Arrow 17"/>
          <p:cNvSpPr/>
          <p:nvPr/>
        </p:nvSpPr>
        <p:spPr>
          <a:xfrm>
            <a:off x="10835620" y="3424428"/>
            <a:ext cx="713151" cy="86022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Down Arrow 18"/>
          <p:cNvSpPr/>
          <p:nvPr/>
        </p:nvSpPr>
        <p:spPr>
          <a:xfrm>
            <a:off x="9076878" y="3424428"/>
            <a:ext cx="713151" cy="86022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Down Arrow 19"/>
          <p:cNvSpPr/>
          <p:nvPr/>
        </p:nvSpPr>
        <p:spPr>
          <a:xfrm>
            <a:off x="5064063" y="3424428"/>
            <a:ext cx="713151" cy="86022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Down Arrow 20"/>
          <p:cNvSpPr/>
          <p:nvPr/>
        </p:nvSpPr>
        <p:spPr>
          <a:xfrm>
            <a:off x="3287758" y="3418999"/>
            <a:ext cx="713151" cy="860224"/>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11"/>
          <a:stretch>
            <a:fillRect/>
          </a:stretch>
        </p:blipFill>
        <p:spPr>
          <a:xfrm>
            <a:off x="7568236" y="133745"/>
            <a:ext cx="1554615" cy="1554615"/>
          </a:xfrm>
          <a:prstGeom prst="rect">
            <a:avLst/>
          </a:prstGeom>
        </p:spPr>
      </p:pic>
      <p:sp>
        <p:nvSpPr>
          <p:cNvPr id="23" name="Rectangle 22"/>
          <p:cNvSpPr/>
          <p:nvPr/>
        </p:nvSpPr>
        <p:spPr>
          <a:xfrm>
            <a:off x="3488633" y="4880835"/>
            <a:ext cx="8309113" cy="333465"/>
          </a:xfrm>
          <a:prstGeom prst="rect">
            <a:avLst/>
          </a:prstGeom>
        </p:spPr>
        <p:style>
          <a:lnRef idx="1">
            <a:schemeClr val="accent1"/>
          </a:lnRef>
          <a:fillRef idx="2">
            <a:schemeClr val="accent1"/>
          </a:fillRef>
          <a:effectRef idx="1">
            <a:schemeClr val="accent1"/>
          </a:effectRef>
          <a:fontRef idx="minor">
            <a:schemeClr val="dk1"/>
          </a:fontRef>
        </p:style>
        <p:txBody>
          <a:bodyPr rtlCol="0" anchor="t"/>
          <a:lstStyle/>
          <a:p>
            <a:r>
              <a:rPr lang="en-US" dirty="0" smtClean="0"/>
              <a:t>KEEP FUNDING AT THE FEDERAL LEVEL</a:t>
            </a:r>
          </a:p>
        </p:txBody>
      </p:sp>
      <p:sp>
        <p:nvSpPr>
          <p:cNvPr id="24" name="Rectangle 23"/>
          <p:cNvSpPr/>
          <p:nvPr/>
        </p:nvSpPr>
        <p:spPr>
          <a:xfrm>
            <a:off x="3488633" y="5318132"/>
            <a:ext cx="8309113" cy="333465"/>
          </a:xfrm>
          <a:prstGeom prst="rect">
            <a:avLst/>
          </a:prstGeom>
        </p:spPr>
        <p:style>
          <a:lnRef idx="1">
            <a:schemeClr val="accent1"/>
          </a:lnRef>
          <a:fillRef idx="2">
            <a:schemeClr val="accent1"/>
          </a:fillRef>
          <a:effectRef idx="1">
            <a:schemeClr val="accent1"/>
          </a:effectRef>
          <a:fontRef idx="minor">
            <a:schemeClr val="dk1"/>
          </a:fontRef>
        </p:style>
        <p:txBody>
          <a:bodyPr rtlCol="0" anchor="t"/>
          <a:lstStyle/>
          <a:p>
            <a:r>
              <a:rPr lang="en-US" dirty="0" smtClean="0"/>
              <a:t>FUND A DEPARTMENT ON THE REGIONAL OR STATE LEVEL (FTA REGION 9)</a:t>
            </a:r>
          </a:p>
        </p:txBody>
      </p:sp>
      <p:sp>
        <p:nvSpPr>
          <p:cNvPr id="25" name="Rectangle 24"/>
          <p:cNvSpPr/>
          <p:nvPr/>
        </p:nvSpPr>
        <p:spPr>
          <a:xfrm>
            <a:off x="3488633" y="5737018"/>
            <a:ext cx="8309113" cy="333465"/>
          </a:xfrm>
          <a:prstGeom prst="rect">
            <a:avLst/>
          </a:prstGeom>
        </p:spPr>
        <p:style>
          <a:lnRef idx="1">
            <a:schemeClr val="accent1"/>
          </a:lnRef>
          <a:fillRef idx="2">
            <a:schemeClr val="accent1"/>
          </a:fillRef>
          <a:effectRef idx="1">
            <a:schemeClr val="accent1"/>
          </a:effectRef>
          <a:fontRef idx="minor">
            <a:schemeClr val="dk1"/>
          </a:fontRef>
        </p:style>
        <p:txBody>
          <a:bodyPr rtlCol="0" anchor="t"/>
          <a:lstStyle/>
          <a:p>
            <a:r>
              <a:rPr lang="en-US" dirty="0" smtClean="0"/>
              <a:t>FLOW DOWN TO THE STATE LEVEL</a:t>
            </a:r>
          </a:p>
        </p:txBody>
      </p:sp>
      <p:sp>
        <p:nvSpPr>
          <p:cNvPr id="26" name="Rectangle 25"/>
          <p:cNvSpPr/>
          <p:nvPr/>
        </p:nvSpPr>
        <p:spPr>
          <a:xfrm>
            <a:off x="3488633" y="6155904"/>
            <a:ext cx="8309113" cy="359196"/>
          </a:xfrm>
          <a:prstGeom prst="rect">
            <a:avLst/>
          </a:prstGeom>
        </p:spPr>
        <p:style>
          <a:lnRef idx="1">
            <a:schemeClr val="accent1"/>
          </a:lnRef>
          <a:fillRef idx="2">
            <a:schemeClr val="accent1"/>
          </a:fillRef>
          <a:effectRef idx="1">
            <a:schemeClr val="accent1"/>
          </a:effectRef>
          <a:fontRef idx="minor">
            <a:schemeClr val="dk1"/>
          </a:fontRef>
        </p:style>
        <p:txBody>
          <a:bodyPr rtlCol="0" anchor="t"/>
          <a:lstStyle/>
          <a:p>
            <a:r>
              <a:rPr lang="en-US" dirty="0" smtClean="0"/>
              <a:t>MAKE FUNDS AVAILABLE THROUGH APPLICATION PROCESS</a:t>
            </a:r>
          </a:p>
        </p:txBody>
      </p:sp>
      <p:sp>
        <p:nvSpPr>
          <p:cNvPr id="27" name="Rounded Rectangle 26"/>
          <p:cNvSpPr/>
          <p:nvPr/>
        </p:nvSpPr>
        <p:spPr>
          <a:xfrm>
            <a:off x="9359900" y="1827461"/>
            <a:ext cx="1943100" cy="191903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61159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1+#ppt_w/2"/>
                                          </p:val>
                                        </p:tav>
                                        <p:tav tm="100000">
                                          <p:val>
                                            <p:strVal val="#ppt_x"/>
                                          </p:val>
                                        </p:tav>
                                      </p:tavLst>
                                    </p:anim>
                                    <p:anim calcmode="lin" valueType="num">
                                      <p:cBhvr additive="base">
                                        <p:cTn id="30"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1+#ppt_w/2"/>
                                          </p:val>
                                        </p:tav>
                                        <p:tav tm="100000">
                                          <p:val>
                                            <p:strVal val="#ppt_x"/>
                                          </p:val>
                                        </p:tav>
                                      </p:tavLst>
                                    </p:anim>
                                    <p:anim calcmode="lin" valueType="num">
                                      <p:cBhvr additive="base">
                                        <p:cTn id="42"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0-#ppt_w/2"/>
                                          </p:val>
                                        </p:tav>
                                        <p:tav tm="100000">
                                          <p:val>
                                            <p:strVal val="#ppt_x"/>
                                          </p:val>
                                        </p:tav>
                                      </p:tavLst>
                                    </p:anim>
                                    <p:anim calcmode="lin" valueType="num">
                                      <p:cBhvr additive="base">
                                        <p:cTn id="4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1+#ppt_w/2"/>
                                          </p:val>
                                        </p:tav>
                                        <p:tav tm="100000">
                                          <p:val>
                                            <p:strVal val="#ppt_x"/>
                                          </p:val>
                                        </p:tav>
                                      </p:tavLst>
                                    </p:anim>
                                    <p:anim calcmode="lin" valueType="num">
                                      <p:cBhvr additive="base">
                                        <p:cTn id="5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p:cTn id="59" dur="500" fill="hold"/>
                                        <p:tgtEl>
                                          <p:spTgt spid="27"/>
                                        </p:tgtEl>
                                        <p:attrNameLst>
                                          <p:attrName>ppt_w</p:attrName>
                                        </p:attrNameLst>
                                      </p:cBhvr>
                                      <p:tavLst>
                                        <p:tav tm="0">
                                          <p:val>
                                            <p:fltVal val="0"/>
                                          </p:val>
                                        </p:tav>
                                        <p:tav tm="100000">
                                          <p:val>
                                            <p:strVal val="#ppt_w"/>
                                          </p:val>
                                        </p:tav>
                                      </p:tavLst>
                                    </p:anim>
                                    <p:anim calcmode="lin" valueType="num">
                                      <p:cBhvr>
                                        <p:cTn id="60" dur="500" fill="hold"/>
                                        <p:tgtEl>
                                          <p:spTgt spid="27"/>
                                        </p:tgtEl>
                                        <p:attrNameLst>
                                          <p:attrName>ppt_h</p:attrName>
                                        </p:attrNameLst>
                                      </p:cBhvr>
                                      <p:tavLst>
                                        <p:tav tm="0">
                                          <p:val>
                                            <p:fltVal val="0"/>
                                          </p:val>
                                        </p:tav>
                                        <p:tav tm="100000">
                                          <p:val>
                                            <p:strVal val="#ppt_h"/>
                                          </p:val>
                                        </p:tav>
                                      </p:tavLst>
                                    </p:anim>
                                    <p:animEffect transition="in" filter="fade">
                                      <p:cBhvr>
                                        <p:cTn id="6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3" grpId="0" animBg="1"/>
      <p:bldP spid="24" grpId="0" animBg="1"/>
      <p:bldP spid="25" grpId="0" animBg="1"/>
      <p:bldP spid="26" grpId="0" animBg="1"/>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North Carolina Study</a:t>
            </a:r>
            <a:br>
              <a:rPr lang="en-US" dirty="0" smtClean="0"/>
            </a:br>
            <a:r>
              <a:rPr lang="en-US" dirty="0" smtClean="0"/>
              <a:t/>
            </a:r>
            <a:br>
              <a:rPr lang="en-US" dirty="0" smtClean="0"/>
            </a:br>
            <a:r>
              <a:rPr lang="en-US" dirty="0" smtClean="0"/>
              <a:t>Coordinating Agencies 1970s</a:t>
            </a:r>
            <a:endParaRPr lang="en-US" dirty="0"/>
          </a:p>
        </p:txBody>
      </p:sp>
      <p:pic>
        <p:nvPicPr>
          <p:cNvPr id="4" name="Picture 3"/>
          <p:cNvPicPr>
            <a:picLocks noChangeAspect="1"/>
          </p:cNvPicPr>
          <p:nvPr/>
        </p:nvPicPr>
        <p:blipFill>
          <a:blip r:embed="rId3"/>
          <a:stretch>
            <a:fillRect/>
          </a:stretch>
        </p:blipFill>
        <p:spPr>
          <a:xfrm>
            <a:off x="-415948" y="4199772"/>
            <a:ext cx="3407959" cy="3407959"/>
          </a:xfrm>
          <a:prstGeom prst="rect">
            <a:avLst/>
          </a:prstGeom>
        </p:spPr>
      </p:pic>
      <p:graphicFrame>
        <p:nvGraphicFramePr>
          <p:cNvPr id="9" name="Content Placeholder 8"/>
          <p:cNvGraphicFramePr>
            <a:graphicFrameLocks noGrp="1"/>
          </p:cNvGraphicFramePr>
          <p:nvPr>
            <p:ph idx="1"/>
            <p:extLst>
              <p:ext uri="{D42A27DB-BD31-4B8C-83A1-F6EECF244321}">
                <p14:modId xmlns:p14="http://schemas.microsoft.com/office/powerpoint/2010/main" val="596949177"/>
              </p:ext>
            </p:extLst>
          </p:nvPr>
        </p:nvGraphicFramePr>
        <p:xfrm>
          <a:off x="3868738" y="863600"/>
          <a:ext cx="7315200" cy="5121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p:cNvPicPr>
            <a:picLocks noChangeAspect="1"/>
          </p:cNvPicPr>
          <p:nvPr/>
        </p:nvPicPr>
        <p:blipFill>
          <a:blip r:embed="rId9"/>
          <a:stretch>
            <a:fillRect/>
          </a:stretch>
        </p:blipFill>
        <p:spPr>
          <a:xfrm>
            <a:off x="8619094" y="5220940"/>
            <a:ext cx="792549" cy="682811"/>
          </a:xfrm>
          <a:prstGeom prst="rect">
            <a:avLst/>
          </a:prstGeom>
        </p:spPr>
      </p:pic>
      <p:cxnSp>
        <p:nvCxnSpPr>
          <p:cNvPr id="5" name="Straight Arrow Connector 4"/>
          <p:cNvCxnSpPr/>
          <p:nvPr/>
        </p:nvCxnSpPr>
        <p:spPr>
          <a:xfrm>
            <a:off x="6066971" y="2859314"/>
            <a:ext cx="1132115" cy="68217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7518400" y="1944914"/>
            <a:ext cx="43543" cy="149497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p:nvPr/>
        </p:nvCxnSpPr>
        <p:spPr>
          <a:xfrm flipH="1">
            <a:off x="7794171" y="2743200"/>
            <a:ext cx="1262743" cy="79828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flipV="1">
            <a:off x="6066971" y="3715657"/>
            <a:ext cx="1132115" cy="71120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5" name="Rounded Rectangle 14"/>
          <p:cNvSpPr/>
          <p:nvPr/>
        </p:nvSpPr>
        <p:spPr>
          <a:xfrm>
            <a:off x="8425542" y="5220940"/>
            <a:ext cx="3195535" cy="142660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Local Communities</a:t>
            </a:r>
            <a:endParaRPr lang="en-US" dirty="0"/>
          </a:p>
        </p:txBody>
      </p:sp>
      <p:cxnSp>
        <p:nvCxnSpPr>
          <p:cNvPr id="17" name="Straight Arrow Connector 16"/>
          <p:cNvCxnSpPr/>
          <p:nvPr/>
        </p:nvCxnSpPr>
        <p:spPr>
          <a:xfrm>
            <a:off x="7678057" y="3715657"/>
            <a:ext cx="1733586" cy="200936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108918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North Carolina Study</a:t>
            </a:r>
            <a:br>
              <a:rPr lang="en-US" dirty="0" smtClean="0"/>
            </a:br>
            <a:r>
              <a:rPr lang="en-US" dirty="0"/>
              <a:t/>
            </a:r>
            <a:br>
              <a:rPr lang="en-US" dirty="0"/>
            </a:br>
            <a:r>
              <a:rPr lang="en-US" dirty="0" smtClean="0"/>
              <a:t>Coordinating Agencies 1990s</a:t>
            </a:r>
            <a:endParaRPr lang="en-US" dirty="0"/>
          </a:p>
        </p:txBody>
      </p:sp>
      <p:pic>
        <p:nvPicPr>
          <p:cNvPr id="4" name="Picture 3"/>
          <p:cNvPicPr>
            <a:picLocks noChangeAspect="1"/>
          </p:cNvPicPr>
          <p:nvPr/>
        </p:nvPicPr>
        <p:blipFill>
          <a:blip r:embed="rId3"/>
          <a:stretch>
            <a:fillRect/>
          </a:stretch>
        </p:blipFill>
        <p:spPr>
          <a:xfrm>
            <a:off x="-415948" y="4199772"/>
            <a:ext cx="3407959" cy="3407959"/>
          </a:xfrm>
          <a:prstGeom prst="rect">
            <a:avLst/>
          </a:prstGeom>
        </p:spPr>
      </p:pic>
      <p:graphicFrame>
        <p:nvGraphicFramePr>
          <p:cNvPr id="9" name="Content Placeholder 8"/>
          <p:cNvGraphicFramePr>
            <a:graphicFrameLocks noGrp="1"/>
          </p:cNvGraphicFramePr>
          <p:nvPr>
            <p:ph idx="1"/>
            <p:extLst>
              <p:ext uri="{D42A27DB-BD31-4B8C-83A1-F6EECF244321}">
                <p14:modId xmlns:p14="http://schemas.microsoft.com/office/powerpoint/2010/main" val="4255220156"/>
              </p:ext>
            </p:extLst>
          </p:nvPr>
        </p:nvGraphicFramePr>
        <p:xfrm>
          <a:off x="3868738" y="863600"/>
          <a:ext cx="7315200" cy="5121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p:cNvPicPr>
            <a:picLocks noChangeAspect="1"/>
          </p:cNvPicPr>
          <p:nvPr/>
        </p:nvPicPr>
        <p:blipFill>
          <a:blip r:embed="rId9"/>
          <a:stretch>
            <a:fillRect/>
          </a:stretch>
        </p:blipFill>
        <p:spPr>
          <a:xfrm>
            <a:off x="8619094" y="5220940"/>
            <a:ext cx="792549" cy="682811"/>
          </a:xfrm>
          <a:prstGeom prst="rect">
            <a:avLst/>
          </a:prstGeom>
        </p:spPr>
      </p:pic>
      <p:sp>
        <p:nvSpPr>
          <p:cNvPr id="5" name="Hexagon 4"/>
          <p:cNvSpPr/>
          <p:nvPr/>
        </p:nvSpPr>
        <p:spPr>
          <a:xfrm rot="-180000">
            <a:off x="9691453" y="1022751"/>
            <a:ext cx="1681225" cy="1402547"/>
          </a:xfrm>
          <a:prstGeom prst="hexagon">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NEMT</a:t>
            </a:r>
          </a:p>
          <a:p>
            <a:pPr algn="ctr"/>
            <a:r>
              <a:rPr lang="en-US" sz="1400" dirty="0" smtClean="0"/>
              <a:t>(Medicaid)</a:t>
            </a:r>
          </a:p>
          <a:p>
            <a:pPr algn="ctr"/>
            <a:r>
              <a:rPr lang="en-US" dirty="0" smtClean="0"/>
              <a:t>DHCFP in </a:t>
            </a:r>
            <a:r>
              <a:rPr lang="en-US" dirty="0" smtClean="0"/>
              <a:t>NV</a:t>
            </a:r>
          </a:p>
          <a:p>
            <a:pPr algn="ctr"/>
            <a:r>
              <a:rPr lang="en-US" dirty="0"/>
              <a:t>$</a:t>
            </a:r>
            <a:endParaRPr lang="en-US" dirty="0"/>
          </a:p>
        </p:txBody>
      </p:sp>
      <p:sp>
        <p:nvSpPr>
          <p:cNvPr id="3" name="Oval 2"/>
          <p:cNvSpPr/>
          <p:nvPr/>
        </p:nvSpPr>
        <p:spPr>
          <a:xfrm rot="20370164">
            <a:off x="8066186" y="918876"/>
            <a:ext cx="3686176" cy="2491528"/>
          </a:xfrm>
          <a:prstGeom prst="ellipse">
            <a:avLst/>
          </a:prstGeom>
          <a:noFill/>
          <a:ln w="76200"/>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pic>
        <p:nvPicPr>
          <p:cNvPr id="6" name="Picture 5"/>
          <p:cNvPicPr>
            <a:picLocks noChangeAspect="1"/>
          </p:cNvPicPr>
          <p:nvPr/>
        </p:nvPicPr>
        <p:blipFill>
          <a:blip r:embed="rId10"/>
          <a:stretch>
            <a:fillRect/>
          </a:stretch>
        </p:blipFill>
        <p:spPr>
          <a:xfrm>
            <a:off x="8311405" y="5196744"/>
            <a:ext cx="3316511" cy="1542422"/>
          </a:xfrm>
          <a:prstGeom prst="rect">
            <a:avLst/>
          </a:prstGeom>
        </p:spPr>
      </p:pic>
      <p:cxnSp>
        <p:nvCxnSpPr>
          <p:cNvPr id="11" name="Straight Arrow Connector 10"/>
          <p:cNvCxnSpPr/>
          <p:nvPr/>
        </p:nvCxnSpPr>
        <p:spPr>
          <a:xfrm>
            <a:off x="6081486" y="2772229"/>
            <a:ext cx="1248228" cy="79828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a:off x="7522363" y="1930400"/>
            <a:ext cx="0" cy="149383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p:nvPr/>
        </p:nvCxnSpPr>
        <p:spPr>
          <a:xfrm flipH="1">
            <a:off x="7746653" y="2772229"/>
            <a:ext cx="1268715" cy="79828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flipH="1">
            <a:off x="7939303" y="2278743"/>
            <a:ext cx="2592762" cy="129177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p:cNvCxnSpPr/>
          <p:nvPr/>
        </p:nvCxnSpPr>
        <p:spPr>
          <a:xfrm flipV="1">
            <a:off x="6081486" y="3570514"/>
            <a:ext cx="1440877" cy="76449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p:cNvCxnSpPr/>
          <p:nvPr/>
        </p:nvCxnSpPr>
        <p:spPr>
          <a:xfrm flipH="1" flipV="1">
            <a:off x="7522363" y="3715657"/>
            <a:ext cx="224290" cy="184668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p:cNvCxnSpPr/>
          <p:nvPr/>
        </p:nvCxnSpPr>
        <p:spPr>
          <a:xfrm flipH="1" flipV="1">
            <a:off x="7760897" y="3663485"/>
            <a:ext cx="1254471" cy="111171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a:off x="7634508" y="3798203"/>
            <a:ext cx="1601176" cy="1926817"/>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738861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8" y="1123837"/>
            <a:ext cx="3061781" cy="4601183"/>
          </a:xfrm>
        </p:spPr>
        <p:txBody>
          <a:bodyPr anchor="t"/>
          <a:lstStyle/>
          <a:p>
            <a:r>
              <a:rPr lang="en-US" dirty="0" smtClean="0"/>
              <a:t>NEMT (Non-Emergency Medical Transportation)</a:t>
            </a:r>
            <a:endParaRPr lang="en-US" dirty="0"/>
          </a:p>
        </p:txBody>
      </p:sp>
      <p:sp>
        <p:nvSpPr>
          <p:cNvPr id="3" name="Content Placeholder 2"/>
          <p:cNvSpPr>
            <a:spLocks noGrp="1"/>
          </p:cNvSpPr>
          <p:nvPr>
            <p:ph idx="1"/>
          </p:nvPr>
        </p:nvSpPr>
        <p:spPr>
          <a:xfrm>
            <a:off x="3869268" y="864108"/>
            <a:ext cx="7315200" cy="5269992"/>
          </a:xfrm>
        </p:spPr>
        <p:txBody>
          <a:bodyPr>
            <a:normAutofit/>
          </a:bodyPr>
          <a:lstStyle/>
          <a:p>
            <a:pPr marL="0" indent="0">
              <a:buNone/>
            </a:pPr>
            <a:r>
              <a:rPr lang="en-US" dirty="0" smtClean="0"/>
              <a:t>NEMT Partner with Public Transit</a:t>
            </a:r>
          </a:p>
          <a:p>
            <a:r>
              <a:rPr lang="en-US" dirty="0" smtClean="0"/>
              <a:t>NEMT </a:t>
            </a:r>
            <a:r>
              <a:rPr lang="en-US" dirty="0" smtClean="0"/>
              <a:t>is the largest source of federal revenues for human services transportation</a:t>
            </a:r>
          </a:p>
          <a:p>
            <a:r>
              <a:rPr lang="en-US" dirty="0" smtClean="0"/>
              <a:t>Benefits:</a:t>
            </a:r>
          </a:p>
          <a:p>
            <a:pPr lvl="1"/>
            <a:r>
              <a:rPr lang="en-US" dirty="0" smtClean="0"/>
              <a:t>Cost efficiencies</a:t>
            </a:r>
          </a:p>
          <a:p>
            <a:pPr lvl="1"/>
            <a:r>
              <a:rPr lang="en-US" dirty="0" smtClean="0"/>
              <a:t>Avoid service duplication</a:t>
            </a:r>
          </a:p>
          <a:p>
            <a:r>
              <a:rPr lang="en-US" dirty="0" smtClean="0"/>
              <a:t>Leverage public transportation expertise and </a:t>
            </a:r>
            <a:r>
              <a:rPr lang="en-US" dirty="0" smtClean="0"/>
              <a:t>resources</a:t>
            </a:r>
          </a:p>
          <a:p>
            <a:pPr lvl="1"/>
            <a:r>
              <a:rPr lang="en-US" dirty="0" smtClean="0"/>
              <a:t>Driver training</a:t>
            </a:r>
          </a:p>
          <a:p>
            <a:pPr lvl="1"/>
            <a:r>
              <a:rPr lang="en-US" dirty="0" smtClean="0"/>
              <a:t>Drug </a:t>
            </a:r>
            <a:r>
              <a:rPr lang="en-US" dirty="0" smtClean="0"/>
              <a:t>and alcohol policy</a:t>
            </a:r>
          </a:p>
          <a:p>
            <a:pPr lvl="1"/>
            <a:r>
              <a:rPr lang="en-US" dirty="0" smtClean="0"/>
              <a:t>Regularly maintained vehicles</a:t>
            </a:r>
          </a:p>
          <a:p>
            <a:r>
              <a:rPr lang="en-US" dirty="0" smtClean="0"/>
              <a:t>Follow coordinated public transportation plan</a:t>
            </a:r>
          </a:p>
          <a:p>
            <a:pPr lvl="1"/>
            <a:r>
              <a:rPr lang="en-US" dirty="0" smtClean="0"/>
              <a:t>Coordinated NEMT  and public transportation can better meet the needs of the transportation disadvantaged</a:t>
            </a:r>
          </a:p>
          <a:p>
            <a:r>
              <a:rPr lang="en-US" dirty="0" smtClean="0"/>
              <a:t>Provide Local Match</a:t>
            </a:r>
            <a:endParaRPr lang="en-US" dirty="0"/>
          </a:p>
        </p:txBody>
      </p:sp>
      <p:pic>
        <p:nvPicPr>
          <p:cNvPr id="4" name="Picture 3"/>
          <p:cNvPicPr>
            <a:picLocks noChangeAspect="1"/>
          </p:cNvPicPr>
          <p:nvPr/>
        </p:nvPicPr>
        <p:blipFill>
          <a:blip r:embed="rId3"/>
          <a:stretch>
            <a:fillRect/>
          </a:stretch>
        </p:blipFill>
        <p:spPr>
          <a:xfrm>
            <a:off x="-415948" y="4199772"/>
            <a:ext cx="3407959" cy="3407959"/>
          </a:xfrm>
          <a:prstGeom prst="rect">
            <a:avLst/>
          </a:prstGeom>
        </p:spPr>
      </p:pic>
    </p:spTree>
    <p:extLst>
      <p:ext uri="{BB962C8B-B14F-4D97-AF65-F5344CB8AC3E}">
        <p14:creationId xmlns:p14="http://schemas.microsoft.com/office/powerpoint/2010/main" val="9735376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918" y="1123837"/>
            <a:ext cx="3061781" cy="4601183"/>
          </a:xfrm>
        </p:spPr>
        <p:txBody>
          <a:bodyPr anchor="t"/>
          <a:lstStyle/>
          <a:p>
            <a:r>
              <a:rPr lang="en-US" dirty="0" smtClean="0"/>
              <a:t>Abby’s Big </a:t>
            </a:r>
            <a:r>
              <a:rPr lang="en-US" dirty="0"/>
              <a:t>D</a:t>
            </a:r>
            <a:r>
              <a:rPr lang="en-US" dirty="0" smtClean="0"/>
              <a:t>ream</a:t>
            </a:r>
            <a:endParaRPr lang="en-US" dirty="0"/>
          </a:p>
        </p:txBody>
      </p:sp>
      <p:pic>
        <p:nvPicPr>
          <p:cNvPr id="5" name="Content Placeholder 4" descr="The Book Butcher: 8/1/11 - 9/1/1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2671" y="863600"/>
            <a:ext cx="7027333" cy="5270500"/>
          </a:xfrm>
        </p:spPr>
      </p:pic>
      <p:pic>
        <p:nvPicPr>
          <p:cNvPr id="4" name="Picture 3"/>
          <p:cNvPicPr>
            <a:picLocks noChangeAspect="1"/>
          </p:cNvPicPr>
          <p:nvPr/>
        </p:nvPicPr>
        <p:blipFill>
          <a:blip r:embed="rId4"/>
          <a:stretch>
            <a:fillRect/>
          </a:stretch>
        </p:blipFill>
        <p:spPr>
          <a:xfrm>
            <a:off x="-415948" y="4199772"/>
            <a:ext cx="3407959" cy="3407959"/>
          </a:xfrm>
          <a:prstGeom prst="rect">
            <a:avLst/>
          </a:prstGeom>
        </p:spPr>
      </p:pic>
    </p:spTree>
    <p:extLst>
      <p:ext uri="{BB962C8B-B14F-4D97-AF65-F5344CB8AC3E}">
        <p14:creationId xmlns:p14="http://schemas.microsoft.com/office/powerpoint/2010/main" val="11944775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Sub Departments and Divisions of the US DOT</a:t>
            </a:r>
            <a:endParaRPr lang="en-US" dirty="0"/>
          </a:p>
        </p:txBody>
      </p:sp>
      <p:pic>
        <p:nvPicPr>
          <p:cNvPr id="4" name="Picture 3"/>
          <p:cNvPicPr>
            <a:picLocks noChangeAspect="1"/>
          </p:cNvPicPr>
          <p:nvPr/>
        </p:nvPicPr>
        <p:blipFill>
          <a:blip r:embed="rId3"/>
          <a:stretch>
            <a:fillRect/>
          </a:stretch>
        </p:blipFill>
        <p:spPr>
          <a:xfrm>
            <a:off x="-415948" y="4199772"/>
            <a:ext cx="3407959" cy="3407959"/>
          </a:xfrm>
          <a:prstGeom prst="rect">
            <a:avLst/>
          </a:prstGeom>
        </p:spPr>
      </p:pic>
      <p:pic>
        <p:nvPicPr>
          <p:cNvPr id="12" name="Content Placeholder 11"/>
          <p:cNvPicPr>
            <a:picLocks noGrp="1" noChangeAspect="1"/>
          </p:cNvPicPr>
          <p:nvPr>
            <p:ph idx="1"/>
          </p:nvPr>
        </p:nvPicPr>
        <p:blipFill>
          <a:blip r:embed="rId4"/>
          <a:stretch>
            <a:fillRect/>
          </a:stretch>
        </p:blipFill>
        <p:spPr>
          <a:xfrm>
            <a:off x="9910506" y="2233594"/>
            <a:ext cx="1554615" cy="1554615"/>
          </a:xfrm>
          <a:prstGeom prst="rect">
            <a:avLst/>
          </a:prstGeom>
        </p:spPr>
      </p:pic>
      <p:pic>
        <p:nvPicPr>
          <p:cNvPr id="13" name="Picture 12" descr="Federal Aviation Administration - Wikipedi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5823" y="2038896"/>
            <a:ext cx="1097280" cy="1097280"/>
          </a:xfrm>
          <a:prstGeom prst="rect">
            <a:avLst/>
          </a:prstGeom>
        </p:spPr>
      </p:pic>
      <p:pic>
        <p:nvPicPr>
          <p:cNvPr id="14" name="Picture 13" descr="Federal Railroad Administration - Wikipedi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1985" y="2038896"/>
            <a:ext cx="1097280" cy="1097280"/>
          </a:xfrm>
          <a:prstGeom prst="rect">
            <a:avLst/>
          </a:prstGeom>
        </p:spPr>
      </p:pic>
      <p:pic>
        <p:nvPicPr>
          <p:cNvPr id="15" name="Picture 14" descr="Federal Transit Administration - Wikipedi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9276" y="2038896"/>
            <a:ext cx="1085520" cy="1097280"/>
          </a:xfrm>
          <a:prstGeom prst="rect">
            <a:avLst/>
          </a:prstGeom>
        </p:spPr>
      </p:pic>
      <p:pic>
        <p:nvPicPr>
          <p:cNvPr id="16" name="Picture 15" descr="Dangerous goods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2080" y="2134486"/>
            <a:ext cx="1609344" cy="1097280"/>
          </a:xfrm>
          <a:prstGeom prst="rect">
            <a:avLst/>
          </a:prstGeom>
        </p:spPr>
      </p:pic>
      <p:pic>
        <p:nvPicPr>
          <p:cNvPr id="17" name="Picture 16" descr="National Highway Traffic Safety Administration - Wikipedi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99453" y="4430598"/>
            <a:ext cx="1936375" cy="1097280"/>
          </a:xfrm>
          <a:prstGeom prst="rect">
            <a:avLst/>
          </a:prstGeom>
        </p:spPr>
      </p:pic>
      <p:pic>
        <p:nvPicPr>
          <p:cNvPr id="18" name="Picture 17" descr="File:FHWA logo horizontal 2013.jpg - Wikimedia Commons"/>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78805" y="4430598"/>
            <a:ext cx="2790798" cy="1097280"/>
          </a:xfrm>
          <a:prstGeom prst="rect">
            <a:avLst/>
          </a:prstGeom>
        </p:spPr>
      </p:pic>
      <p:sp>
        <p:nvSpPr>
          <p:cNvPr id="19" name="TextBox 18"/>
          <p:cNvSpPr txBox="1"/>
          <p:nvPr/>
        </p:nvSpPr>
        <p:spPr>
          <a:xfrm>
            <a:off x="9842080" y="1814708"/>
            <a:ext cx="1609344" cy="369332"/>
          </a:xfrm>
          <a:prstGeom prst="rect">
            <a:avLst/>
          </a:prstGeom>
          <a:noFill/>
        </p:spPr>
        <p:txBody>
          <a:bodyPr wrap="square" rtlCol="0">
            <a:spAutoFit/>
          </a:bodyPr>
          <a:lstStyle/>
          <a:p>
            <a:pPr algn="ctr"/>
            <a:r>
              <a:rPr lang="en-US" dirty="0" smtClean="0"/>
              <a:t>PHMSA</a:t>
            </a:r>
          </a:p>
        </p:txBody>
      </p:sp>
      <p:sp>
        <p:nvSpPr>
          <p:cNvPr id="20" name="TextBox 19"/>
          <p:cNvSpPr txBox="1"/>
          <p:nvPr/>
        </p:nvSpPr>
        <p:spPr>
          <a:xfrm>
            <a:off x="9775405" y="3270540"/>
            <a:ext cx="1742694" cy="600164"/>
          </a:xfrm>
          <a:prstGeom prst="rect">
            <a:avLst/>
          </a:prstGeom>
          <a:noFill/>
        </p:spPr>
        <p:txBody>
          <a:bodyPr wrap="square" rtlCol="0">
            <a:spAutoFit/>
          </a:bodyPr>
          <a:lstStyle/>
          <a:p>
            <a:pPr algn="ctr"/>
            <a:r>
              <a:rPr lang="en-US" sz="1100" dirty="0" smtClean="0"/>
              <a:t>Pipeline and Hazardous Materials Safety Administration</a:t>
            </a:r>
          </a:p>
        </p:txBody>
      </p:sp>
      <p:pic>
        <p:nvPicPr>
          <p:cNvPr id="21" name="Picture 20" descr="Federal Motor Carrier Safety Administration - Wikipedia"/>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00578" y="4430598"/>
            <a:ext cx="2158583" cy="1097280"/>
          </a:xfrm>
          <a:prstGeom prst="rect">
            <a:avLst/>
          </a:prstGeom>
        </p:spPr>
      </p:pic>
      <p:pic>
        <p:nvPicPr>
          <p:cNvPr id="22" name="Picture 21" descr="United States Maritime Service - Wikipedia"/>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3557" y="2038896"/>
            <a:ext cx="1104643" cy="1097280"/>
          </a:xfrm>
          <a:prstGeom prst="rect">
            <a:avLst/>
          </a:prstGeom>
        </p:spPr>
      </p:pic>
      <p:sp>
        <p:nvSpPr>
          <p:cNvPr id="24" name="TextBox 23"/>
          <p:cNvSpPr txBox="1"/>
          <p:nvPr/>
        </p:nvSpPr>
        <p:spPr>
          <a:xfrm>
            <a:off x="3477964" y="5472864"/>
            <a:ext cx="2579352" cy="430887"/>
          </a:xfrm>
          <a:prstGeom prst="rect">
            <a:avLst/>
          </a:prstGeom>
          <a:noFill/>
        </p:spPr>
        <p:txBody>
          <a:bodyPr wrap="square" rtlCol="0">
            <a:spAutoFit/>
          </a:bodyPr>
          <a:lstStyle/>
          <a:p>
            <a:pPr algn="ctr"/>
            <a:r>
              <a:rPr lang="en-US" sz="1100" dirty="0" smtClean="0"/>
              <a:t>National Highway Traffic Safety Administration</a:t>
            </a:r>
            <a:endParaRPr lang="en-US" sz="1100" dirty="0"/>
          </a:p>
        </p:txBody>
      </p:sp>
      <p:sp>
        <p:nvSpPr>
          <p:cNvPr id="25" name="Rounded Rectangle 24"/>
          <p:cNvSpPr/>
          <p:nvPr/>
        </p:nvSpPr>
        <p:spPr>
          <a:xfrm>
            <a:off x="6634729" y="2004947"/>
            <a:ext cx="1554615" cy="1183099"/>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15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1.11111E-6 L -0.26627 -0.29908 " pathEditMode="relative" rAng="0" ptsTypes="AA">
                                      <p:cBhvr>
                                        <p:cTn id="6" dur="2000" fill="hold"/>
                                        <p:tgtEl>
                                          <p:spTgt spid="12"/>
                                        </p:tgtEl>
                                        <p:attrNameLst>
                                          <p:attrName>ppt_x</p:attrName>
                                          <p:attrName>ppt_y</p:attrName>
                                        </p:attrNameLst>
                                      </p:cBhvr>
                                      <p:rCtr x="-13320" y="-14954"/>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3"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3"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1+#ppt_w/2"/>
                                          </p:val>
                                        </p:tav>
                                        <p:tav tm="100000">
                                          <p:val>
                                            <p:strVal val="#ppt_x"/>
                                          </p:val>
                                        </p:tav>
                                      </p:tavLst>
                                    </p:anim>
                                    <p:anim calcmode="lin" valueType="num">
                                      <p:cBhvr additive="base">
                                        <p:cTn id="24" dur="500" fill="hold"/>
                                        <p:tgtEl>
                                          <p:spTgt spid="22"/>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1+#ppt_w/2"/>
                                          </p:val>
                                        </p:tav>
                                        <p:tav tm="100000">
                                          <p:val>
                                            <p:strVal val="#ppt_x"/>
                                          </p:val>
                                        </p:tav>
                                      </p:tavLst>
                                    </p:anim>
                                    <p:anim calcmode="lin" valueType="num">
                                      <p:cBhvr additive="base">
                                        <p:cTn id="28" dur="500" fill="hold"/>
                                        <p:tgtEl>
                                          <p:spTgt spid="19"/>
                                        </p:tgtEl>
                                        <p:attrNameLst>
                                          <p:attrName>ppt_y</p:attrName>
                                        </p:attrNameLst>
                                      </p:cBhvr>
                                      <p:tavLst>
                                        <p:tav tm="0">
                                          <p:val>
                                            <p:strVal val="0-#ppt_h/2"/>
                                          </p:val>
                                        </p:tav>
                                        <p:tav tm="100000">
                                          <p:val>
                                            <p:strVal val="#ppt_y"/>
                                          </p:val>
                                        </p:tav>
                                      </p:tavLst>
                                    </p:anim>
                                  </p:childTnLst>
                                </p:cTn>
                              </p:par>
                              <p:par>
                                <p:cTn id="29" presetID="2" presetClass="entr" presetSubtype="3"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1+#ppt_w/2"/>
                                          </p:val>
                                        </p:tav>
                                        <p:tav tm="100000">
                                          <p:val>
                                            <p:strVal val="#ppt_x"/>
                                          </p:val>
                                        </p:tav>
                                      </p:tavLst>
                                    </p:anim>
                                    <p:anim calcmode="lin" valueType="num">
                                      <p:cBhvr additive="base">
                                        <p:cTn id="32" dur="500" fill="hold"/>
                                        <p:tgtEl>
                                          <p:spTgt spid="16"/>
                                        </p:tgtEl>
                                        <p:attrNameLst>
                                          <p:attrName>ppt_y</p:attrName>
                                        </p:attrNameLst>
                                      </p:cBhvr>
                                      <p:tavLst>
                                        <p:tav tm="0">
                                          <p:val>
                                            <p:strVal val="0-#ppt_h/2"/>
                                          </p:val>
                                        </p:tav>
                                        <p:tav tm="100000">
                                          <p:val>
                                            <p:strVal val="#ppt_y"/>
                                          </p:val>
                                        </p:tav>
                                      </p:tavLst>
                                    </p:anim>
                                  </p:childTnLst>
                                </p:cTn>
                              </p:par>
                              <p:par>
                                <p:cTn id="33" presetID="2" presetClass="entr" presetSubtype="3"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1+#ppt_w/2"/>
                                          </p:val>
                                        </p:tav>
                                        <p:tav tm="100000">
                                          <p:val>
                                            <p:strVal val="#ppt_x"/>
                                          </p:val>
                                        </p:tav>
                                      </p:tavLst>
                                    </p:anim>
                                    <p:anim calcmode="lin" valueType="num">
                                      <p:cBhvr additive="base">
                                        <p:cTn id="36" dur="500" fill="hold"/>
                                        <p:tgtEl>
                                          <p:spTgt spid="20"/>
                                        </p:tgtEl>
                                        <p:attrNameLst>
                                          <p:attrName>ppt_y</p:attrName>
                                        </p:attrNameLst>
                                      </p:cBhvr>
                                      <p:tavLst>
                                        <p:tav tm="0">
                                          <p:val>
                                            <p:strVal val="0-#ppt_h/2"/>
                                          </p:val>
                                        </p:tav>
                                        <p:tav tm="100000">
                                          <p:val>
                                            <p:strVal val="#ppt_y"/>
                                          </p:val>
                                        </p:tav>
                                      </p:tavLst>
                                    </p:anim>
                                  </p:childTnLst>
                                </p:cTn>
                              </p:par>
                              <p:par>
                                <p:cTn id="37" presetID="2" presetClass="entr" presetSubtype="3"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1+#ppt_w/2"/>
                                          </p:val>
                                        </p:tav>
                                        <p:tav tm="100000">
                                          <p:val>
                                            <p:strVal val="#ppt_x"/>
                                          </p:val>
                                        </p:tav>
                                      </p:tavLst>
                                    </p:anim>
                                    <p:anim calcmode="lin" valueType="num">
                                      <p:cBhvr additive="base">
                                        <p:cTn id="40" dur="500" fill="hold"/>
                                        <p:tgtEl>
                                          <p:spTgt spid="17"/>
                                        </p:tgtEl>
                                        <p:attrNameLst>
                                          <p:attrName>ppt_y</p:attrName>
                                        </p:attrNameLst>
                                      </p:cBhvr>
                                      <p:tavLst>
                                        <p:tav tm="0">
                                          <p:val>
                                            <p:strVal val="0-#ppt_h/2"/>
                                          </p:val>
                                        </p:tav>
                                        <p:tav tm="100000">
                                          <p:val>
                                            <p:strVal val="#ppt_y"/>
                                          </p:val>
                                        </p:tav>
                                      </p:tavLst>
                                    </p:anim>
                                  </p:childTnLst>
                                </p:cTn>
                              </p:par>
                              <p:par>
                                <p:cTn id="41" presetID="2" presetClass="entr" presetSubtype="3"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1+#ppt_w/2"/>
                                          </p:val>
                                        </p:tav>
                                        <p:tav tm="100000">
                                          <p:val>
                                            <p:strVal val="#ppt_x"/>
                                          </p:val>
                                        </p:tav>
                                      </p:tavLst>
                                    </p:anim>
                                    <p:anim calcmode="lin" valueType="num">
                                      <p:cBhvr additive="base">
                                        <p:cTn id="44" dur="500" fill="hold"/>
                                        <p:tgtEl>
                                          <p:spTgt spid="18"/>
                                        </p:tgtEl>
                                        <p:attrNameLst>
                                          <p:attrName>ppt_y</p:attrName>
                                        </p:attrNameLst>
                                      </p:cBhvr>
                                      <p:tavLst>
                                        <p:tav tm="0">
                                          <p:val>
                                            <p:strVal val="0-#ppt_h/2"/>
                                          </p:val>
                                        </p:tav>
                                        <p:tav tm="100000">
                                          <p:val>
                                            <p:strVal val="#ppt_y"/>
                                          </p:val>
                                        </p:tav>
                                      </p:tavLst>
                                    </p:anim>
                                  </p:childTnLst>
                                </p:cTn>
                              </p:par>
                              <p:par>
                                <p:cTn id="45" presetID="2" presetClass="entr" presetSubtype="3"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1+#ppt_w/2"/>
                                          </p:val>
                                        </p:tav>
                                        <p:tav tm="100000">
                                          <p:val>
                                            <p:strVal val="#ppt_x"/>
                                          </p:val>
                                        </p:tav>
                                      </p:tavLst>
                                    </p:anim>
                                    <p:anim calcmode="lin" valueType="num">
                                      <p:cBhvr additive="base">
                                        <p:cTn id="48" dur="500" fill="hold"/>
                                        <p:tgtEl>
                                          <p:spTgt spid="21"/>
                                        </p:tgtEl>
                                        <p:attrNameLst>
                                          <p:attrName>ppt_y</p:attrName>
                                        </p:attrNameLst>
                                      </p:cBhvr>
                                      <p:tavLst>
                                        <p:tav tm="0">
                                          <p:val>
                                            <p:strVal val="0-#ppt_h/2"/>
                                          </p:val>
                                        </p:tav>
                                        <p:tav tm="100000">
                                          <p:val>
                                            <p:strVal val="#ppt_y"/>
                                          </p:val>
                                        </p:tav>
                                      </p:tavLst>
                                    </p:anim>
                                  </p:childTnLst>
                                </p:cTn>
                              </p:par>
                              <p:par>
                                <p:cTn id="49" presetID="2" presetClass="entr" presetSubtype="3"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1+#ppt_w/2"/>
                                          </p:val>
                                        </p:tav>
                                        <p:tav tm="100000">
                                          <p:val>
                                            <p:strVal val="#ppt_x"/>
                                          </p:val>
                                        </p:tav>
                                      </p:tavLst>
                                    </p:anim>
                                    <p:anim calcmode="lin" valueType="num">
                                      <p:cBhvr additive="base">
                                        <p:cTn id="52"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1000" fill="hold"/>
                                        <p:tgtEl>
                                          <p:spTgt spid="25"/>
                                        </p:tgtEl>
                                        <p:attrNameLst>
                                          <p:attrName>ppt_w</p:attrName>
                                        </p:attrNameLst>
                                      </p:cBhvr>
                                      <p:tavLst>
                                        <p:tav tm="0">
                                          <p:val>
                                            <p:fltVal val="0"/>
                                          </p:val>
                                        </p:tav>
                                        <p:tav tm="100000">
                                          <p:val>
                                            <p:strVal val="#ppt_w"/>
                                          </p:val>
                                        </p:tav>
                                      </p:tavLst>
                                    </p:anim>
                                    <p:anim calcmode="lin" valueType="num">
                                      <p:cBhvr>
                                        <p:cTn id="58" dur="1000" fill="hold"/>
                                        <p:tgtEl>
                                          <p:spTgt spid="25"/>
                                        </p:tgtEl>
                                        <p:attrNameLst>
                                          <p:attrName>ppt_h</p:attrName>
                                        </p:attrNameLst>
                                      </p:cBhvr>
                                      <p:tavLst>
                                        <p:tav tm="0">
                                          <p:val>
                                            <p:fltVal val="0"/>
                                          </p:val>
                                        </p:tav>
                                        <p:tav tm="100000">
                                          <p:val>
                                            <p:strVal val="#ppt_h"/>
                                          </p:val>
                                        </p:tav>
                                      </p:tavLst>
                                    </p:anim>
                                    <p:anim calcmode="lin" valueType="num">
                                      <p:cBhvr>
                                        <p:cTn id="59" dur="1000" fill="hold"/>
                                        <p:tgtEl>
                                          <p:spTgt spid="25"/>
                                        </p:tgtEl>
                                        <p:attrNameLst>
                                          <p:attrName>style.rotation</p:attrName>
                                        </p:attrNameLst>
                                      </p:cBhvr>
                                      <p:tavLst>
                                        <p:tav tm="0">
                                          <p:val>
                                            <p:fltVal val="90"/>
                                          </p:val>
                                        </p:tav>
                                        <p:tav tm="100000">
                                          <p:val>
                                            <p:fltVal val="0"/>
                                          </p:val>
                                        </p:tav>
                                      </p:tavLst>
                                    </p:anim>
                                    <p:animEffect transition="in" filter="fade">
                                      <p:cBhvr>
                                        <p:cTn id="6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Using FTA</a:t>
            </a:r>
            <a:br>
              <a:rPr lang="en-US" dirty="0" smtClean="0"/>
            </a:br>
            <a:r>
              <a:rPr lang="en-US" dirty="0" smtClean="0"/>
              <a:t>How funding gets to State and Local level</a:t>
            </a:r>
            <a:endParaRPr lang="en-US" dirty="0"/>
          </a:p>
        </p:txBody>
      </p:sp>
      <p:pic>
        <p:nvPicPr>
          <p:cNvPr id="5" name="Content Placeholder 4"/>
          <p:cNvPicPr>
            <a:picLocks noGrp="1" noChangeAspect="1"/>
          </p:cNvPicPr>
          <p:nvPr>
            <p:ph idx="1"/>
          </p:nvPr>
        </p:nvPicPr>
        <p:blipFill>
          <a:blip r:embed="rId3"/>
          <a:stretch>
            <a:fillRect/>
          </a:stretch>
        </p:blipFill>
        <p:spPr>
          <a:xfrm>
            <a:off x="6844047" y="1564551"/>
            <a:ext cx="1537208" cy="1554480"/>
          </a:xfrm>
          <a:prstGeom prst="rect">
            <a:avLst/>
          </a:prstGeom>
        </p:spPr>
      </p:pic>
      <p:pic>
        <p:nvPicPr>
          <p:cNvPr id="4" name="Picture 3"/>
          <p:cNvPicPr>
            <a:picLocks noChangeAspect="1"/>
          </p:cNvPicPr>
          <p:nvPr/>
        </p:nvPicPr>
        <p:blipFill>
          <a:blip r:embed="rId4"/>
          <a:stretch>
            <a:fillRect/>
          </a:stretch>
        </p:blipFill>
        <p:spPr>
          <a:xfrm>
            <a:off x="-415948" y="4199772"/>
            <a:ext cx="3407959" cy="3407959"/>
          </a:xfrm>
          <a:prstGeom prst="rect">
            <a:avLst/>
          </a:prstGeom>
        </p:spPr>
      </p:pic>
      <p:pic>
        <p:nvPicPr>
          <p:cNvPr id="6" name="Picture 5" descr="Regional Transportation Commission of Southern Nevada - Wikipedi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9268" y="1775342"/>
            <a:ext cx="1766455" cy="1554480"/>
          </a:xfrm>
          <a:prstGeom prst="rect">
            <a:avLst/>
          </a:prstGeom>
        </p:spPr>
      </p:pic>
      <p:pic>
        <p:nvPicPr>
          <p:cNvPr id="7" name="Picture 6" descr="File:RTC Washoe logo.png - Wikipedi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9684" y="3532693"/>
            <a:ext cx="1645622" cy="1554480"/>
          </a:xfrm>
          <a:prstGeom prst="rect">
            <a:avLst/>
          </a:prstGeom>
        </p:spPr>
      </p:pic>
      <p:pic>
        <p:nvPicPr>
          <p:cNvPr id="8" name="Picture 7"/>
          <p:cNvPicPr>
            <a:picLocks noChangeAspect="1"/>
          </p:cNvPicPr>
          <p:nvPr/>
        </p:nvPicPr>
        <p:blipFill>
          <a:blip r:embed="rId7"/>
          <a:stretch>
            <a:fillRect/>
          </a:stretch>
        </p:blipFill>
        <p:spPr>
          <a:xfrm>
            <a:off x="3869268" y="5290045"/>
            <a:ext cx="2132230" cy="869950"/>
          </a:xfrm>
          <a:prstGeom prst="rect">
            <a:avLst/>
          </a:prstGeom>
        </p:spPr>
      </p:pic>
      <p:cxnSp>
        <p:nvCxnSpPr>
          <p:cNvPr id="10" name="Straight Arrow Connector 9"/>
          <p:cNvCxnSpPr>
            <a:stCxn id="6" idx="3"/>
          </p:cNvCxnSpPr>
          <p:nvPr/>
        </p:nvCxnSpPr>
        <p:spPr>
          <a:xfrm flipV="1">
            <a:off x="5635723" y="1928129"/>
            <a:ext cx="1885426" cy="624453"/>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a:stCxn id="7" idx="3"/>
          </p:cNvCxnSpPr>
          <p:nvPr/>
        </p:nvCxnSpPr>
        <p:spPr>
          <a:xfrm flipV="1">
            <a:off x="5575306" y="1928129"/>
            <a:ext cx="2146294" cy="2381804"/>
          </a:xfrm>
          <a:prstGeom prst="straightConnector1">
            <a:avLst/>
          </a:prstGeom>
          <a:ln w="76200">
            <a:solidFill>
              <a:schemeClr val="accent2">
                <a:lumMod val="50000"/>
              </a:schemeClr>
            </a:solidFill>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p:cNvCxnSpPr>
            <a:stCxn id="8" idx="3"/>
          </p:cNvCxnSpPr>
          <p:nvPr/>
        </p:nvCxnSpPr>
        <p:spPr>
          <a:xfrm flipV="1">
            <a:off x="6001498" y="2222500"/>
            <a:ext cx="1611153" cy="3502520"/>
          </a:xfrm>
          <a:prstGeom prst="straightConnector1">
            <a:avLst/>
          </a:prstGeom>
          <a:ln w="76200">
            <a:solidFill>
              <a:schemeClr val="accent4">
                <a:lumMod val="75000"/>
              </a:schemeClr>
            </a:solidFill>
            <a:tailEnd type="triangle"/>
          </a:ln>
        </p:spPr>
        <p:style>
          <a:lnRef idx="1">
            <a:schemeClr val="accent4"/>
          </a:lnRef>
          <a:fillRef idx="0">
            <a:schemeClr val="accent4"/>
          </a:fillRef>
          <a:effectRef idx="0">
            <a:schemeClr val="accent4"/>
          </a:effectRef>
          <a:fontRef idx="minor">
            <a:schemeClr val="tx1"/>
          </a:fontRef>
        </p:style>
      </p:cxnSp>
      <p:pic>
        <p:nvPicPr>
          <p:cNvPr id="19" name="Picture 18" descr="File:Nevada DOT.svg - Wikipedia"/>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92256" y="3196520"/>
            <a:ext cx="3323147" cy="1554480"/>
          </a:xfrm>
          <a:prstGeom prst="rect">
            <a:avLst/>
          </a:prstGeom>
        </p:spPr>
      </p:pic>
      <p:sp>
        <p:nvSpPr>
          <p:cNvPr id="21" name="TextBox 20"/>
          <p:cNvSpPr txBox="1"/>
          <p:nvPr/>
        </p:nvSpPr>
        <p:spPr>
          <a:xfrm>
            <a:off x="9093956" y="4405669"/>
            <a:ext cx="2221492" cy="1754326"/>
          </a:xfrm>
          <a:prstGeom prst="rect">
            <a:avLst/>
          </a:prstGeom>
          <a:noFill/>
        </p:spPr>
        <p:txBody>
          <a:bodyPr wrap="square" rtlCol="0">
            <a:spAutoFit/>
          </a:bodyPr>
          <a:lstStyle/>
          <a:p>
            <a:r>
              <a:rPr lang="en-US" dirty="0" smtClean="0"/>
              <a:t>Rest of the state, like:</a:t>
            </a:r>
          </a:p>
          <a:p>
            <a:r>
              <a:rPr lang="en-US" dirty="0" smtClean="0"/>
              <a:t>Churchill</a:t>
            </a:r>
          </a:p>
          <a:p>
            <a:r>
              <a:rPr lang="en-US" dirty="0" smtClean="0"/>
              <a:t>Elko</a:t>
            </a:r>
          </a:p>
          <a:p>
            <a:r>
              <a:rPr lang="en-US" dirty="0" smtClean="0"/>
              <a:t>Ely</a:t>
            </a:r>
          </a:p>
          <a:p>
            <a:r>
              <a:rPr lang="en-US" dirty="0" smtClean="0"/>
              <a:t>Pahrump</a:t>
            </a:r>
          </a:p>
          <a:p>
            <a:r>
              <a:rPr lang="en-US" dirty="0" smtClean="0"/>
              <a:t>Silver Rider</a:t>
            </a:r>
          </a:p>
        </p:txBody>
      </p:sp>
      <p:cxnSp>
        <p:nvCxnSpPr>
          <p:cNvPr id="23" name="Straight Arrow Connector 22"/>
          <p:cNvCxnSpPr>
            <a:stCxn id="19" idx="0"/>
          </p:cNvCxnSpPr>
          <p:nvPr/>
        </p:nvCxnSpPr>
        <p:spPr>
          <a:xfrm flipH="1" flipV="1">
            <a:off x="8192256" y="1928129"/>
            <a:ext cx="1661574" cy="126839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241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4.81481E-6 L 1.04167E-6 -0.20325 " pathEditMode="relative" rAng="0" ptsTypes="AA">
                                      <p:cBhvr>
                                        <p:cTn id="6" dur="2000" fill="hold"/>
                                        <p:tgtEl>
                                          <p:spTgt spid="5"/>
                                        </p:tgtEl>
                                        <p:attrNameLst>
                                          <p:attrName>ppt_x</p:attrName>
                                          <p:attrName>ppt_y</p:attrName>
                                        </p:attrNameLst>
                                      </p:cBhvr>
                                      <p:rCtr x="0" y="-10162"/>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5307 &amp; 5340</a:t>
            </a:r>
            <a:br>
              <a:rPr lang="en-US" dirty="0" smtClean="0"/>
            </a:br>
            <a:r>
              <a:rPr lang="en-US" sz="3200" dirty="0" smtClean="0"/>
              <a:t>Federal Apportionments</a:t>
            </a:r>
            <a:br>
              <a:rPr lang="en-US" sz="3200" dirty="0" smtClean="0"/>
            </a:br>
            <a:r>
              <a:rPr lang="en-US" sz="3200" dirty="0" smtClean="0"/>
              <a:t>(Urbanized)</a:t>
            </a:r>
            <a:br>
              <a:rPr lang="en-US" sz="3200" dirty="0" smtClean="0"/>
            </a:br>
            <a:endParaRPr lang="en-US" sz="3200" dirty="0"/>
          </a:p>
        </p:txBody>
      </p:sp>
      <p:pic>
        <p:nvPicPr>
          <p:cNvPr id="4" name="Picture 3"/>
          <p:cNvPicPr>
            <a:picLocks noChangeAspect="1"/>
          </p:cNvPicPr>
          <p:nvPr/>
        </p:nvPicPr>
        <p:blipFill>
          <a:blip r:embed="rId3"/>
          <a:stretch>
            <a:fillRect/>
          </a:stretch>
        </p:blipFill>
        <p:spPr>
          <a:xfrm>
            <a:off x="-415948" y="4199772"/>
            <a:ext cx="3407959" cy="3407959"/>
          </a:xfrm>
          <a:prstGeom prst="rect">
            <a:avLst/>
          </a:prstGeom>
        </p:spPr>
      </p:pic>
      <p:pic>
        <p:nvPicPr>
          <p:cNvPr id="5" name="Content Placeholder 4"/>
          <p:cNvPicPr>
            <a:picLocks noGrp="1" noChangeAspect="1"/>
          </p:cNvPicPr>
          <p:nvPr>
            <p:ph idx="1"/>
          </p:nvPr>
        </p:nvPicPr>
        <p:blipFill>
          <a:blip r:embed="rId4"/>
          <a:stretch>
            <a:fillRect/>
          </a:stretch>
        </p:blipFill>
        <p:spPr>
          <a:xfrm>
            <a:off x="3961502" y="236010"/>
            <a:ext cx="7315200" cy="5270155"/>
          </a:xfrm>
          <a:prstGeom prst="rect">
            <a:avLst/>
          </a:prstGeom>
        </p:spPr>
      </p:pic>
      <p:sp>
        <p:nvSpPr>
          <p:cNvPr id="10" name="TextBox 9"/>
          <p:cNvSpPr txBox="1"/>
          <p:nvPr/>
        </p:nvSpPr>
        <p:spPr>
          <a:xfrm>
            <a:off x="3687568" y="5725020"/>
            <a:ext cx="7863068"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400" dirty="0"/>
              <a:t>The Urbanized Area Formula Funding program (49 U.S.C. 5307) makes federal resources available to urbanized areas and to governors for transit capital and operating assistance in urbanized areas and for transportation-related planning. An urbanized area is an incorporated area with a population of 50,000 or more that is designated as such by the U.S. Department of Commerce, Bureau of the Census.</a:t>
            </a:r>
          </a:p>
        </p:txBody>
      </p:sp>
    </p:spTree>
    <p:extLst>
      <p:ext uri="{BB962C8B-B14F-4D97-AF65-F5344CB8AC3E}">
        <p14:creationId xmlns:p14="http://schemas.microsoft.com/office/powerpoint/2010/main" val="29014505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5307 &amp; 5340</a:t>
            </a:r>
            <a:br>
              <a:rPr lang="en-US" dirty="0" smtClean="0"/>
            </a:br>
            <a:r>
              <a:rPr lang="en-US" dirty="0" smtClean="0"/>
              <a:t>Nevada Breakdown</a:t>
            </a:r>
            <a:r>
              <a:rPr lang="en-US" dirty="0" smtClean="0"/>
              <a:t> </a:t>
            </a:r>
            <a:endParaRPr lang="en-US" dirty="0"/>
          </a:p>
        </p:txBody>
      </p:sp>
      <p:pic>
        <p:nvPicPr>
          <p:cNvPr id="4" name="Picture 3"/>
          <p:cNvPicPr>
            <a:picLocks noChangeAspect="1"/>
          </p:cNvPicPr>
          <p:nvPr/>
        </p:nvPicPr>
        <p:blipFill>
          <a:blip r:embed="rId3"/>
          <a:stretch>
            <a:fillRect/>
          </a:stretch>
        </p:blipFill>
        <p:spPr>
          <a:xfrm>
            <a:off x="-415948" y="4199772"/>
            <a:ext cx="3407959" cy="3407959"/>
          </a:xfrm>
          <a:prstGeom prst="rect">
            <a:avLst/>
          </a:prstGeom>
        </p:spPr>
      </p:pic>
      <p:sp>
        <p:nvSpPr>
          <p:cNvPr id="10" name="Rectangle 9"/>
          <p:cNvSpPr/>
          <p:nvPr/>
        </p:nvSpPr>
        <p:spPr>
          <a:xfrm>
            <a:off x="3672994" y="589423"/>
            <a:ext cx="7739862" cy="154070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Content Placeholder 4"/>
          <p:cNvPicPr>
            <a:picLocks noGrp="1" noChangeAspect="1"/>
          </p:cNvPicPr>
          <p:nvPr>
            <p:ph idx="1"/>
          </p:nvPr>
        </p:nvPicPr>
        <p:blipFill rotWithShape="1">
          <a:blip r:embed="rId4"/>
          <a:srcRect t="59933" b="26519"/>
          <a:stretch/>
        </p:blipFill>
        <p:spPr>
          <a:xfrm>
            <a:off x="3869267" y="766845"/>
            <a:ext cx="7419975" cy="7139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3869268" y="1664788"/>
            <a:ext cx="7419975" cy="171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Rectangle 10"/>
          <p:cNvSpPr/>
          <p:nvPr/>
        </p:nvSpPr>
        <p:spPr>
          <a:xfrm>
            <a:off x="3683659" y="2191648"/>
            <a:ext cx="7729197" cy="258984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6"/>
          <a:srcRect b="39511"/>
          <a:stretch/>
        </p:blipFill>
        <p:spPr>
          <a:xfrm>
            <a:off x="3808865" y="2307830"/>
            <a:ext cx="7540778" cy="1412400"/>
          </a:xfrm>
          <a:prstGeom prst="rect">
            <a:avLst/>
          </a:prstGeom>
        </p:spPr>
      </p:pic>
      <p:sp>
        <p:nvSpPr>
          <p:cNvPr id="12" name="Rectangle 11"/>
          <p:cNvSpPr/>
          <p:nvPr/>
        </p:nvSpPr>
        <p:spPr>
          <a:xfrm>
            <a:off x="3683659" y="4885151"/>
            <a:ext cx="7729197" cy="12835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7"/>
          <a:stretch>
            <a:fillRect/>
          </a:stretch>
        </p:blipFill>
        <p:spPr>
          <a:xfrm>
            <a:off x="3796608" y="4941680"/>
            <a:ext cx="7492633" cy="1170533"/>
          </a:xfrm>
          <a:prstGeom prst="rect">
            <a:avLst/>
          </a:prstGeom>
        </p:spPr>
      </p:pic>
      <p:pic>
        <p:nvPicPr>
          <p:cNvPr id="13" name="Picture 12"/>
          <p:cNvPicPr>
            <a:picLocks noChangeAspect="1"/>
          </p:cNvPicPr>
          <p:nvPr/>
        </p:nvPicPr>
        <p:blipFill rotWithShape="1">
          <a:blip r:embed="rId8"/>
          <a:srcRect r="719"/>
          <a:stretch/>
        </p:blipFill>
        <p:spPr>
          <a:xfrm>
            <a:off x="3869268" y="3847486"/>
            <a:ext cx="7419973" cy="657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451558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5311 &amp; 5340 </a:t>
            </a:r>
            <a:br>
              <a:rPr lang="en-US" dirty="0" smtClean="0"/>
            </a:br>
            <a:r>
              <a:rPr lang="en-US" sz="3200" dirty="0" smtClean="0"/>
              <a:t>Federal Apportionments</a:t>
            </a:r>
            <a:br>
              <a:rPr lang="en-US" sz="3200" dirty="0" smtClean="0"/>
            </a:br>
            <a:r>
              <a:rPr lang="en-US" sz="3200" dirty="0" smtClean="0"/>
              <a:t>(Rural)</a:t>
            </a:r>
            <a:endParaRPr lang="en-US" sz="3200" dirty="0"/>
          </a:p>
        </p:txBody>
      </p:sp>
      <p:pic>
        <p:nvPicPr>
          <p:cNvPr id="4" name="Picture 3"/>
          <p:cNvPicPr>
            <a:picLocks noChangeAspect="1"/>
          </p:cNvPicPr>
          <p:nvPr/>
        </p:nvPicPr>
        <p:blipFill>
          <a:blip r:embed="rId3"/>
          <a:stretch>
            <a:fillRect/>
          </a:stretch>
        </p:blipFill>
        <p:spPr>
          <a:xfrm>
            <a:off x="-415948" y="4199772"/>
            <a:ext cx="3407959" cy="3407959"/>
          </a:xfrm>
          <a:prstGeom prst="rect">
            <a:avLst/>
          </a:prstGeom>
        </p:spPr>
      </p:pic>
      <p:pic>
        <p:nvPicPr>
          <p:cNvPr id="5" name="Content Placeholder 4"/>
          <p:cNvPicPr>
            <a:picLocks noGrp="1" noChangeAspect="1"/>
          </p:cNvPicPr>
          <p:nvPr>
            <p:ph idx="1"/>
          </p:nvPr>
        </p:nvPicPr>
        <p:blipFill>
          <a:blip r:embed="rId4"/>
          <a:stretch>
            <a:fillRect/>
          </a:stretch>
        </p:blipFill>
        <p:spPr>
          <a:xfrm>
            <a:off x="4587669" y="663184"/>
            <a:ext cx="6372605" cy="5723608"/>
          </a:xfrm>
          <a:prstGeom prst="rect">
            <a:avLst/>
          </a:prstGeom>
        </p:spPr>
      </p:pic>
      <p:sp>
        <p:nvSpPr>
          <p:cNvPr id="6" name="Rectangle 5"/>
          <p:cNvSpPr/>
          <p:nvPr/>
        </p:nvSpPr>
        <p:spPr>
          <a:xfrm>
            <a:off x="4587668" y="2693096"/>
            <a:ext cx="6372605" cy="200416"/>
          </a:xfrm>
          <a:prstGeom prst="rect">
            <a:avLst/>
          </a:prstGeom>
          <a:noFill/>
          <a:ln w="2857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843885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sz="3200" dirty="0" smtClean="0"/>
              <a:t>5310 Apportionments</a:t>
            </a:r>
            <a:br>
              <a:rPr lang="en-US" sz="3200" dirty="0" smtClean="0"/>
            </a:br>
            <a:r>
              <a:rPr lang="en-US" sz="3200" dirty="0" smtClean="0"/>
              <a:t/>
            </a:r>
            <a:br>
              <a:rPr lang="en-US" sz="3200" dirty="0" smtClean="0"/>
            </a:br>
            <a:r>
              <a:rPr lang="en-US" sz="2400" dirty="0" smtClean="0"/>
              <a:t>Enhanced Mobility of Seniors and Individuals with Disabilities</a:t>
            </a:r>
            <a:r>
              <a:rPr lang="en-US" sz="3200" dirty="0" smtClean="0"/>
              <a:t/>
            </a:r>
            <a:br>
              <a:rPr lang="en-US" sz="3200" dirty="0" smtClean="0"/>
            </a:br>
            <a:endParaRPr lang="en-US" sz="3200" dirty="0"/>
          </a:p>
        </p:txBody>
      </p:sp>
      <p:pic>
        <p:nvPicPr>
          <p:cNvPr id="4" name="Picture 3"/>
          <p:cNvPicPr>
            <a:picLocks noChangeAspect="1"/>
          </p:cNvPicPr>
          <p:nvPr/>
        </p:nvPicPr>
        <p:blipFill>
          <a:blip r:embed="rId3"/>
          <a:stretch>
            <a:fillRect/>
          </a:stretch>
        </p:blipFill>
        <p:spPr>
          <a:xfrm>
            <a:off x="-415948" y="4199772"/>
            <a:ext cx="3407959" cy="3407959"/>
          </a:xfrm>
          <a:prstGeom prst="rect">
            <a:avLst/>
          </a:prstGeom>
        </p:spPr>
      </p:pic>
      <p:pic>
        <p:nvPicPr>
          <p:cNvPr id="6" name="Content Placeholder 5"/>
          <p:cNvPicPr>
            <a:picLocks noGrp="1" noChangeAspect="1"/>
          </p:cNvPicPr>
          <p:nvPr>
            <p:ph idx="1"/>
          </p:nvPr>
        </p:nvPicPr>
        <p:blipFill>
          <a:blip r:embed="rId4"/>
          <a:stretch>
            <a:fillRect/>
          </a:stretch>
        </p:blipFill>
        <p:spPr>
          <a:xfrm>
            <a:off x="3733235" y="787704"/>
            <a:ext cx="7790710" cy="2943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a:stretch>
            <a:fillRect/>
          </a:stretch>
        </p:blipFill>
        <p:spPr>
          <a:xfrm>
            <a:off x="3733235" y="3880734"/>
            <a:ext cx="7790710" cy="319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6"/>
          <a:stretch>
            <a:fillRect/>
          </a:stretch>
        </p:blipFill>
        <p:spPr>
          <a:xfrm>
            <a:off x="3733235" y="4354400"/>
            <a:ext cx="7790710" cy="2984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95507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2800" dirty="0" smtClean="0"/>
              <a:t>Capital Purchase</a:t>
            </a:r>
            <a:br>
              <a:rPr lang="en-US" sz="2800" dirty="0" smtClean="0"/>
            </a:br>
            <a:r>
              <a:rPr lang="en-US" sz="2800" dirty="0" smtClean="0"/>
              <a:t/>
            </a:r>
            <a:br>
              <a:rPr lang="en-US" sz="2800" dirty="0" smtClean="0"/>
            </a:br>
            <a:r>
              <a:rPr lang="en-US" sz="2800" dirty="0" smtClean="0"/>
              <a:t>Facilities</a:t>
            </a:r>
            <a:br>
              <a:rPr lang="en-US" sz="2800" dirty="0" smtClean="0"/>
            </a:br>
            <a:r>
              <a:rPr lang="en-US" sz="2800" dirty="0" smtClean="0"/>
              <a:t/>
            </a:r>
            <a:br>
              <a:rPr lang="en-US" sz="2800" dirty="0" smtClean="0"/>
            </a:br>
            <a:r>
              <a:rPr lang="en-US" sz="2800" dirty="0" smtClean="0"/>
              <a:t>Fleet</a:t>
            </a:r>
            <a:br>
              <a:rPr lang="en-US" sz="2800" dirty="0" smtClean="0"/>
            </a:br>
            <a:r>
              <a:rPr lang="en-US" sz="2800" dirty="0" smtClean="0"/>
              <a:t/>
            </a:r>
            <a:br>
              <a:rPr lang="en-US" sz="2800" dirty="0" smtClean="0"/>
            </a:br>
            <a:r>
              <a:rPr lang="en-US" sz="2800" dirty="0" smtClean="0"/>
              <a:t>Infrastructure Improvements</a:t>
            </a:r>
            <a:endParaRPr lang="en-US" sz="2800" dirty="0"/>
          </a:p>
        </p:txBody>
      </p:sp>
      <p:pic>
        <p:nvPicPr>
          <p:cNvPr id="4" name="Picture 3"/>
          <p:cNvPicPr>
            <a:picLocks noChangeAspect="1"/>
          </p:cNvPicPr>
          <p:nvPr/>
        </p:nvPicPr>
        <p:blipFill>
          <a:blip r:embed="rId2"/>
          <a:stretch>
            <a:fillRect/>
          </a:stretch>
        </p:blipFill>
        <p:spPr>
          <a:xfrm>
            <a:off x="-415948" y="4199772"/>
            <a:ext cx="3407959" cy="3407959"/>
          </a:xfrm>
          <a:prstGeom prst="rect">
            <a:avLst/>
          </a:prstGeom>
        </p:spPr>
      </p:pic>
      <p:sp>
        <p:nvSpPr>
          <p:cNvPr id="6" name="Content Placeholder 5"/>
          <p:cNvSpPr>
            <a:spLocks noGrp="1"/>
          </p:cNvSpPr>
          <p:nvPr>
            <p:ph idx="1"/>
          </p:nvPr>
        </p:nvSpPr>
        <p:spPr/>
        <p:txBody>
          <a:bodyPr/>
          <a:lstStyle/>
          <a:p>
            <a:r>
              <a:rPr lang="en-US" dirty="0" smtClean="0"/>
              <a:t>There are separate grants for Capital Purchase.  They cover things like facility, fleet and infrastructure improvement</a:t>
            </a:r>
          </a:p>
          <a:p>
            <a:pPr lvl="1"/>
            <a:r>
              <a:rPr lang="en-US" dirty="0" smtClean="0"/>
              <a:t>5311 (Rural Public Transit) has 5339 for capital purchases</a:t>
            </a:r>
          </a:p>
          <a:p>
            <a:pPr lvl="1"/>
            <a:r>
              <a:rPr lang="en-US" dirty="0" smtClean="0"/>
              <a:t>5307 (Urban) has 5309 for capital purchases</a:t>
            </a:r>
            <a:endParaRPr lang="en-US" dirty="0"/>
          </a:p>
        </p:txBody>
      </p:sp>
    </p:spTree>
    <p:extLst>
      <p:ext uri="{BB962C8B-B14F-4D97-AF65-F5344CB8AC3E}">
        <p14:creationId xmlns:p14="http://schemas.microsoft.com/office/powerpoint/2010/main" val="1641810409"/>
      </p:ext>
    </p:extLst>
  </p:cSld>
  <p:clrMapOvr>
    <a:masterClrMapping/>
  </p:clrMapOvr>
  <p:timing>
    <p:tnLst>
      <p:par>
        <p:cTn id="1" dur="indefinite" restart="never" nodeType="tmRoot"/>
      </p:par>
    </p:tnLst>
  </p:timing>
</p:sld>
</file>

<file path=ppt/theme/theme1.xml><?xml version="1.0" encoding="utf-8"?>
<a:theme xmlns:a="http://schemas.openxmlformats.org/drawingml/2006/main" name="Frame">
  <a:themeElements>
    <a:clrScheme name="Frame">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1553</TotalTime>
  <Words>2642</Words>
  <Application>Microsoft Office PowerPoint</Application>
  <PresentationFormat>Widescreen</PresentationFormat>
  <Paragraphs>294</Paragraphs>
  <Slides>23</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Calibri</vt:lpstr>
      <vt:lpstr>Corbel</vt:lpstr>
      <vt:lpstr>Wingdings 2</vt:lpstr>
      <vt:lpstr>Frame</vt:lpstr>
      <vt:lpstr>Transportation Funding, Leveraging and Brainstorming</vt:lpstr>
      <vt:lpstr>Federal Government Departments  Not an Exhaustive List</vt:lpstr>
      <vt:lpstr>Sub Departments and Divisions of the US DOT</vt:lpstr>
      <vt:lpstr>Using FTA How funding gets to State and Local level</vt:lpstr>
      <vt:lpstr>5307 &amp; 5340 Federal Apportionments (Urbanized) </vt:lpstr>
      <vt:lpstr>5307 &amp; 5340 Nevada Breakdown </vt:lpstr>
      <vt:lpstr>5311 &amp; 5340  Federal Apportionments (Rural)</vt:lpstr>
      <vt:lpstr>5310 Apportionments  Enhanced Mobility of Seniors and Individuals with Disabilities </vt:lpstr>
      <vt:lpstr>Capital Purchase  Facilities  Fleet  Infrastructure Improvements</vt:lpstr>
      <vt:lpstr>Planning, Oversight and Discretionary Grants</vt:lpstr>
      <vt:lpstr>Budget &amp; Local Match  Payment for direct service and  in-kind contributions</vt:lpstr>
      <vt:lpstr>Leveraging vs. Match</vt:lpstr>
      <vt:lpstr>What Leveraging Looks Like</vt:lpstr>
      <vt:lpstr>Focus on “Leveraging” Funding  Federal Match</vt:lpstr>
      <vt:lpstr>Coordinating Council on Access and Mobility (CCAM)  More than 80 Federal Programs that support transportation services.</vt:lpstr>
      <vt:lpstr>Coordinating Council on Access and Mobility (CCAM)  More than 80 Federal Programs that support transportation services.</vt:lpstr>
      <vt:lpstr>Coordinating Council on Access and Mobility (CCAM)  Federal Funding Local Match</vt:lpstr>
      <vt:lpstr>EDA</vt:lpstr>
      <vt:lpstr>Local Match  Leveraging Resources </vt:lpstr>
      <vt:lpstr>North Carolina Study  Coordinating Agencies 1970s</vt:lpstr>
      <vt:lpstr>North Carolina Study  Coordinating Agencies 1990s</vt:lpstr>
      <vt:lpstr>NEMT (Non-Emergency Medical Transportation)</vt:lpstr>
      <vt:lpstr>Abby’s Big Dream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Abigail Wheeler</dc:creator>
  <cp:lastModifiedBy>Abigail Wheeler</cp:lastModifiedBy>
  <cp:revision>68</cp:revision>
  <dcterms:created xsi:type="dcterms:W3CDTF">2019-04-19T16:59:28Z</dcterms:created>
  <dcterms:modified xsi:type="dcterms:W3CDTF">2019-04-27T04:25:12Z</dcterms:modified>
</cp:coreProperties>
</file>