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7" r:id="rId3"/>
    <p:sldId id="830" r:id="rId4"/>
    <p:sldId id="301" r:id="rId5"/>
    <p:sldId id="287" r:id="rId6"/>
    <p:sldId id="827" r:id="rId7"/>
    <p:sldId id="828" r:id="rId8"/>
    <p:sldId id="831" r:id="rId9"/>
    <p:sldId id="302" r:id="rId10"/>
    <p:sldId id="829" r:id="rId11"/>
    <p:sldId id="259" r:id="rId12"/>
    <p:sldId id="832" r:id="rId13"/>
    <p:sldId id="833" r:id="rId14"/>
    <p:sldId id="835" r:id="rId15"/>
    <p:sldId id="836" r:id="rId16"/>
    <p:sldId id="834" r:id="rId17"/>
    <p:sldId id="261" r:id="rId18"/>
    <p:sldId id="838" r:id="rId19"/>
    <p:sldId id="839" r:id="rId20"/>
    <p:sldId id="284" r:id="rId21"/>
    <p:sldId id="276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B502E-E3DE-4629-BE0F-2AEDAF1E99C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9E2F-E2C8-4A1C-AED6-DEDB1E1F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7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0BE83-4E80-4F61-A198-F220DD0ABB79}" type="slidenum">
              <a:rPr kumimoji="0" lang="en-US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53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1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9C21A-969E-41BC-BF55-0EC2CC73202F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88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0BE83-4E80-4F61-A198-F220DD0ABB79}" type="slidenum">
              <a:rPr kumimoji="0" lang="en-US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536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1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6E8CA-17A3-4E66-A209-2CE032A991ED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0BE83-4E80-4F61-A198-F220DD0ABB79}" type="slidenum">
              <a:rPr kumimoji="0" lang="en-US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40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0B33-D499-4F3D-A5CF-3DF4578AA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72C64-891B-49A4-B157-9FEFDFA27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FDD3A-770C-402F-8B23-FD6C32D9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537-598D-4337-ADC6-7E0B2FDF644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C4DDE-630E-4899-9631-33BA4984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13B2C-30DE-4F2B-A7EB-C05A0437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A9CC-F8C9-485B-947E-BD45432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0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313B-129F-456F-BB9D-99BF273E9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2B386-5AC8-4C0F-9BED-56503FAC6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557D7-2C72-4DD1-8CAF-32B7B47BA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537-598D-4337-ADC6-7E0B2FDF644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08670-AB35-4E2C-B400-FDF52FCD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C96F7-3EBD-41C5-ADD9-710600D1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A9CC-F8C9-485B-947E-BD45432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5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FC205-E6B4-45CF-A5A6-12891D5F8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FD95C-7377-43A7-A71B-191817FAA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39CC6-FA13-44B1-90C2-6032C7DB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537-598D-4337-ADC6-7E0B2FDF644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7F2AA-733A-442F-B924-10A99452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5A5F9-86C7-4EE7-9801-3AB8CA47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A9CC-F8C9-485B-947E-BD45432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77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433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929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396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0820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396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5034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9825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499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CB03-C5BC-4C4B-B253-1215030E5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0D93C-BD37-4902-B951-6319E232F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17234-4199-453C-AFE0-2BE03630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537-598D-4337-ADC6-7E0B2FDF644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39A5C-02BA-4E3B-BB32-3B41934D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98C88-EE8D-4830-A42E-D64118A2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A9CC-F8C9-485B-947E-BD45432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0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316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2192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04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604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590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7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23F1-6910-4DD2-9FBE-0527F16E4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65A8F-A769-4C80-8EC5-CAE220CE0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C0F0E-94CB-4488-9636-D7AEDA70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537-598D-4337-ADC6-7E0B2FDF644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A92C0-4293-4D2D-AF17-5613085E0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7E801-CC49-4CE7-B917-5C7A52F1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A9CC-F8C9-485B-947E-BD45432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3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01F5-FD8E-40BB-9198-21D89CDF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F4085-9BF9-45F4-9405-F7B4573C8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6C57-A64F-4169-BC74-E714E7643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75982-DEAF-4765-8C01-199265E54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537-598D-4337-ADC6-7E0B2FDF644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51C0B-E724-47FA-98AB-AA35BA4F4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7623C-53BD-42A6-B060-CC3483C6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A9CC-F8C9-485B-947E-BD45432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89B46-F092-4E60-AB18-57816D11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4084D-3269-4CC8-9C1B-0ED2AD3D7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749F9-EB39-4BB2-A77E-FDC36FC7D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671F8-F2B2-45CD-AB6A-BF3EC7387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90ADA-4E2E-4F92-9571-E00249F84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A7E0A4-86E7-4E28-9EC4-D51993945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537-598D-4337-ADC6-7E0B2FDF644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98D93-3B74-48F7-BC14-7EFC8706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6FD79-8BB2-454F-8D3C-F27EE153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A9CC-F8C9-485B-947E-BD45432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8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A5D9-FE91-4B0F-ABBA-D9CCB55F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FEDFC3-4D6B-4071-B813-4442BA33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537-598D-4337-ADC6-7E0B2FDF644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39714-5C55-43CE-B069-CDA76BA4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89303-DDB3-4483-A9A1-72144B9D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A9CC-F8C9-485B-947E-BD45432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6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87B7DD-8BB8-4A7C-B021-78112F74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537-598D-4337-ADC6-7E0B2FDF644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D79D9-C036-4296-B835-68916A86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F1EF5-8693-4E88-BB6D-26FE9DEA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A9CC-F8C9-485B-947E-BD45432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1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6CC81-BE7C-401C-9C1E-C3B72D466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F22A8-E665-4C5A-A1C9-917BD4096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5975F-43ED-496E-B819-DB73CBF2A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89564-B02A-4485-ACC8-4478ECCD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537-598D-4337-ADC6-7E0B2FDF644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7A1ED-654D-4917-8BAA-C5621BA9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5CFB0-DF3E-4C8A-A18C-B35B0C4D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A9CC-F8C9-485B-947E-BD45432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F7F3-C564-4479-8411-BACCC5B8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7F33C-05E3-4273-9FE5-52F221E43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85177-7852-4358-B76F-35816612E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C0F60-2AB8-4B4C-B6E6-5C4AE0F20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537-598D-4337-ADC6-7E0B2FDF644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544E3-D8FF-4A59-BADF-6D9ADB76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1723E-50AA-4C3A-B4AC-D3BDF9E8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A9CC-F8C9-485B-947E-BD45432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E9D68-7629-4CD8-A5F3-6909800A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619A7-3F5A-40BF-875D-D73AAD53F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81CEB-17DF-4DC3-ABE2-463170695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08537-598D-4337-ADC6-7E0B2FDF644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BE002-147E-4438-B75D-2F96EEE33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250D8-9EDA-4D40-9E0D-F814B3881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BA9CC-F8C9-485B-947E-BD45432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8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9607F34-A1D8-4E85-B818-BA7B13A709C2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4/22/2019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86A79C1-9AE5-43DF-BB13-AA8F138B55A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340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ignthinkingformobility.org/" TargetMode="External"/><Relationship Id="rId2" Type="http://schemas.openxmlformats.org/officeDocument/2006/relationships/hyperlink" Target="https://nationalcenterformobilitymanagement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adtc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Darm@apdcares.org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road, car, outdoor, transport&#10;&#10;Description generated with very high confidence">
            <a:extLst>
              <a:ext uri="{FF2B5EF4-FFF2-40B4-BE49-F238E27FC236}">
                <a16:creationId xmlns:a16="http://schemas.microsoft.com/office/drawing/2014/main" id="{9E922FA4-261C-4CED-B2AD-1EEB8E9308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6" b="124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32F3ED-09AC-45D3-94F6-418245FAE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Re-Thinking Transportation for Individuals with Disabilities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A220F-8691-41BA-8C5A-29E3A73FC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Creating a Systems-Change Approach to Address Their Barriers</a:t>
            </a:r>
          </a:p>
        </p:txBody>
      </p:sp>
    </p:spTree>
    <p:extLst>
      <p:ext uri="{BB962C8B-B14F-4D97-AF65-F5344CB8AC3E}">
        <p14:creationId xmlns:p14="http://schemas.microsoft.com/office/powerpoint/2010/main" val="1343109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56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2"/>
          <p:cNvSpPr/>
          <p:nvPr/>
        </p:nvSpPr>
        <p:spPr>
          <a:xfrm>
            <a:off x="461160" y="480240"/>
            <a:ext cx="3442320" cy="2787840"/>
          </a:xfrm>
          <a:prstGeom prst="rect">
            <a:avLst/>
          </a:prstGeom>
          <a:solidFill>
            <a:schemeClr val="bg1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0" y="823140"/>
            <a:ext cx="2820960" cy="2115719"/>
          </a:xfrm>
          <a:prstGeom prst="rect">
            <a:avLst/>
          </a:prstGeom>
          <a:ln>
            <a:noFill/>
          </a:ln>
        </p:spPr>
      </p:pic>
      <p:sp>
        <p:nvSpPr>
          <p:cNvPr id="108" name="CustomShape 3"/>
          <p:cNvSpPr/>
          <p:nvPr/>
        </p:nvSpPr>
        <p:spPr>
          <a:xfrm>
            <a:off x="4225680" y="487080"/>
            <a:ext cx="3587760" cy="2780640"/>
          </a:xfrm>
          <a:prstGeom prst="rect">
            <a:avLst/>
          </a:prstGeom>
          <a:solidFill>
            <a:schemeClr val="bg1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9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60" y="1339886"/>
            <a:ext cx="3252600" cy="1089788"/>
          </a:xfrm>
          <a:prstGeom prst="rect">
            <a:avLst/>
          </a:prstGeom>
          <a:ln>
            <a:noFill/>
          </a:ln>
        </p:spPr>
      </p:pic>
      <p:sp>
        <p:nvSpPr>
          <p:cNvPr id="110" name="CustomShape 4"/>
          <p:cNvSpPr/>
          <p:nvPr/>
        </p:nvSpPr>
        <p:spPr>
          <a:xfrm>
            <a:off x="8136000" y="487080"/>
            <a:ext cx="3587760" cy="2780640"/>
          </a:xfrm>
          <a:prstGeom prst="rect">
            <a:avLst/>
          </a:prstGeom>
          <a:solidFill>
            <a:schemeClr val="bg1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1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80" y="798412"/>
            <a:ext cx="3252600" cy="2172736"/>
          </a:xfrm>
          <a:prstGeom prst="rect">
            <a:avLst/>
          </a:prstGeom>
          <a:ln>
            <a:noFill/>
          </a:ln>
        </p:spPr>
      </p:pic>
      <p:sp>
        <p:nvSpPr>
          <p:cNvPr id="112" name="CustomShape 5"/>
          <p:cNvSpPr/>
          <p:nvPr/>
        </p:nvSpPr>
        <p:spPr>
          <a:xfrm>
            <a:off x="461160" y="3603600"/>
            <a:ext cx="3442320" cy="2787840"/>
          </a:xfrm>
          <a:prstGeom prst="rect">
            <a:avLst/>
          </a:prstGeom>
          <a:solidFill>
            <a:schemeClr val="bg1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3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0" y="3914851"/>
            <a:ext cx="2556360" cy="2138338"/>
          </a:xfrm>
          <a:prstGeom prst="rect">
            <a:avLst/>
          </a:prstGeom>
          <a:ln>
            <a:noFill/>
          </a:ln>
        </p:spPr>
      </p:pic>
      <p:sp>
        <p:nvSpPr>
          <p:cNvPr id="114" name="CustomShape 6"/>
          <p:cNvSpPr/>
          <p:nvPr/>
        </p:nvSpPr>
        <p:spPr>
          <a:xfrm>
            <a:off x="8129520" y="3603600"/>
            <a:ext cx="3600720" cy="2787840"/>
          </a:xfrm>
          <a:prstGeom prst="rect">
            <a:avLst/>
          </a:prstGeom>
          <a:solidFill>
            <a:schemeClr val="bg1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7"/>
          <p:cNvSpPr/>
          <p:nvPr/>
        </p:nvSpPr>
        <p:spPr>
          <a:xfrm>
            <a:off x="4225680" y="3610800"/>
            <a:ext cx="3587760" cy="2780640"/>
          </a:xfrm>
          <a:prstGeom prst="rect">
            <a:avLst/>
          </a:prstGeom>
          <a:solidFill>
            <a:schemeClr val="bg1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6" name="Picture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87" y="3797976"/>
            <a:ext cx="2803021" cy="2255213"/>
          </a:xfrm>
          <a:prstGeom prst="rect">
            <a:avLst/>
          </a:prstGeom>
          <a:ln>
            <a:noFill/>
          </a:ln>
        </p:spPr>
      </p:pic>
      <p:pic>
        <p:nvPicPr>
          <p:cNvPr id="117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16" y="3914851"/>
            <a:ext cx="2982482" cy="1986237"/>
          </a:xfrm>
          <a:prstGeom prst="rect">
            <a:avLst/>
          </a:prstGeom>
          <a:ln>
            <a:noFill/>
          </a:ln>
        </p:spPr>
      </p:pic>
      <p:sp>
        <p:nvSpPr>
          <p:cNvPr id="15" name="TextShape 2">
            <a:extLst>
              <a:ext uri="{FF2B5EF4-FFF2-40B4-BE49-F238E27FC236}">
                <a16:creationId xmlns:a16="http://schemas.microsoft.com/office/drawing/2014/main" id="{3A979F69-5419-4671-A5AD-96BBE0BFFD78}"/>
              </a:ext>
            </a:extLst>
          </p:cNvPr>
          <p:cNvSpPr txBox="1"/>
          <p:nvPr/>
        </p:nvSpPr>
        <p:spPr>
          <a:xfrm>
            <a:off x="468240" y="-70820"/>
            <a:ext cx="11210400" cy="744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-1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What Partners Are Needed to Help Address these Challenges?</a:t>
            </a:r>
            <a:endParaRPr kumimoji="0" lang="en-US" sz="3300" b="0" i="0" u="none" strike="noStrike" kern="1200" cap="none" spc="-1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205099" y="365125"/>
            <a:ext cx="5570335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3. Potential partners could include…</a:t>
            </a:r>
            <a:endParaRPr kumimoji="0" lang="en-US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34" name="Straight Arrow Connector 13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41188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30" name="CustomShape 4"/>
          <p:cNvSpPr/>
          <p:nvPr/>
        </p:nvSpPr>
        <p:spPr>
          <a:xfrm>
            <a:off x="594360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BC319-6532-436C-885C-AA72AD9D7CF4}"/>
              </a:ext>
            </a:extLst>
          </p:cNvPr>
          <p:cNvSpPr txBox="1"/>
          <p:nvPr/>
        </p:nvSpPr>
        <p:spPr>
          <a:xfrm>
            <a:off x="136733" y="2409913"/>
            <a:ext cx="53496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Transportation provider organizations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planning agencies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Self-advocacy and family networks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services agencies (e.g., assisted living facilities)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Educational institutions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Vocational/workforce training programs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Hospitals and medical centers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Employers and businesses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And… yes, elected officials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9955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bject, chessman, indoor, table&#10;&#10;Description generated with very high confidence">
            <a:extLst>
              <a:ext uri="{FF2B5EF4-FFF2-40B4-BE49-F238E27FC236}">
                <a16:creationId xmlns:a16="http://schemas.microsoft.com/office/drawing/2014/main" id="{34494567-8DF7-4023-B0E2-2A2754E1FE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303466-1B9A-456C-98AE-BD7EBFCF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Do We Move Partners Toward Systems-Change?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504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13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977D5-E0A1-4FCB-8DE1-7BDA4579B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4. Assemble a collaborative team to tackle the problem</a:t>
            </a:r>
          </a:p>
        </p:txBody>
      </p:sp>
      <p:pic>
        <p:nvPicPr>
          <p:cNvPr id="5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44CE0807-0CF4-4111-98F7-DF6F7CCB5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3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65DEE-3188-4DBC-AF7D-17838D971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Develop a common vision and set of principles agreed to by all partners.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Conduct/gather research to support the need for change.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Define partners’ roles and responsibilities.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Align efforts with other state and community priorities.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Identify or develop a model for implementation…</a:t>
            </a:r>
          </a:p>
        </p:txBody>
      </p:sp>
    </p:spTree>
    <p:extLst>
      <p:ext uri="{BB962C8B-B14F-4D97-AF65-F5344CB8AC3E}">
        <p14:creationId xmlns:p14="http://schemas.microsoft.com/office/powerpoint/2010/main" val="2446849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D628-1EE1-476D-8D72-BF2E62A0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en-US" dirty="0"/>
              <a:t>Factors that contribute to a sustainable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871EA-D756-44CC-A256-6583E1B5E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Leadership</a:t>
            </a:r>
          </a:p>
          <a:p>
            <a:r>
              <a:rPr lang="en-US" sz="1800" dirty="0"/>
              <a:t>Policy</a:t>
            </a:r>
          </a:p>
          <a:p>
            <a:r>
              <a:rPr lang="en-US" sz="1800" dirty="0"/>
              <a:t>Funding</a:t>
            </a:r>
          </a:p>
          <a:p>
            <a:r>
              <a:rPr lang="en-US" sz="1800" dirty="0"/>
              <a:t>Strategic planning</a:t>
            </a:r>
          </a:p>
          <a:p>
            <a:r>
              <a:rPr lang="en-US" sz="1800" dirty="0"/>
              <a:t>Performance/accountability data</a:t>
            </a:r>
          </a:p>
          <a:p>
            <a:r>
              <a:rPr lang="en-US" sz="1800" dirty="0"/>
              <a:t>Capacity development</a:t>
            </a:r>
          </a:p>
          <a:p>
            <a:r>
              <a:rPr lang="en-US" sz="1800" dirty="0"/>
              <a:t>Innovation and flexibility</a:t>
            </a:r>
          </a:p>
          <a:p>
            <a:r>
              <a:rPr lang="en-US" sz="1800" dirty="0"/>
              <a:t>Marketing and outreach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24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C7DBE24B-5CB1-46E9-BC25-1E2F60CDF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r="14891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Picture 6" descr="A wooden table&#10;&#10;Description generated with high confidence">
            <a:extLst>
              <a:ext uri="{FF2B5EF4-FFF2-40B4-BE49-F238E27FC236}">
                <a16:creationId xmlns:a16="http://schemas.microsoft.com/office/drawing/2014/main" id="{D6D42D50-8D88-4C11-8E9A-6A5F19804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4" r="9538" b="1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32" name="Freeform: Shape 26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F4D36B-C53F-4C32-8064-C7BA726029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r="13246" b="-2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0850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FD98D-ED3D-4B0C-8DD9-C233690F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cs typeface="Arial"/>
              </a:rPr>
              <a:t>Systems-change efforts in the industry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5" name="Picture 5" descr="A picture containing bus, transport&#10;&#10;Description generated with high confidence">
            <a:extLst>
              <a:ext uri="{FF2B5EF4-FFF2-40B4-BE49-F238E27FC236}">
                <a16:creationId xmlns:a16="http://schemas.microsoft.com/office/drawing/2014/main" id="{5582CAA5-84B1-4355-820D-E1E70FE22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02" y="1097882"/>
            <a:ext cx="6903723" cy="453919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8B2E0-5ACC-48FF-8202-61C13222E35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23935" y="3355130"/>
            <a:ext cx="5775649" cy="242733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cs typeface="Arial"/>
              </a:rPr>
              <a:t>Coordinated Transportation </a:t>
            </a:r>
            <a:r>
              <a:rPr lang="en-US" sz="1600" dirty="0">
                <a:cs typeface="Arial"/>
              </a:rPr>
              <a:t>– Pulls funding, partners, and providers together to deliver transportation services in a cost-effective manner.</a:t>
            </a:r>
          </a:p>
          <a:p>
            <a:pPr>
              <a:spcAft>
                <a:spcPts val="600"/>
              </a:spcAft>
            </a:pPr>
            <a:endParaRPr lang="en-US" sz="1600" dirty="0"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cs typeface="Arial"/>
              </a:rPr>
              <a:t>Mobility Management</a:t>
            </a:r>
            <a:r>
              <a:rPr lang="en-US" sz="1600" dirty="0">
                <a:cs typeface="Arial"/>
              </a:rPr>
              <a:t> – Uses a customer-centered approach when designing transportation services, tailored to the individual’s needs.</a:t>
            </a:r>
          </a:p>
        </p:txBody>
      </p:sp>
    </p:spTree>
    <p:extLst>
      <p:ext uri="{BB962C8B-B14F-4D97-AF65-F5344CB8AC3E}">
        <p14:creationId xmlns:p14="http://schemas.microsoft.com/office/powerpoint/2010/main" val="317159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781344" y="182540"/>
            <a:ext cx="531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1" u="none" strike="noStrike" cap="none" spc="-1" normalizeH="0" baseline="3000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Lessons Learned from Florida…</a:t>
            </a:r>
            <a:endParaRPr kumimoji="0" lang="en-US" sz="4400" b="0" i="0" u="none" strike="noStrike" cap="none" spc="-1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114871" y="1169445"/>
            <a:ext cx="6224459" cy="5239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fontAlgn="auto">
              <a:lnSpc>
                <a:spcPct val="90000"/>
              </a:lnSpc>
              <a:spcBef>
                <a:spcPts val="1001"/>
              </a:spcBef>
              <a:spcAft>
                <a:spcPts val="180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spc="-1" dirty="0"/>
              <a:t>Established Commission for the Transportation Disadvantaged to coordinate services statewide.</a:t>
            </a:r>
            <a:endParaRPr kumimoji="0" lang="en-US" sz="2000" b="0" i="0" u="none" strike="noStrike" cap="none" spc="-1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fontAlgn="auto">
              <a:lnSpc>
                <a:spcPct val="90000"/>
              </a:lnSpc>
              <a:spcBef>
                <a:spcPts val="1001"/>
              </a:spcBef>
              <a:spcAft>
                <a:spcPts val="18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000" b="0" i="0" u="none" strike="noStrike" cap="none" spc="-1" normalizeH="0" baseline="0" noProof="0" dirty="0">
                <a:ln>
                  <a:noFill/>
                </a:ln>
                <a:effectLst/>
                <a:uLnTx/>
                <a:uFillTx/>
              </a:rPr>
              <a:t>Commission develops policy/</a:t>
            </a:r>
            <a:r>
              <a:rPr lang="en-US" sz="2000" spc="-1" dirty="0"/>
              <a:t>manages state trust fund.</a:t>
            </a:r>
            <a:endParaRPr kumimoji="0" lang="en-US" sz="2000" b="0" i="0" u="none" strike="noStrike" cap="none" spc="-1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fontAlgn="auto">
              <a:lnSpc>
                <a:spcPct val="90000"/>
              </a:lnSpc>
              <a:spcBef>
                <a:spcPts val="1001"/>
              </a:spcBef>
              <a:spcAft>
                <a:spcPts val="180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spc="-1" dirty="0"/>
              <a:t>Each community</a:t>
            </a:r>
            <a:r>
              <a:rPr kumimoji="0" lang="en-US" sz="2000" b="0" i="0" u="none" strike="noStrike" cap="none" spc="-1" normalizeH="0" baseline="0" noProof="0" dirty="0">
                <a:ln>
                  <a:noFill/>
                </a:ln>
                <a:effectLst/>
                <a:uLnTx/>
                <a:uFillTx/>
              </a:rPr>
              <a:t> has different values, priorities, and needs that are factored into </a:t>
            </a:r>
            <a:r>
              <a:rPr lang="en-US" sz="2000" spc="-1" dirty="0"/>
              <a:t>service planning</a:t>
            </a:r>
            <a:r>
              <a:rPr kumimoji="0" lang="en-US" sz="2000" b="0" i="0" u="none" strike="noStrike" cap="none" spc="-1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marL="228600" marR="0" lvl="0" fontAlgn="auto">
              <a:lnSpc>
                <a:spcPct val="90000"/>
              </a:lnSpc>
              <a:spcBef>
                <a:spcPts val="1001"/>
              </a:spcBef>
              <a:spcAft>
                <a:spcPts val="180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spc="-1" dirty="0"/>
              <a:t>Designates a “transportation coordinator” in each county to work with partners to deliver services. </a:t>
            </a:r>
          </a:p>
          <a:p>
            <a:pPr marL="228600" marR="0" lvl="0" fontAlgn="auto">
              <a:lnSpc>
                <a:spcPct val="90000"/>
              </a:lnSpc>
              <a:spcBef>
                <a:spcPts val="1001"/>
              </a:spcBef>
              <a:spcAft>
                <a:spcPts val="180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spc="-1" dirty="0"/>
              <a:t>Facilitates on-going community stakeholder forums to identify service gaps and unmet needs.</a:t>
            </a:r>
          </a:p>
          <a:p>
            <a:pPr marL="228600" marR="0" lvl="0" fontAlgn="auto">
              <a:lnSpc>
                <a:spcPct val="90000"/>
              </a:lnSpc>
              <a:spcBef>
                <a:spcPts val="1001"/>
              </a:spcBef>
              <a:spcAft>
                <a:spcPts val="180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spc="-1" dirty="0"/>
              <a:t>Provides annual reports to the Commission on outcomes and services.</a:t>
            </a: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1" name="Picture 4"/>
          <p:cNvPicPr/>
          <p:nvPr/>
        </p:nvPicPr>
        <p:blipFill rotWithShape="1">
          <a:blip r:embed="rId2"/>
          <a:srcRect l="1804" r="-2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130" name="CustomShape 4"/>
          <p:cNvSpPr/>
          <p:nvPr/>
        </p:nvSpPr>
        <p:spPr>
          <a:xfrm>
            <a:off x="594360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stop sign sitting on the grass&#10;&#10;Description generated with very high confidence">
            <a:extLst>
              <a:ext uri="{FF2B5EF4-FFF2-40B4-BE49-F238E27FC236}">
                <a16:creationId xmlns:a16="http://schemas.microsoft.com/office/drawing/2014/main" id="{D34FDCCB-189F-4D65-8477-DD159A449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" b="121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7B151-1F9F-4ADB-8FA4-C3C1E5934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07" y="3231931"/>
            <a:ext cx="406866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What Can We Anticipate Ahead?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454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04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76559-3520-4F4C-91D2-046DC6C09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5. Planning for future success</a:t>
            </a:r>
          </a:p>
        </p:txBody>
      </p:sp>
      <p:pic>
        <p:nvPicPr>
          <p:cNvPr id="5" name="Picture 4" descr="A picture containing building, indoor, car&#10;&#10;Description generated with high confidence">
            <a:extLst>
              <a:ext uri="{FF2B5EF4-FFF2-40B4-BE49-F238E27FC236}">
                <a16:creationId xmlns:a16="http://schemas.microsoft.com/office/drawing/2014/main" id="{FEBFF914-90A5-4D87-8EF2-FDA04C6A7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" r="1" b="1244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71625-C2E7-43F1-AD4B-08624CE2F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Identify baseline data to measure on-going progress.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Seek continual feedback from individuals and community stakeholders.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Assess effectiveness of marketing efforts.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Anticipate programmatic changes, such as growth.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Adjust to market changes, such as technology.</a:t>
            </a:r>
          </a:p>
        </p:txBody>
      </p:sp>
    </p:spTree>
    <p:extLst>
      <p:ext uri="{BB962C8B-B14F-4D97-AF65-F5344CB8AC3E}">
        <p14:creationId xmlns:p14="http://schemas.microsoft.com/office/powerpoint/2010/main" val="2532703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838080" y="643680"/>
            <a:ext cx="10515240" cy="538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50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latin typeface="Calibri"/>
              </a:rPr>
              <a:t>Helpful Resources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838080" y="159372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National Center for Mobility Management provides information on state and local systems-change efforts in transportation</a:t>
            </a:r>
            <a:r>
              <a:rPr lang="en-US" sz="2800" spc="-1" dirty="0">
                <a:solidFill>
                  <a:srgbClr val="000000"/>
                </a:solidFill>
              </a:rPr>
              <a:t>: </a:t>
            </a:r>
            <a:r>
              <a:rPr lang="en-US" sz="2800" spc="-1" dirty="0">
                <a:solidFill>
                  <a:srgbClr val="000000"/>
                </a:solidFill>
                <a:hlinkClick r:id="rId2"/>
              </a:rPr>
              <a:t>https://nationalcenterformobilitymanagement.org/</a:t>
            </a:r>
            <a:r>
              <a:rPr lang="en-US" sz="2800" spc="-1" dirty="0">
                <a:solidFill>
                  <a:srgbClr val="000000"/>
                </a:solidFill>
              </a:rPr>
              <a:t> 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Design Thinking for Mobility provides tools and resources to assist communities in facilitating collaboration and solutions</a:t>
            </a:r>
            <a:r>
              <a:rPr lang="en-US" sz="2800" spc="-1" dirty="0">
                <a:solidFill>
                  <a:srgbClr val="000000"/>
                </a:solidFill>
              </a:rPr>
              <a:t>: </a:t>
            </a:r>
            <a:r>
              <a:rPr lang="en-US" sz="2800" spc="-1" dirty="0">
                <a:solidFill>
                  <a:srgbClr val="000000"/>
                </a:solidFill>
                <a:hlinkClick r:id="rId3"/>
              </a:rPr>
              <a:t>https://www.designthinkingformobility.org/</a:t>
            </a:r>
            <a:r>
              <a:rPr lang="en-US" sz="2800" spc="-1" dirty="0">
                <a:solidFill>
                  <a:srgbClr val="000000"/>
                </a:solidFill>
              </a:rPr>
              <a:t>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The National Aging and Disability Transportation Center provides disability awareness and travel training for transportation providers: </a:t>
            </a:r>
            <a:r>
              <a:rPr lang="en-US" sz="2800" b="0" u="sng" strike="noStrike" spc="-1" dirty="0">
                <a:solidFill>
                  <a:srgbClr val="0563C1"/>
                </a:solidFill>
                <a:uFillTx/>
                <a:latin typeface="Calibri"/>
                <a:hlinkClick r:id="rId4"/>
              </a:rPr>
              <a:t>https://www.nadtc.org/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2F09B888-183E-4745-9EB1-A606DDF2B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D2588A-B948-4E11-A0CC-6C0BFD7B889E}"/>
              </a:ext>
            </a:extLst>
          </p:cNvPr>
          <p:cNvSpPr txBox="1"/>
          <p:nvPr/>
        </p:nvSpPr>
        <p:spPr>
          <a:xfrm>
            <a:off x="487110" y="2050990"/>
            <a:ext cx="35550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“If no mistake have you made, yet losing you are… a different game you should play.”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Master Yoda</a:t>
            </a:r>
          </a:p>
        </p:txBody>
      </p:sp>
    </p:spTree>
    <p:extLst>
      <p:ext uri="{BB962C8B-B14F-4D97-AF65-F5344CB8AC3E}">
        <p14:creationId xmlns:p14="http://schemas.microsoft.com/office/powerpoint/2010/main" val="1489166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Content Placeholder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18" y="0"/>
            <a:ext cx="5265803" cy="6868440"/>
          </a:xfrm>
          <a:prstGeom prst="rect">
            <a:avLst/>
          </a:prstGeom>
          <a:ln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212760" y="413280"/>
            <a:ext cx="548604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rPr>
              <a:t>“Coming together is a beginning, keeping together is progress, working together is success”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spc="-1" dirty="0">
              <a:solidFill>
                <a:srgbClr val="FFFF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rPr>
              <a:t>Henry Ford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-1" dirty="0">
                <a:latin typeface="+mj-lt"/>
                <a:ea typeface="+mj-ea"/>
                <a:cs typeface="+mj-cs"/>
              </a:rPr>
              <a:t>Questions?</a:t>
            </a:r>
            <a:endParaRPr lang="en-US" sz="4400" b="0" strike="noStrike" spc="-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brown and black dog that is lying down and looking at the camera&#10;&#10;Description generated with high confidence">
            <a:extLst>
              <a:ext uri="{FF2B5EF4-FFF2-40B4-BE49-F238E27FC236}">
                <a16:creationId xmlns:a16="http://schemas.microsoft.com/office/drawing/2014/main" id="{EBD83991-A2F1-4FCD-8230-F2F0B63DA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r="493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C73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Shape 2"/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000" spc="-1" dirty="0"/>
              <a:t>For more information</a:t>
            </a:r>
            <a:r>
              <a:rPr lang="en-US" sz="2000" b="0" strike="noStrike" spc="-1" dirty="0"/>
              <a:t>, please contact: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0" strike="noStrike" spc="-1" dirty="0"/>
          </a:p>
          <a:p>
            <a:pPr>
              <a:lnSpc>
                <a:spcPct val="90000"/>
              </a:lnSpc>
            </a:pPr>
            <a:r>
              <a:rPr lang="en-US" sz="2000" b="0" strike="noStrike" spc="-1" dirty="0"/>
              <a:t>David Darm</a:t>
            </a:r>
          </a:p>
          <a:p>
            <a:pPr>
              <a:lnSpc>
                <a:spcPct val="90000"/>
              </a:lnSpc>
            </a:pPr>
            <a:r>
              <a:rPr lang="en-US" sz="2000" spc="-1" dirty="0"/>
              <a:t>Florida Agency for Persons with Disabilities</a:t>
            </a:r>
            <a:endParaRPr lang="en-US" sz="2000" b="0" strike="noStrike" spc="-1" dirty="0"/>
          </a:p>
          <a:p>
            <a:pPr>
              <a:lnSpc>
                <a:spcPct val="90000"/>
              </a:lnSpc>
            </a:pPr>
            <a:r>
              <a:rPr lang="en-US" sz="2000" b="0" strike="noStrike" spc="-1" dirty="0"/>
              <a:t>(850) 414-8096</a:t>
            </a:r>
          </a:p>
          <a:p>
            <a:pPr>
              <a:lnSpc>
                <a:spcPct val="90000"/>
              </a:lnSpc>
            </a:pPr>
            <a:r>
              <a:rPr lang="en-US" sz="2000" b="0" u="sng" strike="noStrike" spc="-1" dirty="0">
                <a:uFillTx/>
                <a:hlinkClick r:id="rId3"/>
              </a:rPr>
              <a:t>David.Darm@apdcares.org</a:t>
            </a:r>
            <a:endParaRPr lang="en-US" sz="2000" b="0" strike="noStrike" spc="-1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0" strike="noStrike" spc="-1" dirty="0"/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000" b="0" strike="noStrike" spc="-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wall&#10;&#10;Description generated with high confidence">
            <a:extLst>
              <a:ext uri="{FF2B5EF4-FFF2-40B4-BE49-F238E27FC236}">
                <a16:creationId xmlns:a16="http://schemas.microsoft.com/office/drawing/2014/main" id="{EE9E4D8E-7AC2-499C-AB1E-551941C7E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r="1715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0B58A-E4CD-42E4-BE7C-294DA2C7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r>
              <a:rPr lang="en-US" sz="3600" dirty="0"/>
              <a:t>Transportation presents barriers to: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117A7-DA6A-4ABB-A590-AAE535920F7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25516" y="3417573"/>
            <a:ext cx="4593021" cy="2780703"/>
          </a:xfrm>
        </p:spPr>
        <p:txBody>
          <a:bodyPr anchor="ctr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Employment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sz="18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cs typeface="Arial"/>
              </a:rPr>
              <a:t>Independent Living</a:t>
            </a:r>
          </a:p>
          <a:p>
            <a:pPr marL="285750" indent="-285750">
              <a:buFont typeface="Arial"/>
              <a:buChar char="•"/>
            </a:pPr>
            <a:endParaRPr lang="en-US" sz="18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cs typeface="Arial"/>
              </a:rPr>
              <a:t>Health Care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Education</a:t>
            </a:r>
          </a:p>
          <a:p>
            <a:pPr marL="285750" indent="-285750">
              <a:buFont typeface="Arial"/>
              <a:buChar char="•"/>
            </a:pPr>
            <a:endParaRPr lang="en-US" sz="18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cs typeface="Arial"/>
              </a:rPr>
              <a:t>Social and Recreational Activities</a:t>
            </a:r>
          </a:p>
          <a:p>
            <a:pPr marL="285750" indent="-285750">
              <a:buFont typeface="Arial"/>
              <a:buChar char="•"/>
            </a:pPr>
            <a:endParaRPr lang="en-US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99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D98D-ED3D-4B0C-8DD9-C233690F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cs typeface="Arial"/>
              </a:rPr>
              <a:t>Creating Systems-Change: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How Do We Get Unstuck?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582CAA5-84B1-4355-820D-E1E70FE225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68A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8B2E0-5ACC-48FF-8202-61C13222E35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cs typeface="Arial"/>
              </a:rPr>
              <a:t>Understand the needs and priorities of the Individual.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en-US" sz="2400" dirty="0">
              <a:cs typeface="Arial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cs typeface="Arial"/>
              </a:rPr>
              <a:t>Identify existing transportation options within the community to determine gaps and barriers.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en-US" sz="2400" dirty="0">
              <a:cs typeface="Arial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cs typeface="Arial"/>
              </a:rPr>
              <a:t>Build partnerships at the state and local level to develop and implement solutions.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en-US" sz="2400" dirty="0">
              <a:cs typeface="Arial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cs typeface="Arial"/>
              </a:rPr>
              <a:t>Develop a model that promotes long-term collaboration and sustainability.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en-US" sz="2400" dirty="0">
              <a:cs typeface="Arial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cs typeface="Arial"/>
              </a:rPr>
              <a:t>Evaluate and adjust solutions for continued success</a:t>
            </a:r>
            <a:r>
              <a:rPr lang="en-US" sz="2000" dirty="0"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71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0" y="0"/>
            <a:ext cx="5468040" cy="68576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TextShape 2"/>
          <p:cNvSpPr txBox="1"/>
          <p:nvPr/>
        </p:nvSpPr>
        <p:spPr>
          <a:xfrm>
            <a:off x="410198" y="803880"/>
            <a:ext cx="4751462" cy="3034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How Can We “Think Different?”</a:t>
            </a:r>
            <a:endParaRPr kumimoji="0" lang="en-US" sz="4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TextShape 3"/>
          <p:cNvSpPr txBox="1"/>
          <p:nvPr/>
        </p:nvSpPr>
        <p:spPr>
          <a:xfrm>
            <a:off x="639000" y="4013280"/>
            <a:ext cx="4203720" cy="2205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with the customer experience and work backwards to the transportation solutions</a:t>
            </a:r>
          </a:p>
        </p:txBody>
      </p:sp>
      <p:sp>
        <p:nvSpPr>
          <p:cNvPr id="103" name="Line 4"/>
          <p:cNvSpPr/>
          <p:nvPr/>
        </p:nvSpPr>
        <p:spPr>
          <a:xfrm>
            <a:off x="786600" y="3928680"/>
            <a:ext cx="3931920" cy="360"/>
          </a:xfrm>
          <a:prstGeom prst="line">
            <a:avLst/>
          </a:prstGeom>
          <a:ln w="1908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4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01" y="699840"/>
            <a:ext cx="3741397" cy="5459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50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indoor, person, ceiling, table&#10;&#10;Description generated with very high confidence">
            <a:extLst>
              <a:ext uri="{FF2B5EF4-FFF2-40B4-BE49-F238E27FC236}">
                <a16:creationId xmlns:a16="http://schemas.microsoft.com/office/drawing/2014/main" id="{5582CAA5-84B1-4355-820D-E1E70FE225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r="1212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AFD98D-ED3D-4B0C-8DD9-C233690F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cs typeface="Arial"/>
              </a:rPr>
              <a:t>1. Understand our customer needs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8B2E0-5ACC-48FF-8202-61C13222E35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Each individual has unique interests, strengths, and challenges.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Solutions vary by person and circumstance.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Informed choice is critical to finding the solution(s) that best meet those needs.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Some individuals may require training and trial-and-error to find the right fit.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Solutions should be a “win-win” for the individual and community at-large.</a:t>
            </a:r>
          </a:p>
        </p:txBody>
      </p:sp>
    </p:spTree>
    <p:extLst>
      <p:ext uri="{BB962C8B-B14F-4D97-AF65-F5344CB8AC3E}">
        <p14:creationId xmlns:p14="http://schemas.microsoft.com/office/powerpoint/2010/main" val="341778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Content Placeholder 4"/>
          <p:cNvPicPr/>
          <p:nvPr/>
        </p:nvPicPr>
        <p:blipFill>
          <a:blip r:embed="rId3"/>
          <a:srcRect t="24090" b="910"/>
          <a:stretch/>
        </p:blipFill>
        <p:spPr>
          <a:xfrm>
            <a:off x="0" y="36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0" y="428760"/>
            <a:ext cx="12191760" cy="7362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TextShape 2"/>
          <p:cNvSpPr txBox="1"/>
          <p:nvPr/>
        </p:nvSpPr>
        <p:spPr>
          <a:xfrm>
            <a:off x="523800" y="425880"/>
            <a:ext cx="11210400" cy="744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-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What Transportation Options </a:t>
            </a:r>
            <a:r>
              <a:rPr kumimoji="0" lang="en-US" sz="3300" b="0" i="1" u="none" strike="noStrike" kern="1200" cap="none" spc="-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Do</a:t>
            </a:r>
            <a:r>
              <a:rPr kumimoji="0" lang="en-US" sz="3300" b="0" i="0" u="none" strike="noStrike" kern="1200" cap="none" spc="-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Exist?</a:t>
            </a:r>
            <a:endParaRPr kumimoji="0" lang="en-US" sz="33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Line 3"/>
          <p:cNvSpPr/>
          <p:nvPr/>
        </p:nvSpPr>
        <p:spPr>
          <a:xfrm>
            <a:off x="0" y="350640"/>
            <a:ext cx="12191760" cy="360"/>
          </a:xfrm>
          <a:prstGeom prst="line">
            <a:avLst/>
          </a:prstGeom>
          <a:ln w="4140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Line 4"/>
          <p:cNvSpPr/>
          <p:nvPr/>
        </p:nvSpPr>
        <p:spPr>
          <a:xfrm>
            <a:off x="0" y="1243440"/>
            <a:ext cx="12191760" cy="360"/>
          </a:xfrm>
          <a:prstGeom prst="line">
            <a:avLst/>
          </a:prstGeom>
          <a:ln w="4140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1AE69-9AD0-4E39-BF0B-1F43670FE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91" y="1"/>
            <a:ext cx="3134792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885D153-71DA-48BA-A5F3-D049AAB9E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3" y="3075259"/>
            <a:ext cx="4639006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</p:spPr>
      </p:pic>
      <p:sp>
        <p:nvSpPr>
          <p:cNvPr id="23" name="TextShape 1">
            <a:extLst>
              <a:ext uri="{FF2B5EF4-FFF2-40B4-BE49-F238E27FC236}">
                <a16:creationId xmlns:a16="http://schemas.microsoft.com/office/drawing/2014/main" id="{C28E4DC3-FB9B-4D1A-9806-BE6051677F97}"/>
              </a:ext>
            </a:extLst>
          </p:cNvPr>
          <p:cNvSpPr txBox="1"/>
          <p:nvPr/>
        </p:nvSpPr>
        <p:spPr>
          <a:xfrm>
            <a:off x="263106" y="365125"/>
            <a:ext cx="5988148" cy="12554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2. Identify what exists to determine what’s needed</a:t>
            </a:r>
            <a:endParaRPr kumimoji="0" lang="en-US" sz="4000" b="0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4" name="TextShape 2">
            <a:extLst>
              <a:ext uri="{FF2B5EF4-FFF2-40B4-BE49-F238E27FC236}">
                <a16:creationId xmlns:a16="http://schemas.microsoft.com/office/drawing/2014/main" id="{0BFE6135-11B6-4AFD-8EA9-953D8424FBF4}"/>
              </a:ext>
            </a:extLst>
          </p:cNvPr>
          <p:cNvSpPr txBox="1"/>
          <p:nvPr/>
        </p:nvSpPr>
        <p:spPr>
          <a:xfrm>
            <a:off x="263105" y="1825625"/>
            <a:ext cx="660118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Public transportation options: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Fixed-bus routes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ADA paratransit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Train/commuter rail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Private transportation options: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Taxi services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Transportation Network Companies (TNCs)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Human service options (e.g., non-emergency medical transportation)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Other mobility options (e.g., pedestrian paths)</a:t>
            </a:r>
          </a:p>
        </p:txBody>
      </p:sp>
    </p:spTree>
    <p:extLst>
      <p:ext uri="{BB962C8B-B14F-4D97-AF65-F5344CB8AC3E}">
        <p14:creationId xmlns:p14="http://schemas.microsoft.com/office/powerpoint/2010/main" val="541238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C071E-9AB2-480B-967D-D16F416F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/>
              <a:t>What are the most significant gaps/barriers?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1201269E-D3A2-487E-8C9F-E71B1F9DE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23" y="2811104"/>
            <a:ext cx="3366480" cy="27659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64993-A93A-4882-B9D9-1CAC5499315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955354" y="2682434"/>
            <a:ext cx="6282169" cy="40516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Public bus/paratransit is non-existent in rural and small urban communities?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Existing public transit routes are not conducive for many individuals with disabilities to ride?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TNC and cab services are not affordable or accessible for many persons with disabilities?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There is a general unawareness of what options exist in the community?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There is a lack of funding at the state and local level to support options outside of fixed transit?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81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796</Words>
  <Application>Microsoft Office PowerPoint</Application>
  <PresentationFormat>Widescreen</PresentationFormat>
  <Paragraphs>114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Andalus</vt:lpstr>
      <vt:lpstr>Arial</vt:lpstr>
      <vt:lpstr>Calibri</vt:lpstr>
      <vt:lpstr>Calibri Light</vt:lpstr>
      <vt:lpstr>DejaVu Sans</vt:lpstr>
      <vt:lpstr>Times New Roman</vt:lpstr>
      <vt:lpstr>Office Theme</vt:lpstr>
      <vt:lpstr>1_Office Theme</vt:lpstr>
      <vt:lpstr>Re-Thinking Transportation for Individuals with Disabilities</vt:lpstr>
      <vt:lpstr>PowerPoint Presentation</vt:lpstr>
      <vt:lpstr>Transportation presents barriers to:</vt:lpstr>
      <vt:lpstr>Creating Systems-Change: How Do We Get Unstuck?</vt:lpstr>
      <vt:lpstr>PowerPoint Presentation</vt:lpstr>
      <vt:lpstr>1. Understand our customer needs</vt:lpstr>
      <vt:lpstr>PowerPoint Presentation</vt:lpstr>
      <vt:lpstr>PowerPoint Presentation</vt:lpstr>
      <vt:lpstr>What are the most significant gaps/barriers?</vt:lpstr>
      <vt:lpstr>PowerPoint Presentation</vt:lpstr>
      <vt:lpstr>PowerPoint Presentation</vt:lpstr>
      <vt:lpstr>How Do We Move Partners Toward Systems-Change?</vt:lpstr>
      <vt:lpstr>4. Assemble a collaborative team to tackle the problem</vt:lpstr>
      <vt:lpstr>Factors that contribute to a sustainable model</vt:lpstr>
      <vt:lpstr>Systems-change efforts in the industry</vt:lpstr>
      <vt:lpstr>PowerPoint Presentation</vt:lpstr>
      <vt:lpstr>What Can We Anticipate Ahead?</vt:lpstr>
      <vt:lpstr>5. Planning for future success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Re-Thinking Transportation for Individuals with Disabilities</dc:title>
  <dc:creator>David Darm</dc:creator>
  <cp:lastModifiedBy>David Darm</cp:lastModifiedBy>
  <cp:revision>2</cp:revision>
  <dcterms:created xsi:type="dcterms:W3CDTF">2019-04-29T16:41:10Z</dcterms:created>
  <dcterms:modified xsi:type="dcterms:W3CDTF">2019-04-29T16:47:04Z</dcterms:modified>
</cp:coreProperties>
</file>