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9" r:id="rId3"/>
    <p:sldId id="259" r:id="rId4"/>
    <p:sldId id="270" r:id="rId5"/>
    <p:sldId id="260" r:id="rId6"/>
    <p:sldId id="262" r:id="rId7"/>
    <p:sldId id="261" r:id="rId8"/>
    <p:sldId id="268"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Larrieu" initials="JL" lastIdx="3" clrIdx="0">
    <p:extLst>
      <p:ext uri="{19B8F6BF-5375-455C-9EA6-DF929625EA0E}">
        <p15:presenceInfo xmlns:p15="http://schemas.microsoft.com/office/powerpoint/2012/main" userId="a745fdd08d90488f" providerId="Windows Live"/>
      </p:ext>
    </p:extLst>
  </p:cmAuthor>
  <p:cmAuthor id="2" name="Med Express 01" initials="ME0" lastIdx="1" clrIdx="1">
    <p:extLst>
      <p:ext uri="{19B8F6BF-5375-455C-9EA6-DF929625EA0E}">
        <p15:presenceInfo xmlns:p15="http://schemas.microsoft.com/office/powerpoint/2012/main" userId="S::med01@icpdm.com::9a02cfc3-8c8b-4430-9606-ad8ea61999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083" autoAdjust="0"/>
  </p:normalViewPr>
  <p:slideViewPr>
    <p:cSldViewPr snapToGrid="0">
      <p:cViewPr varScale="1">
        <p:scale>
          <a:sx n="90" d="100"/>
          <a:sy n="90" d="100"/>
        </p:scale>
        <p:origin x="133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9BF71-EFCD-4C29-8FED-72DEC6B18095}" type="datetimeFigureOut">
              <a:rPr lang="en-US" smtClean="0"/>
              <a:t>4/26/2019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BC8FF-C23D-4C28-99D1-4884661AE297}" type="slidenum">
              <a:rPr lang="en-US" smtClean="0"/>
              <a:t>‹#›</a:t>
            </a:fld>
            <a:endParaRPr lang="en-US" dirty="0"/>
          </a:p>
        </p:txBody>
      </p:sp>
    </p:spTree>
    <p:extLst>
      <p:ext uri="{BB962C8B-B14F-4D97-AF65-F5344CB8AC3E}">
        <p14:creationId xmlns:p14="http://schemas.microsoft.com/office/powerpoint/2010/main" val="405904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4000" dirty="0"/>
              <a:t>HI IAM JASON LARRIEU WITH MEDEXPRESS TRANSPORT</a:t>
            </a:r>
          </a:p>
          <a:p>
            <a:pPr marL="171450" indent="-171450">
              <a:buFont typeface="Arial" panose="020B0604020202020204" pitchFamily="34" charset="0"/>
              <a:buChar char="•"/>
            </a:pPr>
            <a:r>
              <a:rPr lang="en-US" sz="4000" dirty="0"/>
              <a:t>A DIVION OF SEIERRA MEDICAL SERVICES ALLIANCE SEMSA</a:t>
            </a:r>
          </a:p>
          <a:p>
            <a:pPr marL="171450" indent="-171450">
              <a:buFont typeface="Arial" panose="020B0604020202020204" pitchFamily="34" charset="0"/>
              <a:buChar char="•"/>
            </a:pPr>
            <a:r>
              <a:rPr lang="en-US" sz="4000" dirty="0"/>
              <a:t>SEMSA IS THE PARENT COMPANY THAT MANAGES MED-EXPRESS </a:t>
            </a:r>
          </a:p>
          <a:p>
            <a:pPr marL="171450" indent="-171450">
              <a:buFont typeface="Arial" panose="020B0604020202020204" pitchFamily="34" charset="0"/>
              <a:buChar char="•"/>
            </a:pPr>
            <a:r>
              <a:rPr lang="en-US" sz="4000" dirty="0"/>
              <a:t>EMS MANAGEMENT COMPANY – SUSANVILLE , MERCED,CA AIR TRANSPORT IN NORTHREN CA</a:t>
            </a:r>
          </a:p>
          <a:p>
            <a:pPr marL="171450" indent="-171450">
              <a:buFont typeface="Arial" panose="020B0604020202020204" pitchFamily="34" charset="0"/>
              <a:buChar char="•"/>
            </a:pPr>
            <a:endParaRPr lang="en-US" sz="4000" dirty="0"/>
          </a:p>
          <a:p>
            <a:pPr marL="171450" indent="-171450">
              <a:buFont typeface="Arial" panose="020B0604020202020204" pitchFamily="34" charset="0"/>
              <a:buChar char="•"/>
            </a:pPr>
            <a:r>
              <a:rPr lang="en-US" sz="4000" dirty="0"/>
              <a:t>I am HERE TO TALK TO YOU </a:t>
            </a:r>
            <a:r>
              <a:rPr lang="en-US" sz="1800" dirty="0"/>
              <a:t>ABOUT</a:t>
            </a:r>
            <a:r>
              <a:rPr lang="en-US" sz="4000" dirty="0"/>
              <a:t> OUR WHEELCHAIR  SERVICES THAT WE OFFER IN THE RENO , SPARKS AREA</a:t>
            </a:r>
          </a:p>
          <a:p>
            <a:pPr marL="171450" indent="-171450">
              <a:buFont typeface="Arial" panose="020B0604020202020204" pitchFamily="34" charset="0"/>
              <a:buChar char="•"/>
            </a:pPr>
            <a:endParaRPr lang="en-US" sz="4000" dirty="0"/>
          </a:p>
        </p:txBody>
      </p:sp>
      <p:sp>
        <p:nvSpPr>
          <p:cNvPr id="4" name="Slide Number Placeholder 3"/>
          <p:cNvSpPr>
            <a:spLocks noGrp="1"/>
          </p:cNvSpPr>
          <p:nvPr>
            <p:ph type="sldNum" sz="quarter" idx="5"/>
          </p:nvPr>
        </p:nvSpPr>
        <p:spPr/>
        <p:txBody>
          <a:bodyPr/>
          <a:lstStyle/>
          <a:p>
            <a:fld id="{54FBC8FF-C23D-4C28-99D1-4884661AE297}" type="slidenum">
              <a:rPr lang="en-US" smtClean="0"/>
              <a:t>1</a:t>
            </a:fld>
            <a:endParaRPr lang="en-US" dirty="0"/>
          </a:p>
        </p:txBody>
      </p:sp>
    </p:spTree>
    <p:extLst>
      <p:ext uri="{BB962C8B-B14F-4D97-AF65-F5344CB8AC3E}">
        <p14:creationId xmlns:p14="http://schemas.microsoft.com/office/powerpoint/2010/main" val="53366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1996 WHEN REMSA REACH OUT TO MEDEXPRESS TRANSPORATION </a:t>
            </a:r>
          </a:p>
          <a:p>
            <a:pPr marL="228600" indent="-228600">
              <a:buAutoNum type="arabicPeriod"/>
            </a:pPr>
            <a:r>
              <a:rPr lang="en-US" dirty="0"/>
              <a:t>TO HELP ALLEVIAT THE 911 CALLS THAT THEY WERE HAVING  FOR NON-EMERGERENT CALLS FOR PEOPLE THAT HAD NO WAY OF GETTING TO THE THERE DOCTORS AND THERE TRANSPORT TO CONTINUED CARE FASILITIES FORM THE HOSPITALS</a:t>
            </a:r>
          </a:p>
          <a:p>
            <a:pPr marL="228600" indent="-228600">
              <a:buAutoNum type="arabicPeriod"/>
            </a:pPr>
            <a:r>
              <a:rPr lang="en-US" dirty="0"/>
              <a:t>Like our parent companies medexpres is non-profi</a:t>
            </a:r>
          </a:p>
          <a:p>
            <a:pPr marL="228600" indent="-228600">
              <a:buAutoNum type="arabicPeriod"/>
            </a:pPr>
            <a:r>
              <a:rPr lang="en-US" dirty="0"/>
              <a:t>Right need for the right resores </a:t>
            </a:r>
          </a:p>
        </p:txBody>
      </p:sp>
      <p:sp>
        <p:nvSpPr>
          <p:cNvPr id="4" name="Slide Number Placeholder 3"/>
          <p:cNvSpPr>
            <a:spLocks noGrp="1"/>
          </p:cNvSpPr>
          <p:nvPr>
            <p:ph type="sldNum" sz="quarter" idx="5"/>
          </p:nvPr>
        </p:nvSpPr>
        <p:spPr/>
        <p:txBody>
          <a:bodyPr/>
          <a:lstStyle/>
          <a:p>
            <a:fld id="{54FBC8FF-C23D-4C28-99D1-4884661AE297}" type="slidenum">
              <a:rPr lang="en-US" smtClean="0"/>
              <a:t>2</a:t>
            </a:fld>
            <a:endParaRPr lang="en-US" dirty="0"/>
          </a:p>
        </p:txBody>
      </p:sp>
    </p:spTree>
    <p:extLst>
      <p:ext uri="{BB962C8B-B14F-4D97-AF65-F5344CB8AC3E}">
        <p14:creationId xmlns:p14="http://schemas.microsoft.com/office/powerpoint/2010/main" val="103202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latin typeface="Bookman Old Style" panose="02050604050505020204" pitchFamily="18" charset="0"/>
              </a:rPr>
              <a:t> SEMSA Med-Express senior leadership team holds over 70 combined years of experience in </a:t>
            </a:r>
            <a:r>
              <a:rPr lang="en-US" sz="1800" dirty="0">
                <a:solidFill>
                  <a:srgbClr val="FFFF00"/>
                </a:solidFill>
                <a:latin typeface="Bookman Old Style" panose="02050604050505020204" pitchFamily="18" charset="0"/>
              </a:rPr>
              <a:t>the healthcare and transportation industries.</a:t>
            </a:r>
          </a:p>
          <a:p>
            <a:pPr marL="285750" indent="-285750">
              <a:buFont typeface="Arial" panose="020B0604020202020204" pitchFamily="34" charset="0"/>
              <a:buChar char="•"/>
            </a:pPr>
            <a:endParaRPr lang="en-US" sz="1800" dirty="0">
              <a:latin typeface="Bookman Old Style" panose="02050604050505020204" pitchFamily="18" charset="0"/>
            </a:endParaRPr>
          </a:p>
          <a:p>
            <a:pPr marL="285750" indent="-285750">
              <a:buFont typeface="Arial" panose="020B0604020202020204" pitchFamily="34" charset="0"/>
              <a:buChar char="•"/>
            </a:pPr>
            <a:r>
              <a:rPr lang="en-US" sz="1800" dirty="0">
                <a:latin typeface="Bookman Old Style" panose="02050604050505020204" pitchFamily="18" charset="0"/>
              </a:rPr>
              <a:t>commercial ambulance operations, </a:t>
            </a:r>
          </a:p>
          <a:p>
            <a:pPr marL="285750" indent="-285750">
              <a:buFont typeface="Arial" panose="020B0604020202020204" pitchFamily="34" charset="0"/>
              <a:buChar char="•"/>
            </a:pPr>
            <a:endParaRPr lang="en-US" sz="1800" dirty="0">
              <a:latin typeface="Bookman Old Style" panose="02050604050505020204" pitchFamily="18" charset="0"/>
            </a:endParaRPr>
          </a:p>
          <a:p>
            <a:pPr marL="285750" indent="-285750">
              <a:buFont typeface="Arial" panose="020B0604020202020204" pitchFamily="34" charset="0"/>
              <a:buChar char="•"/>
            </a:pPr>
            <a:r>
              <a:rPr lang="en-US" sz="1800" dirty="0">
                <a:latin typeface="Bookman Old Style" panose="02050604050505020204" pitchFamily="18" charset="0"/>
              </a:rPr>
              <a:t>wheelchair and ambulatory transport services,</a:t>
            </a:r>
          </a:p>
          <a:p>
            <a:pPr marL="285750" indent="-285750">
              <a:buFont typeface="Arial" panose="020B0604020202020204" pitchFamily="34" charset="0"/>
              <a:buChar char="•"/>
            </a:pPr>
            <a:endParaRPr lang="en-US" sz="1800" dirty="0">
              <a:latin typeface="Bookman Old Style" panose="02050604050505020204" pitchFamily="18" charset="0"/>
            </a:endParaRPr>
          </a:p>
          <a:p>
            <a:pPr marL="285750" indent="-285750">
              <a:buFont typeface="Arial" panose="020B0604020202020204" pitchFamily="34" charset="0"/>
              <a:buChar char="•"/>
            </a:pPr>
            <a:r>
              <a:rPr lang="en-US" sz="1800" dirty="0">
                <a:latin typeface="Bookman Old Style" panose="02050604050505020204" pitchFamily="18" charset="0"/>
              </a:rPr>
              <a:t> risk management and dispatch operations.</a:t>
            </a:r>
          </a:p>
          <a:p>
            <a:pPr marL="285750" indent="-285750">
              <a:buFont typeface="Arial" panose="020B0604020202020204" pitchFamily="34" charset="0"/>
              <a:buChar char="•"/>
            </a:pPr>
            <a:endParaRPr lang="en-US" sz="1800" dirty="0">
              <a:latin typeface="Bookman Old Style" panose="02050604050505020204" pitchFamily="18" charset="0"/>
            </a:endParaRPr>
          </a:p>
          <a:p>
            <a:pPr marL="285750" indent="-285750">
              <a:buFont typeface="Arial" panose="020B0604020202020204" pitchFamily="34" charset="0"/>
              <a:buChar char="•"/>
            </a:pPr>
            <a:endParaRPr lang="en-US" sz="1800" dirty="0">
              <a:latin typeface="Bookman Old Style" panose="02050604050505020204" pitchFamily="18" charset="0"/>
            </a:endParaRPr>
          </a:p>
          <a:p>
            <a:pPr marL="285750" indent="-285750">
              <a:buFont typeface="Arial" panose="020B0604020202020204" pitchFamily="34" charset="0"/>
              <a:buChar char="•"/>
            </a:pPr>
            <a:r>
              <a:rPr lang="en-US" sz="1800" dirty="0">
                <a:latin typeface="Bookman Old Style" panose="02050604050505020204" pitchFamily="18" charset="0"/>
              </a:rPr>
              <a:t> Med-Express takes great pride in the experience and stability of our leadership team who are all working together to achieve the one common goal, great patient care.</a:t>
            </a:r>
            <a:endParaRPr lang="en-US" sz="1800" dirty="0"/>
          </a:p>
        </p:txBody>
      </p:sp>
      <p:sp>
        <p:nvSpPr>
          <p:cNvPr id="4" name="Slide Number Placeholder 3"/>
          <p:cNvSpPr>
            <a:spLocks noGrp="1"/>
          </p:cNvSpPr>
          <p:nvPr>
            <p:ph type="sldNum" sz="quarter" idx="5"/>
          </p:nvPr>
        </p:nvSpPr>
        <p:spPr/>
        <p:txBody>
          <a:bodyPr/>
          <a:lstStyle/>
          <a:p>
            <a:fld id="{54FBC8FF-C23D-4C28-99D1-4884661AE297}" type="slidenum">
              <a:rPr lang="en-US" smtClean="0"/>
              <a:t>3</a:t>
            </a:fld>
            <a:endParaRPr lang="en-US" dirty="0"/>
          </a:p>
        </p:txBody>
      </p:sp>
    </p:spTree>
    <p:extLst>
      <p:ext uri="{BB962C8B-B14F-4D97-AF65-F5344CB8AC3E}">
        <p14:creationId xmlns:p14="http://schemas.microsoft.com/office/powerpoint/2010/main" val="287412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WE ARE A BED TO BED SERVICE THAT IS</a:t>
            </a:r>
          </a:p>
          <a:p>
            <a:pPr marL="628650" lvl="1" indent="-171450">
              <a:buFont typeface="Arial" panose="020B0604020202020204" pitchFamily="34" charset="0"/>
              <a:buChar char="•"/>
            </a:pPr>
            <a:r>
              <a:rPr lang="en-US" dirty="0"/>
              <a:t>assist with transferring into a wheelchair </a:t>
            </a:r>
          </a:p>
          <a:p>
            <a:pPr marL="628650" lvl="1" indent="-171450">
              <a:buFont typeface="Arial" panose="020B0604020202020204" pitchFamily="34" charset="0"/>
              <a:buChar char="•"/>
            </a:pPr>
            <a:r>
              <a:rPr lang="en-US" dirty="0"/>
              <a:t>OR IF YOU’RE IN A W/C IN YOUR HOUSE WE WILL COME IN AND ASSIST YOU TO OUR VEHICAL</a:t>
            </a:r>
          </a:p>
          <a:p>
            <a:pPr marL="228600" indent="-228600">
              <a:buFont typeface="+mj-lt"/>
              <a:buAutoNum type="arabicPeriod"/>
            </a:pPr>
            <a:r>
              <a:rPr lang="en-US" dirty="0"/>
              <a:t>Long distance WE COVER CALIFORNIA, NEVADA </a:t>
            </a:r>
          </a:p>
          <a:p>
            <a:pPr marL="628650" lvl="1" indent="-171450">
              <a:buFont typeface="Arial" panose="020B0604020202020204" pitchFamily="34" charset="0"/>
              <a:buChar char="•"/>
            </a:pPr>
            <a:r>
              <a:rPr lang="en-US" dirty="0"/>
              <a:t>WE’VE GONE AS FAR AS IDAHO </a:t>
            </a:r>
          </a:p>
          <a:p>
            <a:pPr marL="628650" lvl="1" indent="-171450">
              <a:buFont typeface="Arial" panose="020B0604020202020204" pitchFamily="34" charset="0"/>
              <a:buChar char="•"/>
            </a:pPr>
            <a:endParaRPr lang="en-US" dirty="0"/>
          </a:p>
          <a:p>
            <a:pPr marL="228600" lvl="0" indent="-228600">
              <a:buFont typeface="+mj-lt"/>
              <a:buAutoNum type="arabicPeriod"/>
            </a:pPr>
            <a:r>
              <a:rPr lang="en-US" dirty="0"/>
              <a:t>VANS</a:t>
            </a:r>
          </a:p>
          <a:p>
            <a:pPr marL="685800" lvl="1" indent="-228600">
              <a:buFont typeface="Arial" panose="020B0604020202020204" pitchFamily="34" charset="0"/>
              <a:buChar char="•"/>
            </a:pPr>
            <a:r>
              <a:rPr lang="en-US" dirty="0"/>
              <a:t>ADA APPROVED </a:t>
            </a:r>
          </a:p>
          <a:p>
            <a:pPr marL="685800" lvl="1" indent="-228600">
              <a:buFont typeface="Arial" panose="020B0604020202020204" pitchFamily="34" charset="0"/>
              <a:buChar char="•"/>
            </a:pPr>
            <a:r>
              <a:rPr lang="en-US" dirty="0"/>
              <a:t>CAPABLE OF TRASPORTING 2 W/C </a:t>
            </a:r>
          </a:p>
          <a:p>
            <a:pPr marL="685800" lvl="1" indent="-228600">
              <a:buFont typeface="Arial" panose="020B0604020202020204" pitchFamily="34" charset="0"/>
              <a:buChar char="•"/>
            </a:pPr>
            <a:r>
              <a:rPr lang="en-US" dirty="0"/>
              <a:t>AMBULATORY INDIVIDUALS</a:t>
            </a:r>
          </a:p>
          <a:p>
            <a:pPr marL="685800" lvl="1" indent="-228600">
              <a:buFont typeface="Arial" panose="020B0604020202020204" pitchFamily="34" charset="0"/>
              <a:buChar char="•"/>
            </a:pPr>
            <a:r>
              <a:rPr lang="en-US" dirty="0"/>
              <a:t>FAMILY, AIDS CAN RIDE WITH</a:t>
            </a:r>
          </a:p>
          <a:p>
            <a:pPr marL="228600" lvl="0" indent="-228600">
              <a:buFont typeface="+mj-lt"/>
              <a:buAutoNum type="arabicPeriod"/>
            </a:pPr>
            <a:r>
              <a:rPr lang="en-US" dirty="0"/>
              <a:t>AHA American Heart Association  BLS CURTIFIED </a:t>
            </a:r>
          </a:p>
          <a:p>
            <a:pPr marL="685800" lvl="1" indent="-228600">
              <a:buFont typeface="Arial" panose="020B0604020202020204" pitchFamily="34" charset="0"/>
              <a:buChar char="•"/>
            </a:pPr>
            <a:r>
              <a:rPr lang="en-US" dirty="0"/>
              <a:t>DOT Physicals </a:t>
            </a:r>
          </a:p>
          <a:p>
            <a:pPr marL="685800" lvl="1" indent="-228600">
              <a:buFont typeface="Arial" panose="020B0604020202020204" pitchFamily="34" charset="0"/>
              <a:buChar char="•"/>
            </a:pPr>
            <a:r>
              <a:rPr lang="en-US" dirty="0"/>
              <a:t>Strength Eval from MedExpress up our Flight nurse </a:t>
            </a:r>
          </a:p>
          <a:p>
            <a:pPr marL="228600" lvl="0" indent="-228600">
              <a:buFont typeface="+mj-lt"/>
              <a:buAutoNum type="arabicPeriod"/>
            </a:pPr>
            <a:endParaRPr lang="en-US" dirty="0"/>
          </a:p>
          <a:p>
            <a:pPr marL="228600" lvl="0" indent="-228600">
              <a:buFont typeface="+mj-lt"/>
              <a:buAutoNum type="arabicPeriod"/>
            </a:pPr>
            <a:r>
              <a:rPr lang="en-US" dirty="0"/>
              <a:t>UP TP 6LPM CURRY OUR OWN o2</a:t>
            </a:r>
          </a:p>
        </p:txBody>
      </p:sp>
      <p:sp>
        <p:nvSpPr>
          <p:cNvPr id="4" name="Slide Number Placeholder 3"/>
          <p:cNvSpPr>
            <a:spLocks noGrp="1"/>
          </p:cNvSpPr>
          <p:nvPr>
            <p:ph type="sldNum" sz="quarter" idx="5"/>
          </p:nvPr>
        </p:nvSpPr>
        <p:spPr/>
        <p:txBody>
          <a:bodyPr/>
          <a:lstStyle/>
          <a:p>
            <a:fld id="{54FBC8FF-C23D-4C28-99D1-4884661AE297}" type="slidenum">
              <a:rPr lang="en-US" smtClean="0"/>
              <a:t>4</a:t>
            </a:fld>
            <a:endParaRPr lang="en-US" dirty="0"/>
          </a:p>
        </p:txBody>
      </p:sp>
    </p:spTree>
    <p:extLst>
      <p:ext uri="{BB962C8B-B14F-4D97-AF65-F5344CB8AC3E}">
        <p14:creationId xmlns:p14="http://schemas.microsoft.com/office/powerpoint/2010/main" val="122268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BC8FF-C23D-4C28-99D1-4884661AE297}" type="slidenum">
              <a:rPr lang="en-US" smtClean="0"/>
              <a:t>5</a:t>
            </a:fld>
            <a:endParaRPr lang="en-US" dirty="0"/>
          </a:p>
        </p:txBody>
      </p:sp>
    </p:spTree>
    <p:extLst>
      <p:ext uri="{BB962C8B-B14F-4D97-AF65-F5344CB8AC3E}">
        <p14:creationId xmlns:p14="http://schemas.microsoft.com/office/powerpoint/2010/main" val="321150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Scooters – most can transfer out </a:t>
            </a:r>
          </a:p>
          <a:p>
            <a:endParaRPr lang="en-US" dirty="0"/>
          </a:p>
          <a:p>
            <a:r>
              <a:rPr lang="en-US" dirty="0"/>
              <a:t>Powerchair – most cant transfer</a:t>
            </a:r>
          </a:p>
        </p:txBody>
      </p:sp>
      <p:sp>
        <p:nvSpPr>
          <p:cNvPr id="4" name="Slide Number Placeholder 3"/>
          <p:cNvSpPr>
            <a:spLocks noGrp="1"/>
          </p:cNvSpPr>
          <p:nvPr>
            <p:ph type="sldNum" sz="quarter" idx="5"/>
          </p:nvPr>
        </p:nvSpPr>
        <p:spPr/>
        <p:txBody>
          <a:bodyPr/>
          <a:lstStyle/>
          <a:p>
            <a:fld id="{54FBC8FF-C23D-4C28-99D1-4884661AE297}" type="slidenum">
              <a:rPr lang="en-US" smtClean="0"/>
              <a:t>6</a:t>
            </a:fld>
            <a:endParaRPr lang="en-US" dirty="0"/>
          </a:p>
        </p:txBody>
      </p:sp>
    </p:spTree>
    <p:extLst>
      <p:ext uri="{BB962C8B-B14F-4D97-AF65-F5344CB8AC3E}">
        <p14:creationId xmlns:p14="http://schemas.microsoft.com/office/powerpoint/2010/main" val="230372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REMSA has the service right for Washoe county </a:t>
            </a:r>
          </a:p>
          <a:p>
            <a:endParaRPr lang="en-US" dirty="0"/>
          </a:p>
        </p:txBody>
      </p:sp>
      <p:sp>
        <p:nvSpPr>
          <p:cNvPr id="4" name="Slide Number Placeholder 3"/>
          <p:cNvSpPr>
            <a:spLocks noGrp="1"/>
          </p:cNvSpPr>
          <p:nvPr>
            <p:ph type="sldNum" sz="quarter" idx="5"/>
          </p:nvPr>
        </p:nvSpPr>
        <p:spPr/>
        <p:txBody>
          <a:bodyPr/>
          <a:lstStyle/>
          <a:p>
            <a:fld id="{54FBC8FF-C23D-4C28-99D1-4884661AE297}" type="slidenum">
              <a:rPr lang="en-US" smtClean="0"/>
              <a:t>7</a:t>
            </a:fld>
            <a:endParaRPr lang="en-US" dirty="0"/>
          </a:p>
        </p:txBody>
      </p:sp>
    </p:spTree>
    <p:extLst>
      <p:ext uri="{BB962C8B-B14F-4D97-AF65-F5344CB8AC3E}">
        <p14:creationId xmlns:p14="http://schemas.microsoft.com/office/powerpoint/2010/main" val="104228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Bookman Old Style" panose="02050604050505020204" pitchFamily="18" charset="0"/>
              </a:rPr>
              <a:t>Med-express believes that the key to success is through the compassion and commitment of our specialized staff. Through the efforts and dedication of our team members, Med-Express has a strong reputation of providing excellent customer service and patient care. All of our team members have extensive experience and certifications in both the patient care and transportation industries. Furthermore, most of our team members are actively working in the ambulance, hospital and fire services within our respective communities because they enjoy helping others.</a:t>
            </a:r>
            <a:endParaRPr lang="en-US" dirty="0"/>
          </a:p>
        </p:txBody>
      </p:sp>
      <p:sp>
        <p:nvSpPr>
          <p:cNvPr id="4" name="Slide Number Placeholder 3"/>
          <p:cNvSpPr>
            <a:spLocks noGrp="1"/>
          </p:cNvSpPr>
          <p:nvPr>
            <p:ph type="sldNum" sz="quarter" idx="5"/>
          </p:nvPr>
        </p:nvSpPr>
        <p:spPr/>
        <p:txBody>
          <a:bodyPr/>
          <a:lstStyle/>
          <a:p>
            <a:fld id="{54FBC8FF-C23D-4C28-99D1-4884661AE297}" type="slidenum">
              <a:rPr lang="en-US" smtClean="0"/>
              <a:t>8</a:t>
            </a:fld>
            <a:endParaRPr lang="en-US" dirty="0"/>
          </a:p>
        </p:txBody>
      </p:sp>
    </p:spTree>
    <p:extLst>
      <p:ext uri="{BB962C8B-B14F-4D97-AF65-F5344CB8AC3E}">
        <p14:creationId xmlns:p14="http://schemas.microsoft.com/office/powerpoint/2010/main" val="311537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more </a:t>
            </a:r>
          </a:p>
        </p:txBody>
      </p:sp>
      <p:sp>
        <p:nvSpPr>
          <p:cNvPr id="4" name="Slide Number Placeholder 3"/>
          <p:cNvSpPr>
            <a:spLocks noGrp="1"/>
          </p:cNvSpPr>
          <p:nvPr>
            <p:ph type="sldNum" sz="quarter" idx="5"/>
          </p:nvPr>
        </p:nvSpPr>
        <p:spPr/>
        <p:txBody>
          <a:bodyPr/>
          <a:lstStyle/>
          <a:p>
            <a:fld id="{54FBC8FF-C23D-4C28-99D1-4884661AE297}" type="slidenum">
              <a:rPr lang="en-US" smtClean="0"/>
              <a:t>9</a:t>
            </a:fld>
            <a:endParaRPr lang="en-US" dirty="0"/>
          </a:p>
        </p:txBody>
      </p:sp>
    </p:spTree>
    <p:extLst>
      <p:ext uri="{BB962C8B-B14F-4D97-AF65-F5344CB8AC3E}">
        <p14:creationId xmlns:p14="http://schemas.microsoft.com/office/powerpoint/2010/main" val="153443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235958763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102137797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50508284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11AAB-B9A5-446A-9934-C4BDD87757C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261205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220392077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270827557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242567378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244990111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334533220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392638350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270115324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132895456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145705658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201868633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191635316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176972609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4A757-9AC9-49C3-A1E8-568C03402996}" type="datetimeFigureOut">
              <a:rPr lang="en-US" smtClean="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11AAB-B9A5-446A-9934-C4BDD87757C5}" type="slidenum">
              <a:rPr lang="en-US" smtClean="0"/>
              <a:t>‹#›</a:t>
            </a:fld>
            <a:endParaRPr lang="en-US" dirty="0"/>
          </a:p>
        </p:txBody>
      </p:sp>
    </p:spTree>
    <p:extLst>
      <p:ext uri="{BB962C8B-B14F-4D97-AF65-F5344CB8AC3E}">
        <p14:creationId xmlns:p14="http://schemas.microsoft.com/office/powerpoint/2010/main" val="267662791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964A757-9AC9-49C3-A1E8-568C03402996}" type="datetimeFigureOut">
              <a:rPr lang="en-US" smtClean="0"/>
              <a:t>4/26/2019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7711AAB-B9A5-446A-9934-C4BDD87757C5}" type="slidenum">
              <a:rPr lang="en-US" smtClean="0"/>
              <a:t>‹#›</a:t>
            </a:fld>
            <a:endParaRPr lang="en-US" dirty="0"/>
          </a:p>
        </p:txBody>
      </p:sp>
    </p:spTree>
    <p:extLst>
      <p:ext uri="{BB962C8B-B14F-4D97-AF65-F5344CB8AC3E}">
        <p14:creationId xmlns:p14="http://schemas.microsoft.com/office/powerpoint/2010/main" val="12075187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www.medicareadvocacy.org/medicare-info/medicare-part-b/ambulance-coverag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5657" y="340576"/>
            <a:ext cx="11860681" cy="1057012"/>
          </a:xfrm>
        </p:spPr>
        <p:txBody>
          <a:bodyPr>
            <a:noAutofit/>
          </a:bodyPr>
          <a:lstStyle/>
          <a:p>
            <a:pPr>
              <a:lnSpc>
                <a:spcPct val="100000"/>
              </a:lnSpc>
            </a:pPr>
            <a:r>
              <a:rPr lang="en-US" sz="4400" dirty="0"/>
              <a:t>  </a:t>
            </a:r>
            <a:r>
              <a:rPr lang="en-US" sz="4800" u="sng" dirty="0"/>
              <a:t>Med-Express Transport</a:t>
            </a:r>
            <a:br>
              <a:rPr lang="en-US" sz="4400" dirty="0"/>
            </a:br>
            <a:r>
              <a:rPr lang="en-US" sz="2000" b="0" dirty="0"/>
              <a:t>A Division of Sierra Medical Service Alliance (SEMSA)</a:t>
            </a:r>
          </a:p>
        </p:txBody>
      </p:sp>
      <p:sp>
        <p:nvSpPr>
          <p:cNvPr id="7" name="Text Placeholder 6"/>
          <p:cNvSpPr>
            <a:spLocks noGrp="1"/>
          </p:cNvSpPr>
          <p:nvPr>
            <p:ph type="body" idx="1"/>
          </p:nvPr>
        </p:nvSpPr>
        <p:spPr>
          <a:xfrm>
            <a:off x="2446787" y="1932601"/>
            <a:ext cx="7298422" cy="980259"/>
          </a:xfrm>
        </p:spPr>
        <p:txBody>
          <a:bodyPr>
            <a:noAutofit/>
          </a:bodyPr>
          <a:lstStyle/>
          <a:p>
            <a:r>
              <a:rPr lang="en-US" sz="4000" dirty="0">
                <a:latin typeface="+mj-lt"/>
              </a:rPr>
              <a:t>Wheelchair Transportation </a:t>
            </a:r>
          </a:p>
        </p:txBody>
      </p:sp>
      <p:pic>
        <p:nvPicPr>
          <p:cNvPr id="1026" name="Picture 2" descr="Image result for med express r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48" y="4189869"/>
            <a:ext cx="2545602" cy="23275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alphaModFix/>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228089" y="3151098"/>
            <a:ext cx="3735815" cy="800533"/>
          </a:xfrm>
          <a:prstGeom prst="roundRect">
            <a:avLst>
              <a:gd name="adj" fmla="val 8594"/>
            </a:avLst>
          </a:prstGeom>
          <a:solidFill>
            <a:srgbClr val="FFFFFF">
              <a:shade val="85000"/>
            </a:srgbClr>
          </a:solidFill>
          <a:ln>
            <a:noFill/>
          </a:ln>
          <a:effectLst/>
          <a:scene3d>
            <a:camera prst="orthographicFront">
              <a:rot lat="0" lon="0" rev="0"/>
            </a:camera>
            <a:lightRig rig="glow" dir="t">
              <a:rot lat="0" lon="0" rev="14100000"/>
            </a:lightRig>
          </a:scene3d>
          <a:sp3d prstMaterial="softEdge">
            <a:bevelT w="127000" prst="artDeco"/>
          </a:sp3d>
        </p:spPr>
      </p:pic>
      <p:sp>
        <p:nvSpPr>
          <p:cNvPr id="9" name="TextBox 8"/>
          <p:cNvSpPr txBox="1"/>
          <p:nvPr/>
        </p:nvSpPr>
        <p:spPr>
          <a:xfrm>
            <a:off x="4113791" y="4333601"/>
            <a:ext cx="4373462" cy="553998"/>
          </a:xfrm>
          <a:prstGeom prst="rect">
            <a:avLst/>
          </a:prstGeom>
          <a:noFill/>
        </p:spPr>
        <p:txBody>
          <a:bodyPr wrap="square" rtlCol="0">
            <a:spAutoFit/>
          </a:bodyPr>
          <a:lstStyle/>
          <a:p>
            <a:r>
              <a:rPr lang="en-US" sz="3000" dirty="0">
                <a:latin typeface="Baskerville Old Face" panose="02020602080505020303" pitchFamily="18" charset="0"/>
              </a:rPr>
              <a:t>Jason Larrieu, Manager</a:t>
            </a:r>
          </a:p>
        </p:txBody>
      </p:sp>
    </p:spTree>
    <p:extLst>
      <p:ext uri="{BB962C8B-B14F-4D97-AF65-F5344CB8AC3E}">
        <p14:creationId xmlns:p14="http://schemas.microsoft.com/office/powerpoint/2010/main" val="1357556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1999" cy="964734"/>
          </a:xfrm>
          <a:noFill/>
        </p:spPr>
        <p:txBody>
          <a:bodyPr>
            <a:noAutofit/>
          </a:bodyPr>
          <a:lstStyle/>
          <a:p>
            <a:pPr fontAlgn="base"/>
            <a:br>
              <a:rPr lang="en-US" sz="4400" b="0" dirty="0">
                <a:effectLst/>
              </a:rPr>
            </a:br>
            <a:r>
              <a:rPr lang="en-US" sz="4400" dirty="0"/>
              <a:t> </a:t>
            </a:r>
            <a:br>
              <a:rPr lang="en-US" sz="4400" dirty="0"/>
            </a:br>
            <a:r>
              <a:rPr lang="en-US" sz="4400" dirty="0"/>
              <a:t> Med-Express Transport</a:t>
            </a:r>
          </a:p>
        </p:txBody>
      </p:sp>
      <p:sp>
        <p:nvSpPr>
          <p:cNvPr id="3" name="AutoShape 2" descr="https://static.wixstatic.com/media/223f3e_1bb10ed776294466a62f5e7f73a01954~mv2.jpg/v1/crop/x_0,y_266,w_685,h_320/fill/w_692,h_384,al_c,lg_1,q_80/223f3e_1bb10ed776294466a62f5e7f73a01954~mv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Rectangle 1"/>
          <p:cNvSpPr/>
          <p:nvPr/>
        </p:nvSpPr>
        <p:spPr>
          <a:xfrm>
            <a:off x="1297458" y="2803322"/>
            <a:ext cx="9597081" cy="2893100"/>
          </a:xfrm>
          <a:prstGeom prst="rect">
            <a:avLst/>
          </a:prstGeom>
        </p:spPr>
        <p:txBody>
          <a:bodyPr wrap="square">
            <a:spAutoFit/>
          </a:bodyPr>
          <a:lstStyle/>
          <a:p>
            <a:pPr marL="342900" indent="-342900">
              <a:buFont typeface="Arial" panose="020B0604020202020204" pitchFamily="34" charset="0"/>
              <a:buChar char="•"/>
            </a:pPr>
            <a:r>
              <a:rPr lang="en-US" sz="2600" dirty="0"/>
              <a:t>Est. 1996 </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To alleviate burden on the 911 system</a:t>
            </a:r>
          </a:p>
          <a:p>
            <a:pPr marL="1371600" lvl="2" indent="-457200">
              <a:buFont typeface="Arial" panose="020B0604020202020204" pitchFamily="34" charset="0"/>
              <a:buChar char="•"/>
            </a:pPr>
            <a:r>
              <a:rPr lang="en-US" sz="2600" dirty="0"/>
              <a:t>911 = emergency </a:t>
            </a:r>
          </a:p>
          <a:p>
            <a:pPr marL="1371600" lvl="2" indent="-457200">
              <a:buFont typeface="Arial" panose="020B0604020202020204" pitchFamily="34" charset="0"/>
              <a:buChar char="•"/>
            </a:pPr>
            <a:r>
              <a:rPr lang="en-US" sz="2600" dirty="0"/>
              <a:t>Right resource - the right time </a:t>
            </a:r>
          </a:p>
          <a:p>
            <a:pPr marL="1371600" lvl="2"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Med-Express is non-profit</a:t>
            </a:r>
          </a:p>
        </p:txBody>
      </p:sp>
      <p:sp>
        <p:nvSpPr>
          <p:cNvPr id="9" name="Rectangle 8"/>
          <p:cNvSpPr/>
          <p:nvPr/>
        </p:nvSpPr>
        <p:spPr>
          <a:xfrm>
            <a:off x="460375" y="1506580"/>
            <a:ext cx="2178802" cy="584775"/>
          </a:xfrm>
          <a:prstGeom prst="rect">
            <a:avLst/>
          </a:prstGeom>
        </p:spPr>
        <p:txBody>
          <a:bodyPr wrap="none">
            <a:spAutoFit/>
          </a:bodyPr>
          <a:lstStyle/>
          <a:p>
            <a:r>
              <a:rPr lang="en-US" sz="3200" b="1" u="sng" dirty="0">
                <a:latin typeface="Bookman Old Style" panose="02050604050505020204" pitchFamily="18" charset="0"/>
              </a:rPr>
              <a:t>HISTORY</a:t>
            </a:r>
          </a:p>
        </p:txBody>
      </p:sp>
    </p:spTree>
    <p:extLst>
      <p:ext uri="{BB962C8B-B14F-4D97-AF65-F5344CB8AC3E}">
        <p14:creationId xmlns:p14="http://schemas.microsoft.com/office/powerpoint/2010/main" val="3467200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1999" cy="746620"/>
          </a:xfrm>
          <a:noFill/>
        </p:spPr>
        <p:txBody>
          <a:bodyPr>
            <a:noAutofit/>
          </a:bodyPr>
          <a:lstStyle/>
          <a:p>
            <a:pPr fontAlgn="base"/>
            <a:r>
              <a:rPr lang="en-US" sz="4400" dirty="0"/>
              <a:t>Med-Express Transport</a:t>
            </a:r>
          </a:p>
        </p:txBody>
      </p:sp>
      <p:sp>
        <p:nvSpPr>
          <p:cNvPr id="2" name="Rectangle 1"/>
          <p:cNvSpPr/>
          <p:nvPr/>
        </p:nvSpPr>
        <p:spPr>
          <a:xfrm>
            <a:off x="6618074" y="4943634"/>
            <a:ext cx="5571310" cy="1061829"/>
          </a:xfrm>
          <a:prstGeom prst="rect">
            <a:avLst/>
          </a:prstGeom>
        </p:spPr>
        <p:txBody>
          <a:bodyPr wrap="square">
            <a:spAutoFit/>
          </a:bodyPr>
          <a:lstStyle/>
          <a:p>
            <a:pPr fontAlgn="base"/>
            <a:endParaRPr lang="en-US" sz="2000" dirty="0">
              <a:latin typeface="Bookman Old Style" panose="02050604050505020204" pitchFamily="18" charset="0"/>
            </a:endParaRPr>
          </a:p>
          <a:p>
            <a:pPr fontAlgn="base"/>
            <a:endParaRPr lang="en-US" sz="2000" dirty="0">
              <a:latin typeface="Bookman Old Style" panose="02050604050505020204" pitchFamily="18" charset="0"/>
            </a:endParaRPr>
          </a:p>
          <a:p>
            <a:pPr algn="ctr" fontAlgn="base"/>
            <a:br>
              <a:rPr lang="en-US" sz="1400" dirty="0">
                <a:latin typeface="Bookman Old Style" panose="02050604050505020204" pitchFamily="18" charset="0"/>
              </a:rPr>
            </a:br>
            <a:endParaRPr lang="en-US" sz="900" dirty="0">
              <a:latin typeface="Bookman Old Style" panose="02050604050505020204" pitchFamily="18" charset="0"/>
            </a:endParaRPr>
          </a:p>
        </p:txBody>
      </p:sp>
      <p:sp>
        <p:nvSpPr>
          <p:cNvPr id="3" name="AutoShape 2" descr="https://static.wixstatic.com/media/223f3e_1bb10ed776294466a62f5e7f73a01954~mv2.jpg/v1/crop/x_0,y_266,w_685,h_320/fill/w_692,h_384,al_c,lg_1,q_80/223f3e_1bb10ed776294466a62f5e7f73a01954~mv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370702" y="1412521"/>
            <a:ext cx="6079524" cy="923330"/>
          </a:xfrm>
          <a:prstGeom prst="rect">
            <a:avLst/>
          </a:prstGeom>
          <a:noFill/>
        </p:spPr>
        <p:txBody>
          <a:bodyPr wrap="square" rtlCol="0">
            <a:spAutoFit/>
          </a:bodyPr>
          <a:lstStyle/>
          <a:p>
            <a:r>
              <a:rPr lang="en-US" sz="3600" b="1" u="sng" dirty="0">
                <a:latin typeface="Bookman Old Style" panose="02050604050505020204" pitchFamily="18" charset="0"/>
              </a:rPr>
              <a:t>About us</a:t>
            </a:r>
          </a:p>
          <a:p>
            <a:endParaRPr lang="en-US" dirty="0"/>
          </a:p>
        </p:txBody>
      </p:sp>
      <p:sp>
        <p:nvSpPr>
          <p:cNvPr id="7" name="TextBox 6">
            <a:extLst>
              <a:ext uri="{FF2B5EF4-FFF2-40B4-BE49-F238E27FC236}">
                <a16:creationId xmlns:a16="http://schemas.microsoft.com/office/drawing/2014/main" id="{FE5AF784-D850-46B3-87B0-D9C1F187FAA1}"/>
              </a:ext>
            </a:extLst>
          </p:cNvPr>
          <p:cNvSpPr txBox="1"/>
          <p:nvPr/>
        </p:nvSpPr>
        <p:spPr>
          <a:xfrm>
            <a:off x="1752799" y="2550253"/>
            <a:ext cx="8122736" cy="3693319"/>
          </a:xfrm>
          <a:prstGeom prst="rect">
            <a:avLst/>
          </a:prstGeom>
          <a:noFill/>
        </p:spPr>
        <p:txBody>
          <a:bodyPr wrap="none" rtlCol="0">
            <a:spAutoFit/>
          </a:bodyPr>
          <a:lstStyle/>
          <a:p>
            <a:pPr marL="457200" indent="-457200">
              <a:buFont typeface="Arial" panose="020B0604020202020204" pitchFamily="34" charset="0"/>
              <a:buChar char="•"/>
            </a:pPr>
            <a:r>
              <a:rPr lang="en-US" sz="2600" dirty="0">
                <a:latin typeface="Baskerville Old Face" panose="02020602080505020303" pitchFamily="18" charset="0"/>
              </a:rPr>
              <a:t>70 years of EMS experience </a:t>
            </a:r>
          </a:p>
          <a:p>
            <a:pPr marL="457200" indent="-457200">
              <a:buFont typeface="Arial" panose="020B0604020202020204" pitchFamily="34" charset="0"/>
              <a:buChar char="•"/>
            </a:pPr>
            <a:endParaRPr lang="en-US" sz="2600" dirty="0">
              <a:latin typeface="Baskerville Old Face" panose="02020602080505020303" pitchFamily="18" charset="0"/>
            </a:endParaRPr>
          </a:p>
          <a:p>
            <a:pPr marL="1657350" lvl="3" indent="-285750">
              <a:buFont typeface="Arial" panose="020B0604020202020204" pitchFamily="34" charset="0"/>
              <a:buChar char="•"/>
            </a:pPr>
            <a:r>
              <a:rPr lang="en-US" sz="2600" dirty="0">
                <a:latin typeface="Baskerville Old Face" panose="02020602080505020303" pitchFamily="18" charset="0"/>
              </a:rPr>
              <a:t>Aero-medical / ground critical care </a:t>
            </a:r>
          </a:p>
          <a:p>
            <a:pPr marL="742950" lvl="1" indent="-285750">
              <a:buFont typeface="Arial" panose="020B0604020202020204" pitchFamily="34" charset="0"/>
              <a:buChar char="•"/>
            </a:pPr>
            <a:endParaRPr lang="en-US" sz="2600" dirty="0">
              <a:latin typeface="Baskerville Old Face" panose="02020602080505020303" pitchFamily="18" charset="0"/>
            </a:endParaRPr>
          </a:p>
          <a:p>
            <a:pPr marL="2571750" lvl="5" indent="-285750">
              <a:buFont typeface="Arial" panose="020B0604020202020204" pitchFamily="34" charset="0"/>
              <a:buChar char="•"/>
            </a:pPr>
            <a:r>
              <a:rPr lang="en-US" sz="2600" dirty="0">
                <a:latin typeface="Baskerville Old Face" panose="02020602080505020303" pitchFamily="18" charset="0"/>
              </a:rPr>
              <a:t>911 ground operation (ALS/BLS)</a:t>
            </a:r>
          </a:p>
          <a:p>
            <a:pPr lvl="1"/>
            <a:endParaRPr lang="en-US" sz="2600" dirty="0">
              <a:latin typeface="Baskerville Old Face" panose="02020602080505020303" pitchFamily="18" charset="0"/>
            </a:endParaRPr>
          </a:p>
          <a:p>
            <a:pPr marL="3028950" lvl="6" indent="-285750">
              <a:buFont typeface="Arial" panose="020B0604020202020204" pitchFamily="34" charset="0"/>
              <a:buChar char="•"/>
            </a:pPr>
            <a:r>
              <a:rPr lang="en-US" sz="2600" dirty="0">
                <a:latin typeface="Baskerville Old Face" panose="02020602080505020303" pitchFamily="18" charset="0"/>
              </a:rPr>
              <a:t>Wheelchair &amp; Ambulatory transport</a:t>
            </a:r>
          </a:p>
          <a:p>
            <a:pPr lvl="1"/>
            <a:endParaRPr lang="en-US" sz="2600" dirty="0">
              <a:latin typeface="Baskerville Old Face" panose="02020602080505020303" pitchFamily="18" charset="0"/>
            </a:endParaRPr>
          </a:p>
          <a:p>
            <a:pPr marL="3943350" lvl="8" indent="-285750">
              <a:buFont typeface="Arial" panose="020B0604020202020204" pitchFamily="34" charset="0"/>
              <a:buChar char="•"/>
            </a:pPr>
            <a:r>
              <a:rPr lang="en-US" sz="2600" dirty="0">
                <a:latin typeface="Baskerville Old Face" panose="02020602080505020303" pitchFamily="18" charset="0"/>
              </a:rPr>
              <a:t>Dispatch operations</a:t>
            </a:r>
          </a:p>
        </p:txBody>
      </p:sp>
    </p:spTree>
    <p:extLst>
      <p:ext uri="{BB962C8B-B14F-4D97-AF65-F5344CB8AC3E}">
        <p14:creationId xmlns:p14="http://schemas.microsoft.com/office/powerpoint/2010/main" val="698962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1999" cy="872204"/>
          </a:xfrm>
          <a:noFill/>
        </p:spPr>
        <p:txBody>
          <a:bodyPr>
            <a:noAutofit/>
          </a:bodyPr>
          <a:lstStyle/>
          <a:p>
            <a:r>
              <a:rPr lang="en-US" sz="4400" dirty="0"/>
              <a:t>Med-Express Transport</a:t>
            </a:r>
          </a:p>
        </p:txBody>
      </p:sp>
      <p:sp>
        <p:nvSpPr>
          <p:cNvPr id="7" name="Text Placeholder 6"/>
          <p:cNvSpPr>
            <a:spLocks noGrp="1"/>
          </p:cNvSpPr>
          <p:nvPr>
            <p:ph type="body" idx="1"/>
          </p:nvPr>
        </p:nvSpPr>
        <p:spPr>
          <a:xfrm>
            <a:off x="-427218" y="1108226"/>
            <a:ext cx="12183901" cy="1206510"/>
          </a:xfrm>
        </p:spPr>
        <p:txBody>
          <a:bodyPr>
            <a:noAutofit/>
          </a:bodyPr>
          <a:lstStyle/>
          <a:p>
            <a:pPr algn="l"/>
            <a:r>
              <a:rPr lang="en-US" sz="3600" b="1" dirty="0">
                <a:latin typeface="AR CENA" panose="02000000000000000000" pitchFamily="2" charset="0"/>
              </a:rPr>
              <a:t>     </a:t>
            </a:r>
            <a:r>
              <a:rPr lang="en-US" sz="3200" b="1" u="sng" dirty="0">
                <a:latin typeface="+mj-lt"/>
              </a:rPr>
              <a:t>SERVICES PROVIDED </a:t>
            </a:r>
          </a:p>
          <a:p>
            <a:pPr>
              <a:lnSpc>
                <a:spcPct val="100000"/>
              </a:lnSpc>
            </a:pPr>
            <a:r>
              <a:rPr lang="en-US" sz="1800" dirty="0">
                <a:latin typeface="+mj-lt"/>
              </a:rPr>
              <a:t>(Partnerships with local hospitals, skilled nursing facilities, and/or private pay) </a:t>
            </a:r>
            <a:endParaRPr lang="en-US" sz="3200" dirty="0">
              <a:latin typeface="+mj-lt"/>
            </a:endParaRPr>
          </a:p>
        </p:txBody>
      </p:sp>
      <p:pic>
        <p:nvPicPr>
          <p:cNvPr id="8" name="Picture 2" descr="Image result for med express re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3658" y="4543264"/>
            <a:ext cx="2974767" cy="1982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120346" y="2613507"/>
            <a:ext cx="6096000" cy="3754874"/>
          </a:xfrm>
          <a:prstGeom prst="rect">
            <a:avLst/>
          </a:prstGeom>
        </p:spPr>
        <p:txBody>
          <a:bodyPr>
            <a:spAutoFit/>
          </a:bodyPr>
          <a:lstStyle/>
          <a:p>
            <a:pPr marL="285750" indent="-285750" fontAlgn="base">
              <a:buFont typeface="Arial" panose="020B0604020202020204" pitchFamily="34" charset="0"/>
              <a:buChar char="•"/>
            </a:pPr>
            <a:r>
              <a:rPr lang="en-US" sz="2400" dirty="0">
                <a:latin typeface="brandon-grot-w01-light"/>
              </a:rPr>
              <a:t>Bed to Bed Service</a:t>
            </a:r>
          </a:p>
          <a:p>
            <a:pPr fontAlgn="base"/>
            <a:endParaRPr lang="en-US" sz="2400" dirty="0">
              <a:latin typeface="brandon-grot-w01-light"/>
            </a:endParaRPr>
          </a:p>
          <a:p>
            <a:pPr marL="285750" indent="-285750" fontAlgn="base">
              <a:buFont typeface="Arial" panose="020B0604020202020204" pitchFamily="34" charset="0"/>
              <a:buChar char="•"/>
            </a:pPr>
            <a:r>
              <a:rPr lang="en-US" sz="2400" dirty="0">
                <a:latin typeface="brandon-grot-w01-light"/>
              </a:rPr>
              <a:t>Local and Long Distance Transports  </a:t>
            </a:r>
          </a:p>
          <a:p>
            <a:pPr marL="285750" indent="-285750" fontAlgn="base">
              <a:buFont typeface="Arial" panose="020B0604020202020204" pitchFamily="34" charset="0"/>
              <a:buChar char="•"/>
            </a:pPr>
            <a:endParaRPr lang="en-US" sz="2400" dirty="0">
              <a:latin typeface="brandon-grot-w01-light"/>
            </a:endParaRPr>
          </a:p>
          <a:p>
            <a:pPr marL="285750" indent="-285750" fontAlgn="base">
              <a:buFont typeface="Arial" panose="020B0604020202020204" pitchFamily="34" charset="0"/>
              <a:buChar char="•"/>
            </a:pPr>
            <a:r>
              <a:rPr lang="en-US" sz="2400" dirty="0">
                <a:latin typeface="brandon-grot-w01-light"/>
              </a:rPr>
              <a:t>Wheelchair Transport Vehicles</a:t>
            </a:r>
          </a:p>
          <a:p>
            <a:pPr marL="285750" indent="-285750" fontAlgn="base">
              <a:buFont typeface="Arial" panose="020B0604020202020204" pitchFamily="34" charset="0"/>
              <a:buChar char="•"/>
            </a:pPr>
            <a:endParaRPr lang="en-US" sz="2400" dirty="0">
              <a:latin typeface="brandon-grot-w01-light"/>
            </a:endParaRPr>
          </a:p>
          <a:p>
            <a:pPr marL="285750" indent="-285750" fontAlgn="base">
              <a:buFont typeface="Arial" panose="020B0604020202020204" pitchFamily="34" charset="0"/>
              <a:buChar char="•"/>
            </a:pPr>
            <a:r>
              <a:rPr lang="en-US" sz="2400" dirty="0">
                <a:latin typeface="brandon-grot-w01-light"/>
              </a:rPr>
              <a:t>CPR Certified and Highly Trained Transport Specialists</a:t>
            </a:r>
          </a:p>
          <a:p>
            <a:pPr fontAlgn="base"/>
            <a:endParaRPr lang="en-US" sz="2400" dirty="0">
              <a:latin typeface="brandon-grot-w01-light"/>
            </a:endParaRPr>
          </a:p>
          <a:p>
            <a:pPr fontAlgn="base"/>
            <a:endParaRPr lang="en-US" sz="2200" dirty="0">
              <a:latin typeface="brandon-grot-w01-light"/>
            </a:endParaRPr>
          </a:p>
        </p:txBody>
      </p:sp>
    </p:spTree>
    <p:extLst>
      <p:ext uri="{BB962C8B-B14F-4D97-AF65-F5344CB8AC3E}">
        <p14:creationId xmlns:p14="http://schemas.microsoft.com/office/powerpoint/2010/main" val="1035311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1999" cy="838899"/>
          </a:xfrm>
          <a:noFill/>
        </p:spPr>
        <p:txBody>
          <a:bodyPr>
            <a:noAutofit/>
          </a:bodyPr>
          <a:lstStyle/>
          <a:p>
            <a:r>
              <a:rPr lang="en-US" sz="4400" dirty="0"/>
              <a:t> </a:t>
            </a:r>
            <a:br>
              <a:rPr lang="en-US" sz="4400" dirty="0"/>
            </a:br>
            <a:r>
              <a:rPr lang="en-US" sz="4400" dirty="0"/>
              <a:t>Med-Express Transport</a:t>
            </a:r>
          </a:p>
        </p:txBody>
      </p:sp>
      <p:sp>
        <p:nvSpPr>
          <p:cNvPr id="9" name="TextBox 8"/>
          <p:cNvSpPr txBox="1"/>
          <p:nvPr/>
        </p:nvSpPr>
        <p:spPr>
          <a:xfrm>
            <a:off x="1184183" y="2111511"/>
            <a:ext cx="7714309"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a:t>Wheelchair Provided</a:t>
            </a:r>
          </a:p>
          <a:p>
            <a:pPr marL="742950" lvl="1" indent="-285750">
              <a:buFont typeface="Arial" panose="020B0604020202020204" pitchFamily="34" charset="0"/>
              <a:buChar char="•"/>
            </a:pPr>
            <a:r>
              <a:rPr lang="en-US" sz="2400" dirty="0"/>
              <a:t>Reclining </a:t>
            </a:r>
          </a:p>
          <a:p>
            <a:pPr marL="742950" lvl="1" indent="-285750">
              <a:buFont typeface="Arial" panose="020B0604020202020204" pitchFamily="34" charset="0"/>
              <a:buChar char="•"/>
            </a:pPr>
            <a:r>
              <a:rPr lang="en-US" sz="2400" dirty="0"/>
              <a:t>Elevated leg rest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Standard wheelchair width 20”; up to 250 lbs.</a:t>
            </a:r>
          </a:p>
          <a:p>
            <a:endParaRPr lang="en-US" sz="2400" dirty="0"/>
          </a:p>
          <a:p>
            <a:pPr marL="342900" indent="-342900">
              <a:buFont typeface="Arial" panose="020B0604020202020204" pitchFamily="34" charset="0"/>
              <a:buChar char="•"/>
            </a:pPr>
            <a:r>
              <a:rPr lang="en-US" sz="2400" dirty="0"/>
              <a:t>Bariatric wheelchair width 22”; up to 350 lbs.</a:t>
            </a:r>
            <a:endParaRPr lang="en-US" sz="2400" dirty="0">
              <a:latin typeface="brandon-grot-w01-light"/>
            </a:endParaRPr>
          </a:p>
          <a:p>
            <a:pPr marL="342900" indent="-342900">
              <a:buFont typeface="Arial" panose="020B0604020202020204" pitchFamily="34" charset="0"/>
              <a:buChar char="•"/>
            </a:pPr>
            <a:endParaRPr lang="en-US" sz="2400" dirty="0">
              <a:latin typeface="brandon-grot-w01-light"/>
            </a:endParaRPr>
          </a:p>
          <a:p>
            <a:pPr marL="342900" indent="-342900">
              <a:buFont typeface="Arial" panose="020B0604020202020204" pitchFamily="34" charset="0"/>
              <a:buChar char="•"/>
            </a:pPr>
            <a:r>
              <a:rPr lang="en-US" sz="2400" dirty="0">
                <a:latin typeface="brandon-grot-w01-light"/>
              </a:rPr>
              <a:t> Access to oxygen up to 6LPM</a:t>
            </a:r>
          </a:p>
          <a:p>
            <a:endParaRPr lang="en-US" sz="2400" dirty="0"/>
          </a:p>
          <a:p>
            <a:pPr marL="285750" indent="-285750">
              <a:buFont typeface="Arial" panose="020B0604020202020204" pitchFamily="34" charset="0"/>
              <a:buChar char="•"/>
            </a:pPr>
            <a:r>
              <a:rPr lang="en-US" sz="2400" dirty="0"/>
              <a:t>Ambulatory patients</a:t>
            </a:r>
          </a:p>
          <a:p>
            <a:pPr marL="285750" indent="-285750">
              <a:buFont typeface="Arial" panose="020B0604020202020204" pitchFamily="34" charset="0"/>
              <a:buChar char="•"/>
            </a:pPr>
            <a:endParaRPr lang="en-US" sz="2400" dirty="0"/>
          </a:p>
          <a:p>
            <a:endParaRPr lang="en-US" sz="2200" dirty="0"/>
          </a:p>
          <a:p>
            <a:pPr marL="742950" lvl="1" indent="-285750">
              <a:buFont typeface="Arial" panose="020B0604020202020204" pitchFamily="34" charset="0"/>
              <a:buChar char="•"/>
            </a:pPr>
            <a:endParaRPr lang="en-US" sz="2200" dirty="0"/>
          </a:p>
          <a:p>
            <a:endParaRPr lang="en-US" sz="2200" dirty="0"/>
          </a:p>
        </p:txBody>
      </p:sp>
      <p:sp>
        <p:nvSpPr>
          <p:cNvPr id="4" name="TextBox 3">
            <a:extLst>
              <a:ext uri="{FF2B5EF4-FFF2-40B4-BE49-F238E27FC236}">
                <a16:creationId xmlns:a16="http://schemas.microsoft.com/office/drawing/2014/main" id="{F2E0922C-DE48-43E4-93CE-8114CAB36434}"/>
              </a:ext>
            </a:extLst>
          </p:cNvPr>
          <p:cNvSpPr txBox="1"/>
          <p:nvPr/>
        </p:nvSpPr>
        <p:spPr>
          <a:xfrm>
            <a:off x="701749" y="1121262"/>
            <a:ext cx="5114260" cy="707886"/>
          </a:xfrm>
          <a:prstGeom prst="rect">
            <a:avLst/>
          </a:prstGeom>
          <a:noFill/>
        </p:spPr>
        <p:txBody>
          <a:bodyPr wrap="square" rtlCol="0">
            <a:spAutoFit/>
          </a:bodyPr>
          <a:lstStyle/>
          <a:p>
            <a:r>
              <a:rPr lang="en-US" sz="4000" b="1" u="sng" dirty="0"/>
              <a:t>Services Cont’d</a:t>
            </a:r>
          </a:p>
        </p:txBody>
      </p:sp>
    </p:spTree>
    <p:extLst>
      <p:ext uri="{BB962C8B-B14F-4D97-AF65-F5344CB8AC3E}">
        <p14:creationId xmlns:p14="http://schemas.microsoft.com/office/powerpoint/2010/main" val="2886835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1999" cy="796954"/>
          </a:xfrm>
          <a:noFill/>
        </p:spPr>
        <p:txBody>
          <a:bodyPr>
            <a:noAutofit/>
          </a:bodyPr>
          <a:lstStyle/>
          <a:p>
            <a:r>
              <a:rPr lang="en-US" sz="4400" dirty="0"/>
              <a:t> </a:t>
            </a:r>
            <a:br>
              <a:rPr lang="en-US" sz="4400" dirty="0"/>
            </a:br>
            <a:r>
              <a:rPr lang="en-US" sz="4400" dirty="0"/>
              <a:t>Med-Express Transport</a:t>
            </a:r>
          </a:p>
        </p:txBody>
      </p:sp>
      <p:sp>
        <p:nvSpPr>
          <p:cNvPr id="7" name="Text Placeholder 6"/>
          <p:cNvSpPr>
            <a:spLocks noGrp="1"/>
          </p:cNvSpPr>
          <p:nvPr>
            <p:ph type="body" idx="1"/>
          </p:nvPr>
        </p:nvSpPr>
        <p:spPr>
          <a:xfrm>
            <a:off x="-158067" y="5270438"/>
            <a:ext cx="3057371" cy="549832"/>
          </a:xfrm>
        </p:spPr>
        <p:txBody>
          <a:bodyPr>
            <a:noAutofit/>
          </a:bodyPr>
          <a:lstStyle/>
          <a:p>
            <a:r>
              <a:rPr lang="en-US" sz="3600" b="1" dirty="0">
                <a:effectLst/>
                <a:latin typeface="AR CENA" panose="02000000000000000000" pitchFamily="2" charset="0"/>
              </a:rPr>
              <a:t>Scoote</a:t>
            </a:r>
            <a:r>
              <a:rPr lang="en-US" sz="3600" b="1" dirty="0">
                <a:latin typeface="AR CENA" panose="02000000000000000000" pitchFamily="2" charset="0"/>
              </a:rPr>
              <a:t>r</a:t>
            </a:r>
          </a:p>
        </p:txBody>
      </p:sp>
      <p:sp>
        <p:nvSpPr>
          <p:cNvPr id="9" name="TextBox 8"/>
          <p:cNvSpPr txBox="1"/>
          <p:nvPr/>
        </p:nvSpPr>
        <p:spPr>
          <a:xfrm>
            <a:off x="1119076" y="2393004"/>
            <a:ext cx="8682682" cy="2215991"/>
          </a:xfrm>
          <a:prstGeom prst="rect">
            <a:avLst/>
          </a:prstGeom>
          <a:noFill/>
        </p:spPr>
        <p:txBody>
          <a:bodyPr wrap="square" rtlCol="0">
            <a:spAutoFit/>
          </a:bodyPr>
          <a:lstStyle/>
          <a:p>
            <a:pPr marL="285750" indent="-285750">
              <a:buFont typeface="Arial" panose="020B0604020202020204" pitchFamily="34" charset="0"/>
              <a:buChar char="•"/>
            </a:pPr>
            <a:r>
              <a:rPr lang="en-US" sz="2400" dirty="0"/>
              <a:t>Able to accommodate Power wheelchair – not Scooters </a:t>
            </a:r>
          </a:p>
          <a:p>
            <a:pPr marL="742950" lvl="1" indent="-285750">
              <a:buFont typeface="Arial" panose="020B0604020202020204" pitchFamily="34" charset="0"/>
              <a:buChar char="•"/>
            </a:pPr>
            <a:r>
              <a:rPr lang="en-US" sz="2400" dirty="0"/>
              <a:t>Power chairs have a joystick </a:t>
            </a:r>
          </a:p>
          <a:p>
            <a:pPr marL="742950" lvl="1" indent="-285750">
              <a:buFont typeface="Arial" panose="020B0604020202020204" pitchFamily="34" charset="0"/>
              <a:buChar char="•"/>
            </a:pPr>
            <a:r>
              <a:rPr lang="en-US" sz="2400" dirty="0"/>
              <a:t>Scooters have handle bars </a:t>
            </a:r>
          </a:p>
          <a:p>
            <a:pPr marL="742950" lvl="1" indent="-285750">
              <a:buFont typeface="Arial" panose="020B0604020202020204" pitchFamily="34" charset="0"/>
              <a:buChar char="•"/>
            </a:pPr>
            <a:r>
              <a:rPr lang="en-US" sz="2400" dirty="0"/>
              <a:t>600 lbs. maximum combined weight of chair and patient</a:t>
            </a:r>
          </a:p>
          <a:p>
            <a:pPr lvl="1"/>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950" y="4678467"/>
            <a:ext cx="2330483" cy="1973337"/>
          </a:xfrm>
          <a:prstGeom prst="rect">
            <a:avLst/>
          </a:prstGeom>
          <a:ln>
            <a:noFill/>
          </a:ln>
          <a:effectLst>
            <a:softEdge rad="112500"/>
          </a:effectLst>
        </p:spPr>
      </p:pic>
      <p:pic>
        <p:nvPicPr>
          <p:cNvPr id="3076"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590" y="4686217"/>
            <a:ext cx="2291691" cy="2065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60417" y="5301393"/>
            <a:ext cx="3759362" cy="584775"/>
          </a:xfrm>
          <a:prstGeom prst="rect">
            <a:avLst/>
          </a:prstGeom>
          <a:noFill/>
        </p:spPr>
        <p:txBody>
          <a:bodyPr wrap="none" rtlCol="0">
            <a:spAutoFit/>
          </a:bodyPr>
          <a:lstStyle/>
          <a:p>
            <a:r>
              <a:rPr lang="en-US" sz="3200" b="1" dirty="0">
                <a:latin typeface="AR CENA" panose="02000000000000000000" pitchFamily="2" charset="0"/>
              </a:rPr>
              <a:t>Power wheelchair </a:t>
            </a:r>
          </a:p>
        </p:txBody>
      </p:sp>
      <p:sp>
        <p:nvSpPr>
          <p:cNvPr id="3" name="TextBox 2"/>
          <p:cNvSpPr txBox="1"/>
          <p:nvPr/>
        </p:nvSpPr>
        <p:spPr>
          <a:xfrm>
            <a:off x="280951" y="1483258"/>
            <a:ext cx="5506636" cy="615553"/>
          </a:xfrm>
          <a:prstGeom prst="rect">
            <a:avLst/>
          </a:prstGeom>
          <a:noFill/>
        </p:spPr>
        <p:txBody>
          <a:bodyPr wrap="none" rtlCol="0">
            <a:spAutoFit/>
          </a:bodyPr>
          <a:lstStyle/>
          <a:p>
            <a:r>
              <a:rPr lang="en-US" sz="3400" b="1" u="sng" dirty="0">
                <a:latin typeface="+mj-lt"/>
              </a:rPr>
              <a:t>POWER WHEELCHAIRS</a:t>
            </a:r>
          </a:p>
        </p:txBody>
      </p:sp>
    </p:spTree>
    <p:extLst>
      <p:ext uri="{BB962C8B-B14F-4D97-AF65-F5344CB8AC3E}">
        <p14:creationId xmlns:p14="http://schemas.microsoft.com/office/powerpoint/2010/main" val="419428540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1999" cy="805343"/>
          </a:xfrm>
          <a:noFill/>
        </p:spPr>
        <p:txBody>
          <a:bodyPr>
            <a:noAutofit/>
          </a:bodyPr>
          <a:lstStyle/>
          <a:p>
            <a:r>
              <a:rPr lang="en-US" sz="4400" dirty="0"/>
              <a:t>Med-Express Transport</a:t>
            </a:r>
          </a:p>
        </p:txBody>
      </p:sp>
      <p:sp>
        <p:nvSpPr>
          <p:cNvPr id="7" name="Text Placeholder 6"/>
          <p:cNvSpPr>
            <a:spLocks noGrp="1"/>
          </p:cNvSpPr>
          <p:nvPr>
            <p:ph type="body" idx="1"/>
          </p:nvPr>
        </p:nvSpPr>
        <p:spPr>
          <a:xfrm>
            <a:off x="0" y="1139038"/>
            <a:ext cx="7570573" cy="549832"/>
          </a:xfrm>
        </p:spPr>
        <p:txBody>
          <a:bodyPr>
            <a:noAutofit/>
          </a:bodyPr>
          <a:lstStyle/>
          <a:p>
            <a:r>
              <a:rPr lang="en-US" sz="3400" b="1" u="sng" dirty="0">
                <a:latin typeface="+mj-lt"/>
              </a:rPr>
              <a:t>TRANSPORT RESTRICTIONS</a:t>
            </a:r>
          </a:p>
        </p:txBody>
      </p:sp>
      <p:sp>
        <p:nvSpPr>
          <p:cNvPr id="2" name="TextBox 1"/>
          <p:cNvSpPr txBox="1"/>
          <p:nvPr/>
        </p:nvSpPr>
        <p:spPr>
          <a:xfrm>
            <a:off x="1001086" y="2353322"/>
            <a:ext cx="1042351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Gurney transport</a:t>
            </a:r>
          </a:p>
          <a:p>
            <a:pPr marL="285750" indent="-285750">
              <a:buFont typeface="Arial" panose="020B0604020202020204" pitchFamily="34" charset="0"/>
              <a:buChar char="•"/>
            </a:pPr>
            <a:r>
              <a:rPr lang="en-US" sz="2400" dirty="0"/>
              <a:t>Patients requiring restraints and/or containment</a:t>
            </a:r>
          </a:p>
          <a:p>
            <a:pPr marL="285750" indent="-285750">
              <a:buFont typeface="Arial" panose="020B0604020202020204" pitchFamily="34" charset="0"/>
              <a:buChar char="•"/>
            </a:pPr>
            <a:r>
              <a:rPr lang="en-US" sz="2400" dirty="0"/>
              <a:t>Narcotics</a:t>
            </a:r>
          </a:p>
          <a:p>
            <a:pPr marL="285750" indent="-285750">
              <a:buFont typeface="Arial" panose="020B0604020202020204" pitchFamily="34" charset="0"/>
              <a:buChar char="•"/>
            </a:pPr>
            <a:r>
              <a:rPr lang="en-US" sz="2400" dirty="0"/>
              <a:t>Transport to the ER </a:t>
            </a:r>
          </a:p>
          <a:p>
            <a:pPr marL="285750" indent="-285750">
              <a:buFont typeface="Arial" panose="020B0604020202020204" pitchFamily="34" charset="0"/>
              <a:buChar char="•"/>
            </a:pPr>
            <a:r>
              <a:rPr lang="en-US" sz="2400" dirty="0"/>
              <a:t>Insurance base transports</a:t>
            </a:r>
          </a:p>
          <a:p>
            <a:pPr marL="742950" lvl="1" indent="-285750">
              <a:buFont typeface="Arial" panose="020B0604020202020204" pitchFamily="34" charset="0"/>
              <a:buChar char="•"/>
            </a:pPr>
            <a:r>
              <a:rPr lang="en-US" sz="2400" dirty="0"/>
              <a:t>Medicare – wheelchair transport is not a covered benefit </a:t>
            </a:r>
          </a:p>
          <a:p>
            <a:pPr marL="1200150" lvl="2" indent="-285750">
              <a:buFont typeface="Courier New" panose="02070309020205020404" pitchFamily="49" charset="0"/>
              <a:buChar char="o"/>
            </a:pPr>
            <a:r>
              <a:rPr lang="en-US" sz="2400" dirty="0">
                <a:hlinkClick r:id="rId3"/>
              </a:rPr>
              <a:t>https://www.medicareadvocacy.org/medicare-info/medicare-part-b/ambulance-coverage</a:t>
            </a:r>
            <a:endParaRPr lang="en-US" sz="2400" dirty="0"/>
          </a:p>
          <a:p>
            <a:pPr marL="742950" lvl="1" indent="-285750">
              <a:buFont typeface="Arial" panose="020B0604020202020204" pitchFamily="34" charset="0"/>
              <a:buChar char="•"/>
            </a:pPr>
            <a:r>
              <a:rPr lang="en-US" sz="2400" dirty="0"/>
              <a:t>Medicaid – requires pre-approval from Medical Transportation Management (MTM)</a:t>
            </a:r>
          </a:p>
          <a:p>
            <a:pPr lvl="1"/>
            <a:endParaRPr lang="en-US" dirty="0"/>
          </a:p>
        </p:txBody>
      </p:sp>
    </p:spTree>
    <p:extLst>
      <p:ext uri="{BB962C8B-B14F-4D97-AF65-F5344CB8AC3E}">
        <p14:creationId xmlns:p14="http://schemas.microsoft.com/office/powerpoint/2010/main" val="3345253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1999" cy="755009"/>
          </a:xfrm>
          <a:noFill/>
        </p:spPr>
        <p:txBody>
          <a:bodyPr>
            <a:noAutofit/>
          </a:bodyPr>
          <a:lstStyle/>
          <a:p>
            <a:pPr fontAlgn="base"/>
            <a:br>
              <a:rPr lang="en-US" sz="4400" b="0" dirty="0">
                <a:effectLst/>
              </a:rPr>
            </a:br>
            <a:br>
              <a:rPr lang="en-US" sz="4400" dirty="0"/>
            </a:br>
            <a:r>
              <a:rPr lang="en-US" sz="4400" dirty="0"/>
              <a:t>Med-Express Transport</a:t>
            </a:r>
          </a:p>
        </p:txBody>
      </p:sp>
      <p:sp>
        <p:nvSpPr>
          <p:cNvPr id="3" name="AutoShape 2" descr="https://static.wixstatic.com/media/223f3e_1bb10ed776294466a62f5e7f73a01954~mv2.jpg/v1/crop/x_0,y_266,w_685,h_320/fill/w_692,h_384,al_c,lg_1,q_80/223f3e_1bb10ed776294466a62f5e7f73a01954~mv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265" y="1644394"/>
            <a:ext cx="4539049" cy="2915372"/>
          </a:xfrm>
          <a:prstGeom prst="rect">
            <a:avLst/>
          </a:prstGeom>
          <a:effectLst>
            <a:softEdge rad="317500"/>
          </a:effectLst>
        </p:spPr>
      </p:pic>
      <p:sp>
        <p:nvSpPr>
          <p:cNvPr id="7" name="TextBox 6"/>
          <p:cNvSpPr txBox="1"/>
          <p:nvPr/>
        </p:nvSpPr>
        <p:spPr>
          <a:xfrm>
            <a:off x="307975" y="1147323"/>
            <a:ext cx="4431021" cy="646331"/>
          </a:xfrm>
          <a:prstGeom prst="rect">
            <a:avLst/>
          </a:prstGeom>
          <a:noFill/>
        </p:spPr>
        <p:txBody>
          <a:bodyPr wrap="none" rtlCol="0">
            <a:spAutoFit/>
          </a:bodyPr>
          <a:lstStyle/>
          <a:p>
            <a:r>
              <a:rPr lang="en-US" sz="3600" b="1" u="sng" dirty="0">
                <a:latin typeface="Bookman Old Style" panose="02050604050505020204" pitchFamily="18" charset="0"/>
              </a:rPr>
              <a:t>Our Team Values </a:t>
            </a:r>
            <a:endParaRPr lang="en-US" sz="3600" u="sng" dirty="0"/>
          </a:p>
        </p:txBody>
      </p:sp>
      <p:sp>
        <p:nvSpPr>
          <p:cNvPr id="8" name="TextBox 7">
            <a:extLst>
              <a:ext uri="{FF2B5EF4-FFF2-40B4-BE49-F238E27FC236}">
                <a16:creationId xmlns:a16="http://schemas.microsoft.com/office/drawing/2014/main" id="{ECE2832D-FBD3-499D-B84A-84398CAB3DB1}"/>
              </a:ext>
            </a:extLst>
          </p:cNvPr>
          <p:cNvSpPr txBox="1"/>
          <p:nvPr/>
        </p:nvSpPr>
        <p:spPr>
          <a:xfrm>
            <a:off x="7028205" y="5449151"/>
            <a:ext cx="4217821" cy="1015663"/>
          </a:xfrm>
          <a:prstGeom prst="rect">
            <a:avLst/>
          </a:prstGeom>
          <a:noFill/>
        </p:spPr>
        <p:txBody>
          <a:bodyPr wrap="none" rtlCol="0">
            <a:spAutoFit/>
          </a:bodyPr>
          <a:lstStyle/>
          <a:p>
            <a:r>
              <a:rPr lang="en-US" sz="2400" dirty="0"/>
              <a:t>Compassion &amp; Commitment </a:t>
            </a:r>
          </a:p>
          <a:p>
            <a:r>
              <a:rPr lang="en-US" dirty="0"/>
              <a:t> </a:t>
            </a:r>
          </a:p>
          <a:p>
            <a:endParaRPr lang="en-US" dirty="0">
              <a:solidFill>
                <a:srgbClr val="FF0000"/>
              </a:solidFill>
            </a:endParaRPr>
          </a:p>
        </p:txBody>
      </p:sp>
      <p:sp>
        <p:nvSpPr>
          <p:cNvPr id="2" name="TextBox 1">
            <a:extLst>
              <a:ext uri="{FF2B5EF4-FFF2-40B4-BE49-F238E27FC236}">
                <a16:creationId xmlns:a16="http://schemas.microsoft.com/office/drawing/2014/main" id="{CDD67871-DB48-4347-8DF7-ED1CBD015695}"/>
              </a:ext>
            </a:extLst>
          </p:cNvPr>
          <p:cNvSpPr txBox="1"/>
          <p:nvPr/>
        </p:nvSpPr>
        <p:spPr>
          <a:xfrm>
            <a:off x="889686" y="2185968"/>
            <a:ext cx="4668017" cy="3970318"/>
          </a:xfrm>
          <a:prstGeom prst="rect">
            <a:avLst/>
          </a:prstGeom>
          <a:noFill/>
        </p:spPr>
        <p:txBody>
          <a:bodyPr wrap="square" rtlCol="0">
            <a:spAutoFit/>
          </a:bodyPr>
          <a:lstStyle/>
          <a:p>
            <a:r>
              <a:rPr lang="en-US" sz="2800" dirty="0">
                <a:solidFill>
                  <a:srgbClr val="FFFF00"/>
                </a:solidFill>
              </a:rPr>
              <a:t>S</a:t>
            </a:r>
            <a:r>
              <a:rPr lang="en-US" sz="2800" dirty="0"/>
              <a:t> afe</a:t>
            </a:r>
          </a:p>
          <a:p>
            <a:r>
              <a:rPr lang="en-US" sz="2800" dirty="0">
                <a:solidFill>
                  <a:srgbClr val="FFFF00"/>
                </a:solidFill>
              </a:rPr>
              <a:t>T </a:t>
            </a:r>
            <a:r>
              <a:rPr lang="en-US" sz="2800" dirty="0"/>
              <a:t>eam based</a:t>
            </a:r>
          </a:p>
          <a:p>
            <a:r>
              <a:rPr lang="en-US" sz="2800" dirty="0">
                <a:solidFill>
                  <a:srgbClr val="FFFF00"/>
                </a:solidFill>
              </a:rPr>
              <a:t>A</a:t>
            </a:r>
            <a:r>
              <a:rPr lang="en-US" sz="2800" dirty="0"/>
              <a:t> ttentive</a:t>
            </a:r>
          </a:p>
          <a:p>
            <a:r>
              <a:rPr lang="en-US" sz="2800" dirty="0">
                <a:solidFill>
                  <a:srgbClr val="FFFF00"/>
                </a:solidFill>
              </a:rPr>
              <a:t>R</a:t>
            </a:r>
            <a:r>
              <a:rPr lang="en-US" sz="2800" dirty="0"/>
              <a:t> espectful</a:t>
            </a:r>
          </a:p>
          <a:p>
            <a:endParaRPr lang="en-US" sz="2800" dirty="0"/>
          </a:p>
          <a:p>
            <a:r>
              <a:rPr lang="en-US" sz="2800" dirty="0">
                <a:solidFill>
                  <a:srgbClr val="FFFF00"/>
                </a:solidFill>
              </a:rPr>
              <a:t>C</a:t>
            </a:r>
            <a:r>
              <a:rPr lang="en-US" sz="2800" dirty="0"/>
              <a:t> ustomer accountabiility</a:t>
            </a:r>
          </a:p>
          <a:p>
            <a:r>
              <a:rPr lang="en-US" sz="2800" dirty="0">
                <a:solidFill>
                  <a:srgbClr val="FFFF00"/>
                </a:solidFill>
              </a:rPr>
              <a:t>A</a:t>
            </a:r>
            <a:r>
              <a:rPr lang="en-US" sz="2800" dirty="0"/>
              <a:t> ppropriate</a:t>
            </a:r>
          </a:p>
          <a:p>
            <a:r>
              <a:rPr lang="en-US" sz="2800" dirty="0">
                <a:solidFill>
                  <a:srgbClr val="FFFF00"/>
                </a:solidFill>
              </a:rPr>
              <a:t>R</a:t>
            </a:r>
            <a:r>
              <a:rPr lang="en-US" sz="2800" dirty="0"/>
              <a:t> easonable</a:t>
            </a:r>
          </a:p>
          <a:p>
            <a:r>
              <a:rPr lang="en-US" sz="2800" dirty="0">
                <a:solidFill>
                  <a:srgbClr val="FFFF00"/>
                </a:solidFill>
              </a:rPr>
              <a:t>E</a:t>
            </a:r>
            <a:r>
              <a:rPr lang="en-US" sz="2800" dirty="0"/>
              <a:t> thical</a:t>
            </a:r>
          </a:p>
        </p:txBody>
      </p:sp>
    </p:spTree>
    <p:extLst>
      <p:ext uri="{BB962C8B-B14F-4D97-AF65-F5344CB8AC3E}">
        <p14:creationId xmlns:p14="http://schemas.microsoft.com/office/powerpoint/2010/main" val="1072888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1999" cy="838899"/>
          </a:xfrm>
          <a:noFill/>
        </p:spPr>
        <p:txBody>
          <a:bodyPr>
            <a:noAutofit/>
          </a:bodyPr>
          <a:lstStyle/>
          <a:p>
            <a:r>
              <a:rPr lang="en-US" sz="4400" dirty="0"/>
              <a:t>Med-Express Transport</a:t>
            </a:r>
          </a:p>
        </p:txBody>
      </p:sp>
      <p:sp>
        <p:nvSpPr>
          <p:cNvPr id="7" name="Text Placeholder 6"/>
          <p:cNvSpPr>
            <a:spLocks noGrp="1"/>
          </p:cNvSpPr>
          <p:nvPr>
            <p:ph type="body" idx="1"/>
          </p:nvPr>
        </p:nvSpPr>
        <p:spPr>
          <a:xfrm>
            <a:off x="436454" y="1464641"/>
            <a:ext cx="6730314" cy="549832"/>
          </a:xfrm>
        </p:spPr>
        <p:txBody>
          <a:bodyPr>
            <a:noAutofit/>
          </a:bodyPr>
          <a:lstStyle/>
          <a:p>
            <a:pPr algn="l"/>
            <a:r>
              <a:rPr lang="en-US" sz="3600" b="1" u="sng" dirty="0">
                <a:latin typeface="+mj-lt"/>
              </a:rPr>
              <a:t>CONTACT</a:t>
            </a:r>
          </a:p>
        </p:txBody>
      </p:sp>
      <p:sp>
        <p:nvSpPr>
          <p:cNvPr id="4" name="TextBox 3"/>
          <p:cNvSpPr txBox="1"/>
          <p:nvPr/>
        </p:nvSpPr>
        <p:spPr>
          <a:xfrm>
            <a:off x="3643847" y="2640215"/>
            <a:ext cx="5866799" cy="3046988"/>
          </a:xfrm>
          <a:prstGeom prst="rect">
            <a:avLst/>
          </a:prstGeom>
          <a:noFill/>
        </p:spPr>
        <p:txBody>
          <a:bodyPr wrap="none" rtlCol="0">
            <a:spAutoFit/>
          </a:bodyPr>
          <a:lstStyle/>
          <a:p>
            <a:r>
              <a:rPr lang="en-US" sz="3200" dirty="0"/>
              <a:t>Jason Larrieu </a:t>
            </a:r>
          </a:p>
          <a:p>
            <a:r>
              <a:rPr lang="en-US" sz="3200" dirty="0"/>
              <a:t>Manager </a:t>
            </a:r>
          </a:p>
          <a:p>
            <a:endParaRPr lang="en-US" sz="3200" dirty="0"/>
          </a:p>
          <a:p>
            <a:r>
              <a:rPr lang="en-US" sz="3200" dirty="0"/>
              <a:t>Med-Express Transport </a:t>
            </a:r>
          </a:p>
          <a:p>
            <a:r>
              <a:rPr lang="en-US" sz="3200" dirty="0"/>
              <a:t>Main : 775-858-3300</a:t>
            </a:r>
          </a:p>
          <a:p>
            <a:r>
              <a:rPr lang="en-US" sz="3200" dirty="0"/>
              <a:t>Email :  www.med-express.me</a:t>
            </a:r>
          </a:p>
        </p:txBody>
      </p:sp>
    </p:spTree>
    <p:extLst>
      <p:ext uri="{BB962C8B-B14F-4D97-AF65-F5344CB8AC3E}">
        <p14:creationId xmlns:p14="http://schemas.microsoft.com/office/powerpoint/2010/main" val="2579892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Medexpress power point</Template>
  <TotalTime>1032</TotalTime>
  <Words>657</Words>
  <Application>Microsoft Office PowerPoint</Application>
  <PresentationFormat>Widescreen</PresentationFormat>
  <Paragraphs>141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 CENA</vt:lpstr>
      <vt:lpstr>Arial</vt:lpstr>
      <vt:lpstr>Baskerville Old Face</vt:lpstr>
      <vt:lpstr>Bookman Old Style</vt:lpstr>
      <vt:lpstr>brandon-grot-w01-light</vt:lpstr>
      <vt:lpstr>Calibri</vt:lpstr>
      <vt:lpstr>Courier New</vt:lpstr>
      <vt:lpstr>Rockwell</vt:lpstr>
      <vt:lpstr>Damask</vt:lpstr>
      <vt:lpstr>  Med-Express Transport A Division of Sierra Medical Service Alliance (SEMSA)</vt:lpstr>
      <vt:lpstr>    Med-Express Transport</vt:lpstr>
      <vt:lpstr>Med-Express Transport</vt:lpstr>
      <vt:lpstr>Med-Express Transport</vt:lpstr>
      <vt:lpstr>  Med-Express Transport</vt:lpstr>
      <vt:lpstr>  Med-Express Transport</vt:lpstr>
      <vt:lpstr>Med-Express Transport</vt:lpstr>
      <vt:lpstr>  Med-Express Transport</vt:lpstr>
      <vt:lpstr>Med-Express Transport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SEMSA  d.b.a Med-Express Transport</dc:title>
  <dc:creator>Med Express 01</dc:creator>
  <cp:lastModifiedBy>Med Express 01</cp:lastModifiedBy>
  <cp:revision>60</cp:revision>
  <dcterms:created xsi:type="dcterms:W3CDTF">2019-04-21T19:20:57Z</dcterms:created>
  <dcterms:modified xsi:type="dcterms:W3CDTF">2019-04-26T20:38:11Z</dcterms:modified>
</cp:coreProperties>
</file>