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8" r:id="rId3"/>
    <p:sldMasterId id="2147483700" r:id="rId4"/>
    <p:sldMasterId id="2147483712" r:id="rId5"/>
    <p:sldMasterId id="2147483736" r:id="rId6"/>
    <p:sldMasterId id="2147483744" r:id="rId7"/>
    <p:sldMasterId id="2147483756" r:id="rId8"/>
  </p:sldMasterIdLst>
  <p:notesMasterIdLst>
    <p:notesMasterId r:id="rId22"/>
  </p:notesMasterIdLst>
  <p:handoutMasterIdLst>
    <p:handoutMasterId r:id="rId23"/>
  </p:handoutMasterIdLst>
  <p:sldIdLst>
    <p:sldId id="282" r:id="rId9"/>
    <p:sldId id="300" r:id="rId10"/>
    <p:sldId id="301" r:id="rId11"/>
    <p:sldId id="276" r:id="rId12"/>
    <p:sldId id="298" r:id="rId13"/>
    <p:sldId id="289" r:id="rId14"/>
    <p:sldId id="284" r:id="rId15"/>
    <p:sldId id="299" r:id="rId16"/>
    <p:sldId id="302" r:id="rId17"/>
    <p:sldId id="297" r:id="rId18"/>
    <p:sldId id="293" r:id="rId19"/>
    <p:sldId id="285" r:id="rId20"/>
    <p:sldId id="288" r:id="rId2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C7C6"/>
    <a:srgbClr val="EC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2791" autoAdjust="0"/>
  </p:normalViewPr>
  <p:slideViewPr>
    <p:cSldViewPr>
      <p:cViewPr varScale="1">
        <p:scale>
          <a:sx n="61" d="100"/>
          <a:sy n="61" d="100"/>
        </p:scale>
        <p:origin x="2478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47064479843246"/>
          <c:y val="0.13890854435367359"/>
          <c:w val="0.84885654414165967"/>
          <c:h val="0.718034604927894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Cost if Performed by RTC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793756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37-4068-BF7F-EA50AFD027E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Cost if Performed by Lyft and Tango Car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373619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37-4068-BF7F-EA50AFD027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-27"/>
        <c:axId val="848996104"/>
        <c:axId val="848997088"/>
      </c:barChart>
      <c:catAx>
        <c:axId val="8489961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48997088"/>
        <c:crosses val="autoZero"/>
        <c:auto val="1"/>
        <c:lblAlgn val="ctr"/>
        <c:lblOffset val="100"/>
        <c:noMultiLvlLbl val="0"/>
      </c:catAx>
      <c:valAx>
        <c:axId val="848997088"/>
        <c:scaling>
          <c:orientation val="minMax"/>
          <c:max val="8000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848996104"/>
        <c:crosses val="autoZero"/>
        <c:crossBetween val="between"/>
        <c:minorUnit val="400000"/>
        <c:dispUnits>
          <c:builtInUnit val="thousand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627" cy="466578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172" y="0"/>
            <a:ext cx="3037627" cy="466578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r">
              <a:defRPr sz="1200"/>
            </a:lvl1pPr>
          </a:lstStyle>
          <a:p>
            <a:fld id="{C13D404C-8D61-4B13-9553-6DB3BF9DE47B}" type="datetimeFigureOut">
              <a:rPr lang="en-US" smtClean="0"/>
              <a:t>4/25/2019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822"/>
            <a:ext cx="3037627" cy="466578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172" y="8829822"/>
            <a:ext cx="3037627" cy="466578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r">
              <a:defRPr sz="1200"/>
            </a:lvl1pPr>
          </a:lstStyle>
          <a:p>
            <a:fld id="{A5440A5A-03DC-4655-8E4B-F122FD67AC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7757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r">
              <a:defRPr sz="1200"/>
            </a:lvl1pPr>
          </a:lstStyle>
          <a:p>
            <a:fld id="{6BC5A67D-5630-4C24-871C-E7387AE6D4CC}" type="datetimeFigureOut">
              <a:rPr lang="en-US" smtClean="0"/>
              <a:t>4/25/2019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6" tIns="46588" rIns="93176" bIns="4658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</p:spPr>
        <p:txBody>
          <a:bodyPr vert="horz" lIns="93176" tIns="46588" rIns="93176" bIns="4658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6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r">
              <a:defRPr sz="1200"/>
            </a:lvl1pPr>
          </a:lstStyle>
          <a:p>
            <a:fld id="{FD6668C0-13C3-4326-A81D-F9ACE25447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424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0D0E4-2F6F-4F3B-B93E-1E7C77A75C74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045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D4D929-00D2-4A67-A9AC-026093A0CC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527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4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46E0F2-3887-B54B-9D4B-7CD0C0A3F09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34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512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7055" indent="-2911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4700" indent="-23294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580" indent="-23294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6460" indent="-23294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62340" indent="-2329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28220" indent="-2329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94100" indent="-2329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59980" indent="-2329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72A8CED-4476-4EFD-B642-E0A3294B4069}" type="slidenum">
              <a:rPr lang="en-US" altLang="en-US" smtClean="0"/>
              <a:pPr eaLnBrk="1" hangingPunct="1">
                <a:spcBef>
                  <a:spcPct val="0"/>
                </a:spcBef>
              </a:pPr>
              <a:t>12</a:t>
            </a:fld>
            <a:endParaRPr lang="en-US" altLang="en-US" dirty="0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180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24DF2-AF4E-44BC-B971-CAB29B56BA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708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R="0" lvl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24DF2-AF4E-44BC-B971-CAB29B56BA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01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3B32A2-06D3-43F0-9B5F-50CCA45D12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384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7055" indent="-2911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4700" indent="-23294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580" indent="-23294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6460" indent="-23294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62340" indent="-2329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28220" indent="-2329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94100" indent="-2329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59980" indent="-2329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72A8CED-4476-4EFD-B642-E0A3294B4069}" type="slidenum">
              <a:rPr lang="en-US" altLang="en-US" smtClean="0"/>
              <a:pPr eaLnBrk="1" hangingPunct="1">
                <a:spcBef>
                  <a:spcPct val="0"/>
                </a:spcBef>
              </a:pPr>
              <a:t>4</a:t>
            </a:fld>
            <a:endParaRPr lang="en-US" altLang="en-US" dirty="0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89771-1C1D-48E7-ADC5-1955074639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461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7055" indent="-2911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4700" indent="-23294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580" indent="-23294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6460" indent="-23294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62340" indent="-2329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28220" indent="-2329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94100" indent="-2329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59980" indent="-2329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A8CED-4476-4EFD-B642-E0A3294B406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531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7055" indent="-2911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4700" indent="-23294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580" indent="-23294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6460" indent="-23294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62340" indent="-2329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28220" indent="-2329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94100" indent="-2329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59980" indent="-2329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72A8CED-4476-4EFD-B642-E0A3294B4069}" type="slidenum">
              <a:rPr lang="en-US" altLang="en-US" smtClean="0"/>
              <a:pPr eaLnBrk="1" hangingPunct="1">
                <a:spcBef>
                  <a:spcPct val="0"/>
                </a:spcBef>
              </a:pPr>
              <a:t>7</a:t>
            </a:fld>
            <a:endParaRPr lang="en-US" altLang="en-US" dirty="0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589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sz="10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24DF2-AF4E-44BC-B971-CAB29B56BA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246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89771-1C1D-48E7-ADC5-1955074639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923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8557F-01BD-46AC-9F1F-866BC7C4C0E8}" type="datetimeFigureOut">
              <a:rPr lang="en-US" smtClean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1201-5B61-44A9-99BC-A79AF1F5DF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647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8557F-01BD-46AC-9F1F-866BC7C4C0E8}" type="datetimeFigureOut">
              <a:rPr lang="en-US" smtClean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1201-5B61-44A9-99BC-A79AF1F5DF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272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8557F-01BD-46AC-9F1F-866BC7C4C0E8}" type="datetimeFigureOut">
              <a:rPr lang="en-US" smtClean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1201-5B61-44A9-99BC-A79AF1F5DF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474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77"/>
            <a:ext cx="12192000" cy="6850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575"/>
            <a:ext cx="10972800" cy="1143000"/>
          </a:xfrm>
        </p:spPr>
        <p:txBody>
          <a:bodyPr>
            <a:normAutofit/>
          </a:bodyPr>
          <a:lstStyle>
            <a:lvl1pPr>
              <a:defRPr sz="4267" cap="all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marL="0" indent="0">
              <a:buNone/>
              <a:defRPr sz="3733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609539" indent="0">
              <a:buNone/>
              <a:defRPr baseline="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1219080" indent="0">
              <a:buNone/>
              <a:defRPr baseline="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828618" indent="0">
              <a:buNone/>
              <a:defRPr baseline="0"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2438158" indent="0">
              <a:buNone/>
              <a:defRPr baseline="0"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" t="-57919" r="5395" b="-37707"/>
          <a:stretch/>
        </p:blipFill>
        <p:spPr>
          <a:xfrm>
            <a:off x="1035103" y="904145"/>
            <a:ext cx="10121797" cy="49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39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001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990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2214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835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911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&amp;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0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Photo &amp;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573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8557F-01BD-46AC-9F1F-866BC7C4C0E8}" type="datetimeFigureOut">
              <a:rPr lang="en-US" smtClean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1201-5B61-44A9-99BC-A79AF1F5DF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502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82932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6159-A3FC-48CB-80B5-6ED3FF7BFC8E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4/25/2019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8D447-92BE-4C48-8E97-3DD41D8A4B1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0136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BD0FB829-00D0-43B7-B602-E136400530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7B39FD15-8549-4210-B555-84454FC28A3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27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F2C7-4D59-4D0A-9984-5615E78CD7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2427-FC24-45B6-B1D7-50998AD85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3525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F2C7-4D59-4D0A-9984-5615E78CD7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2427-FC24-45B6-B1D7-50998AD85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8431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21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48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71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695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617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539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464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387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F2C7-4D59-4D0A-9984-5615E78CD7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2427-FC24-45B6-B1D7-50998AD85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831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F2C7-4D59-4D0A-9984-5615E78CD7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2427-FC24-45B6-B1D7-50998AD85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9498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19" indent="0">
              <a:buNone/>
              <a:defRPr sz="2667" b="1"/>
            </a:lvl2pPr>
            <a:lvl3pPr marL="1218480" indent="0">
              <a:buNone/>
              <a:defRPr sz="2400" b="1"/>
            </a:lvl3pPr>
            <a:lvl4pPr marL="1827712" indent="0">
              <a:buNone/>
              <a:defRPr sz="2133" b="1"/>
            </a:lvl4pPr>
            <a:lvl5pPr marL="2436958" indent="0">
              <a:buNone/>
              <a:defRPr sz="2133" b="1"/>
            </a:lvl5pPr>
            <a:lvl6pPr marL="3046176" indent="0">
              <a:buNone/>
              <a:defRPr sz="2133" b="1"/>
            </a:lvl6pPr>
            <a:lvl7pPr marL="3655395" indent="0">
              <a:buNone/>
              <a:defRPr sz="2133" b="1"/>
            </a:lvl7pPr>
            <a:lvl8pPr marL="4264640" indent="0">
              <a:buNone/>
              <a:defRPr sz="2133" b="1"/>
            </a:lvl8pPr>
            <a:lvl9pPr marL="4873873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19" indent="0">
              <a:buNone/>
              <a:defRPr sz="2667" b="1"/>
            </a:lvl2pPr>
            <a:lvl3pPr marL="1218480" indent="0">
              <a:buNone/>
              <a:defRPr sz="2400" b="1"/>
            </a:lvl3pPr>
            <a:lvl4pPr marL="1827712" indent="0">
              <a:buNone/>
              <a:defRPr sz="2133" b="1"/>
            </a:lvl4pPr>
            <a:lvl5pPr marL="2436958" indent="0">
              <a:buNone/>
              <a:defRPr sz="2133" b="1"/>
            </a:lvl5pPr>
            <a:lvl6pPr marL="3046176" indent="0">
              <a:buNone/>
              <a:defRPr sz="2133" b="1"/>
            </a:lvl6pPr>
            <a:lvl7pPr marL="3655395" indent="0">
              <a:buNone/>
              <a:defRPr sz="2133" b="1"/>
            </a:lvl7pPr>
            <a:lvl8pPr marL="4264640" indent="0">
              <a:buNone/>
              <a:defRPr sz="2133" b="1"/>
            </a:lvl8pPr>
            <a:lvl9pPr marL="4873873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F2C7-4D59-4D0A-9984-5615E78CD7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2427-FC24-45B6-B1D7-50998AD85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6276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F2C7-4D59-4D0A-9984-5615E78CD7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2427-FC24-45B6-B1D7-50998AD85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2528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F2C7-4D59-4D0A-9984-5615E78CD7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2427-FC24-45B6-B1D7-50998AD85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273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8557F-01BD-46AC-9F1F-866BC7C4C0E8}" type="datetimeFigureOut">
              <a:rPr lang="en-US" smtClean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1201-5B61-44A9-99BC-A79AF1F5DF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3419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219" indent="0">
              <a:buNone/>
              <a:defRPr sz="1600"/>
            </a:lvl2pPr>
            <a:lvl3pPr marL="1218480" indent="0">
              <a:buNone/>
              <a:defRPr sz="1333"/>
            </a:lvl3pPr>
            <a:lvl4pPr marL="1827712" indent="0">
              <a:buNone/>
              <a:defRPr sz="1200"/>
            </a:lvl4pPr>
            <a:lvl5pPr marL="2436958" indent="0">
              <a:buNone/>
              <a:defRPr sz="1200"/>
            </a:lvl5pPr>
            <a:lvl6pPr marL="3046176" indent="0">
              <a:buNone/>
              <a:defRPr sz="1200"/>
            </a:lvl6pPr>
            <a:lvl7pPr marL="3655395" indent="0">
              <a:buNone/>
              <a:defRPr sz="1200"/>
            </a:lvl7pPr>
            <a:lvl8pPr marL="4264640" indent="0">
              <a:buNone/>
              <a:defRPr sz="1200"/>
            </a:lvl8pPr>
            <a:lvl9pPr marL="487387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F2C7-4D59-4D0A-9984-5615E78CD7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2427-FC24-45B6-B1D7-50998AD85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7098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219" indent="0">
              <a:buNone/>
              <a:defRPr sz="3733"/>
            </a:lvl2pPr>
            <a:lvl3pPr marL="1218480" indent="0">
              <a:buNone/>
              <a:defRPr sz="3200"/>
            </a:lvl3pPr>
            <a:lvl4pPr marL="1827712" indent="0">
              <a:buNone/>
              <a:defRPr sz="2667"/>
            </a:lvl4pPr>
            <a:lvl5pPr marL="2436958" indent="0">
              <a:buNone/>
              <a:defRPr sz="2667"/>
            </a:lvl5pPr>
            <a:lvl6pPr marL="3046176" indent="0">
              <a:buNone/>
              <a:defRPr sz="2667"/>
            </a:lvl6pPr>
            <a:lvl7pPr marL="3655395" indent="0">
              <a:buNone/>
              <a:defRPr sz="2667"/>
            </a:lvl7pPr>
            <a:lvl8pPr marL="4264640" indent="0">
              <a:buNone/>
              <a:defRPr sz="2667"/>
            </a:lvl8pPr>
            <a:lvl9pPr marL="4873873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219" indent="0">
              <a:buNone/>
              <a:defRPr sz="1600"/>
            </a:lvl2pPr>
            <a:lvl3pPr marL="1218480" indent="0">
              <a:buNone/>
              <a:defRPr sz="1333"/>
            </a:lvl3pPr>
            <a:lvl4pPr marL="1827712" indent="0">
              <a:buNone/>
              <a:defRPr sz="1200"/>
            </a:lvl4pPr>
            <a:lvl5pPr marL="2436958" indent="0">
              <a:buNone/>
              <a:defRPr sz="1200"/>
            </a:lvl5pPr>
            <a:lvl6pPr marL="3046176" indent="0">
              <a:buNone/>
              <a:defRPr sz="1200"/>
            </a:lvl6pPr>
            <a:lvl7pPr marL="3655395" indent="0">
              <a:buNone/>
              <a:defRPr sz="1200"/>
            </a:lvl7pPr>
            <a:lvl8pPr marL="4264640" indent="0">
              <a:buNone/>
              <a:defRPr sz="1200"/>
            </a:lvl8pPr>
            <a:lvl9pPr marL="487387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F2C7-4D59-4D0A-9984-5615E78CD7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2427-FC24-45B6-B1D7-50998AD85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7593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F2C7-4D59-4D0A-9984-5615E78CD7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2427-FC24-45B6-B1D7-50998AD85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8174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F2C7-4D59-4D0A-9984-5615E78CD7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2427-FC24-45B6-B1D7-50998AD85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3408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259" indent="0" algn="ctr">
              <a:buNone/>
              <a:defRPr sz="2000"/>
            </a:lvl2pPr>
            <a:lvl3pPr marL="910728" indent="0" algn="ctr">
              <a:buNone/>
              <a:defRPr sz="1867"/>
            </a:lvl3pPr>
            <a:lvl4pPr marL="1366093" indent="0" algn="ctr">
              <a:buNone/>
              <a:defRPr sz="1600"/>
            </a:lvl4pPr>
            <a:lvl5pPr marL="1821456" indent="0" algn="ctr">
              <a:buNone/>
              <a:defRPr sz="1600"/>
            </a:lvl5pPr>
            <a:lvl6pPr marL="2276926" indent="0" algn="ctr">
              <a:buNone/>
              <a:defRPr sz="1600"/>
            </a:lvl6pPr>
            <a:lvl7pPr marL="2732182" indent="0" algn="ctr">
              <a:buNone/>
              <a:defRPr sz="1600"/>
            </a:lvl7pPr>
            <a:lvl8pPr marL="3187440" indent="0" algn="ctr">
              <a:buNone/>
              <a:defRPr sz="1600"/>
            </a:lvl8pPr>
            <a:lvl9pPr marL="364275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79C6A-A1E6-DE42-A814-C059DDA6A0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36408-0FDB-394A-9848-F025F7A314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067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79C6A-A1E6-DE42-A814-C059DDA6A0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36408-0FDB-394A-9848-F025F7A314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2353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95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2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072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660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14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6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21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7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27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79C6A-A1E6-DE42-A814-C059DDA6A0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36408-0FDB-394A-9848-F025F7A314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0833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79C6A-A1E6-DE42-A814-C059DDA6A0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36408-0FDB-394A-9848-F025F7A314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7944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59" indent="0">
              <a:buNone/>
              <a:defRPr sz="2000" b="1"/>
            </a:lvl2pPr>
            <a:lvl3pPr marL="910728" indent="0">
              <a:buNone/>
              <a:defRPr sz="1867" b="1"/>
            </a:lvl3pPr>
            <a:lvl4pPr marL="1366093" indent="0">
              <a:buNone/>
              <a:defRPr sz="1600" b="1"/>
            </a:lvl4pPr>
            <a:lvl5pPr marL="1821456" indent="0">
              <a:buNone/>
              <a:defRPr sz="1600" b="1"/>
            </a:lvl5pPr>
            <a:lvl6pPr marL="2276926" indent="0">
              <a:buNone/>
              <a:defRPr sz="1600" b="1"/>
            </a:lvl6pPr>
            <a:lvl7pPr marL="2732182" indent="0">
              <a:buNone/>
              <a:defRPr sz="1600" b="1"/>
            </a:lvl7pPr>
            <a:lvl8pPr marL="3187440" indent="0">
              <a:buNone/>
              <a:defRPr sz="1600" b="1"/>
            </a:lvl8pPr>
            <a:lvl9pPr marL="364275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59" indent="0">
              <a:buNone/>
              <a:defRPr sz="2000" b="1"/>
            </a:lvl2pPr>
            <a:lvl3pPr marL="910728" indent="0">
              <a:buNone/>
              <a:defRPr sz="1867" b="1"/>
            </a:lvl3pPr>
            <a:lvl4pPr marL="1366093" indent="0">
              <a:buNone/>
              <a:defRPr sz="1600" b="1"/>
            </a:lvl4pPr>
            <a:lvl5pPr marL="1821456" indent="0">
              <a:buNone/>
              <a:defRPr sz="1600" b="1"/>
            </a:lvl5pPr>
            <a:lvl6pPr marL="2276926" indent="0">
              <a:buNone/>
              <a:defRPr sz="1600" b="1"/>
            </a:lvl6pPr>
            <a:lvl7pPr marL="2732182" indent="0">
              <a:buNone/>
              <a:defRPr sz="1600" b="1"/>
            </a:lvl7pPr>
            <a:lvl8pPr marL="3187440" indent="0">
              <a:buNone/>
              <a:defRPr sz="1600" b="1"/>
            </a:lvl8pPr>
            <a:lvl9pPr marL="364275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79C6A-A1E6-DE42-A814-C059DDA6A0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36408-0FDB-394A-9848-F025F7A314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8019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79C6A-A1E6-DE42-A814-C059DDA6A0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36408-0FDB-394A-9848-F025F7A314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177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8557F-01BD-46AC-9F1F-866BC7C4C0E8}" type="datetimeFigureOut">
              <a:rPr lang="en-US" smtClean="0"/>
              <a:t>4/25/2019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1201-5B61-44A9-99BC-A79AF1F5DF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205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79C6A-A1E6-DE42-A814-C059DDA6A0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36408-0FDB-394A-9848-F025F7A314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3586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6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259" indent="0">
              <a:buNone/>
              <a:defRPr sz="1467"/>
            </a:lvl2pPr>
            <a:lvl3pPr marL="910728" indent="0">
              <a:buNone/>
              <a:defRPr sz="1200"/>
            </a:lvl3pPr>
            <a:lvl4pPr marL="1366093" indent="0">
              <a:buNone/>
              <a:defRPr sz="1067"/>
            </a:lvl4pPr>
            <a:lvl5pPr marL="1821456" indent="0">
              <a:buNone/>
              <a:defRPr sz="1067"/>
            </a:lvl5pPr>
            <a:lvl6pPr marL="2276926" indent="0">
              <a:buNone/>
              <a:defRPr sz="1067"/>
            </a:lvl6pPr>
            <a:lvl7pPr marL="2732182" indent="0">
              <a:buNone/>
              <a:defRPr sz="1067"/>
            </a:lvl7pPr>
            <a:lvl8pPr marL="3187440" indent="0">
              <a:buNone/>
              <a:defRPr sz="1067"/>
            </a:lvl8pPr>
            <a:lvl9pPr marL="3642756" indent="0">
              <a:buNone/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79C6A-A1E6-DE42-A814-C059DDA6A0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36408-0FDB-394A-9848-F025F7A314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5190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64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5259" indent="0">
              <a:buNone/>
              <a:defRPr sz="2800"/>
            </a:lvl2pPr>
            <a:lvl3pPr marL="910728" indent="0">
              <a:buNone/>
              <a:defRPr sz="2400"/>
            </a:lvl3pPr>
            <a:lvl4pPr marL="1366093" indent="0">
              <a:buNone/>
              <a:defRPr sz="2000"/>
            </a:lvl4pPr>
            <a:lvl5pPr marL="1821456" indent="0">
              <a:buNone/>
              <a:defRPr sz="2000"/>
            </a:lvl5pPr>
            <a:lvl6pPr marL="2276926" indent="0">
              <a:buNone/>
              <a:defRPr sz="2000"/>
            </a:lvl6pPr>
            <a:lvl7pPr marL="2732182" indent="0">
              <a:buNone/>
              <a:defRPr sz="2000"/>
            </a:lvl7pPr>
            <a:lvl8pPr marL="3187440" indent="0">
              <a:buNone/>
              <a:defRPr sz="2000"/>
            </a:lvl8pPr>
            <a:lvl9pPr marL="364275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259" indent="0">
              <a:buNone/>
              <a:defRPr sz="1467"/>
            </a:lvl2pPr>
            <a:lvl3pPr marL="910728" indent="0">
              <a:buNone/>
              <a:defRPr sz="1200"/>
            </a:lvl3pPr>
            <a:lvl4pPr marL="1366093" indent="0">
              <a:buNone/>
              <a:defRPr sz="1067"/>
            </a:lvl4pPr>
            <a:lvl5pPr marL="1821456" indent="0">
              <a:buNone/>
              <a:defRPr sz="1067"/>
            </a:lvl5pPr>
            <a:lvl6pPr marL="2276926" indent="0">
              <a:buNone/>
              <a:defRPr sz="1067"/>
            </a:lvl6pPr>
            <a:lvl7pPr marL="2732182" indent="0">
              <a:buNone/>
              <a:defRPr sz="1067"/>
            </a:lvl7pPr>
            <a:lvl8pPr marL="3187440" indent="0">
              <a:buNone/>
              <a:defRPr sz="1067"/>
            </a:lvl8pPr>
            <a:lvl9pPr marL="3642756" indent="0">
              <a:buNone/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79C6A-A1E6-DE42-A814-C059DDA6A0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36408-0FDB-394A-9848-F025F7A314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8849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79C6A-A1E6-DE42-A814-C059DDA6A0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36408-0FDB-394A-9848-F025F7A314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0589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341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341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79C6A-A1E6-DE42-A814-C059DDA6A0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36408-0FDB-394A-9848-F025F7A314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680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5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43898-071F-43CF-879E-D35AD82F93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73D3B-3A23-4DCA-8FA3-72704B8F37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6744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9F623-A102-49E5-9A8A-10514C3A75B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475B0-BFE3-45F2-A1CB-9277F22A0CF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3192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CA304-6475-4FB8-A9C1-49E7BBA49D9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9169A-5FF8-449F-B53C-1001CDCBA38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1307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20" y="1600201"/>
            <a:ext cx="5384801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4" y="1600201"/>
            <a:ext cx="5384801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174D1-DEB5-4288-A5EC-7B46FF91C33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261EC-EA23-4316-81A4-47A2CE5A1C8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9243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2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2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4B412-1A74-48C9-A3AD-FFB865E11B7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38CAD-3B84-44D4-AB06-BB8875B6B7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921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8557F-01BD-46AC-9F1F-866BC7C4C0E8}" type="datetimeFigureOut">
              <a:rPr lang="en-US" smtClean="0"/>
              <a:t>4/25/2019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1201-5B61-44A9-99BC-A79AF1F5DF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6292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7B0A1-E096-409A-9890-D166FDB6EC8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A9D11-5064-49DF-AFE0-E5F3A79090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4813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A8960-79F2-4F22-8664-D25A15444F4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9A6A4-BD4C-42A5-BF3A-C27398C0AB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4309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62" y="273082"/>
            <a:ext cx="6815665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10A2C-D1D4-4A77-99A4-FD953BC32D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372FA-28E4-49EB-ACCF-98A22E5B8E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5953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7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F92FB-82BB-44C1-80FF-8DAE0DDA65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8B6D-4F42-4453-85F7-B7F1BC51DC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4615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AC1F8-509C-4BE3-AC29-BD9E628832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1EC24-7C49-475A-93CE-0746EB5897B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6914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30" y="274640"/>
            <a:ext cx="274320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2" y="274640"/>
            <a:ext cx="8026401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8F24D-16FB-4F5F-99F1-419ACA02789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08723-362D-4DBE-9798-4CF98B813F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1319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38972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2170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575"/>
            <a:ext cx="10972800" cy="1143000"/>
          </a:xfrm>
        </p:spPr>
        <p:txBody>
          <a:bodyPr>
            <a:normAutofit/>
          </a:bodyPr>
          <a:lstStyle>
            <a:lvl1pPr>
              <a:defRPr sz="4267" cap="all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marL="0" indent="0">
              <a:buNone/>
              <a:defRPr sz="3733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609539" indent="0">
              <a:buNone/>
              <a:defRPr baseline="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1219080" indent="0">
              <a:buNone/>
              <a:defRPr baseline="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828618" indent="0">
              <a:buNone/>
              <a:defRPr baseline="0"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2438158" indent="0">
              <a:buNone/>
              <a:defRPr baseline="0"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" t="-57919" r="5395" b="-37707"/>
          <a:stretch/>
        </p:blipFill>
        <p:spPr>
          <a:xfrm>
            <a:off x="1035103" y="904145"/>
            <a:ext cx="10121797" cy="49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1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77"/>
            <a:ext cx="12192000" cy="6850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575"/>
            <a:ext cx="10972800" cy="1143000"/>
          </a:xfrm>
        </p:spPr>
        <p:txBody>
          <a:bodyPr>
            <a:normAutofit/>
          </a:bodyPr>
          <a:lstStyle>
            <a:lvl1pPr>
              <a:defRPr sz="4267" cap="all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marL="0" indent="0">
              <a:buNone/>
              <a:defRPr sz="3733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609539" indent="0">
              <a:buNone/>
              <a:defRPr baseline="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1219080" indent="0">
              <a:buNone/>
              <a:defRPr baseline="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828618" indent="0">
              <a:buNone/>
              <a:defRPr baseline="0"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2438158" indent="0">
              <a:buNone/>
              <a:defRPr baseline="0"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" t="-57919" r="5395" b="-37707"/>
          <a:stretch/>
        </p:blipFill>
        <p:spPr>
          <a:xfrm>
            <a:off x="1035103" y="904145"/>
            <a:ext cx="10121797" cy="49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193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8557F-01BD-46AC-9F1F-866BC7C4C0E8}" type="datetimeFigureOut">
              <a:rPr lang="en-US" smtClean="0"/>
              <a:t>4/25/2019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1201-5B61-44A9-99BC-A79AF1F5DF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5446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77"/>
            <a:ext cx="12192000" cy="6850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marL="0" indent="0">
              <a:buNone/>
              <a:defRPr sz="3733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609539" indent="0">
              <a:buNone/>
              <a:defRPr baseline="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1219080" indent="0">
              <a:buNone/>
              <a:defRPr baseline="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828618" indent="0">
              <a:buNone/>
              <a:defRPr baseline="0"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2438158" indent="0">
              <a:buNone/>
              <a:defRPr baseline="0"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9848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:\Marketing\• GRAPHICS\• IMAGES AND LOGOS\Image Library\Las Vegas\iStock_000034665364_XXXLarge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85" t="53767" r="16771" b="11558"/>
          <a:stretch/>
        </p:blipFill>
        <p:spPr bwMode="auto">
          <a:xfrm>
            <a:off x="2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0000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575"/>
            <a:ext cx="10972800" cy="1143000"/>
          </a:xfrm>
        </p:spPr>
        <p:txBody>
          <a:bodyPr>
            <a:normAutofit/>
          </a:bodyPr>
          <a:lstStyle>
            <a:lvl1pPr>
              <a:defRPr sz="4267" cap="all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marL="0" indent="0">
              <a:buNone/>
              <a:defRPr sz="3733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609539" indent="0">
              <a:buNone/>
              <a:defRPr baseline="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1219080" indent="0">
              <a:buNone/>
              <a:defRPr baseline="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828618" indent="0">
              <a:buNone/>
              <a:defRPr baseline="0"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2438158" indent="0">
              <a:buNone/>
              <a:defRPr baseline="0"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" t="-57919" r="5395" b="-37707"/>
          <a:stretch/>
        </p:blipFill>
        <p:spPr>
          <a:xfrm>
            <a:off x="1035103" y="904145"/>
            <a:ext cx="10121797" cy="49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83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:\Marketing\• GRAPHICS\• IMAGES AND LOGOS\Image Library\TrafficDriving\iStock_000063100073_XXXLarge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43"/>
          <a:stretch/>
        </p:blipFill>
        <p:spPr bwMode="auto">
          <a:xfrm>
            <a:off x="-844" y="15240"/>
            <a:ext cx="12192000" cy="684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0" y="7619"/>
            <a:ext cx="12192000" cy="6858001"/>
          </a:xfrm>
          <a:prstGeom prst="rect">
            <a:avLst/>
          </a:prstGeom>
          <a:solidFill>
            <a:srgbClr val="000000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575"/>
            <a:ext cx="10972800" cy="1143000"/>
          </a:xfrm>
        </p:spPr>
        <p:txBody>
          <a:bodyPr>
            <a:normAutofit/>
          </a:bodyPr>
          <a:lstStyle>
            <a:lvl1pPr>
              <a:defRPr sz="4267" cap="all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marL="0" indent="0">
              <a:buNone/>
              <a:defRPr sz="3733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609539" indent="0">
              <a:buNone/>
              <a:defRPr baseline="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1219080" indent="0">
              <a:buNone/>
              <a:defRPr baseline="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828618" indent="0">
              <a:buNone/>
              <a:defRPr baseline="0"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2438158" indent="0">
              <a:buNone/>
              <a:defRPr baseline="0"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" t="-57919" r="5395" b="-37707"/>
          <a:stretch/>
        </p:blipFill>
        <p:spPr>
          <a:xfrm>
            <a:off x="1035103" y="904145"/>
            <a:ext cx="10121797" cy="49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78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2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1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F2C7-4D59-4D0A-9984-5615E78CD7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2427-FC24-45B6-B1D7-50998AD85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6918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F2C7-4D59-4D0A-9984-5615E78CD7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2427-FC24-45B6-B1D7-50998AD85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3351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870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52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626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503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374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245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122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6998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F2C7-4D59-4D0A-9984-5615E78CD7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2427-FC24-45B6-B1D7-50998AD85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9112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F2C7-4D59-4D0A-9984-5615E78CD7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2427-FC24-45B6-B1D7-50998AD85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6421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707" indent="0">
              <a:buNone/>
              <a:defRPr sz="2667" b="1"/>
            </a:lvl2pPr>
            <a:lvl3pPr marL="1217520" indent="0">
              <a:buNone/>
              <a:defRPr sz="2400" b="1"/>
            </a:lvl3pPr>
            <a:lvl4pPr marL="1826261" indent="0">
              <a:buNone/>
              <a:defRPr sz="2133" b="1"/>
            </a:lvl4pPr>
            <a:lvl5pPr marL="2435038" indent="0">
              <a:buNone/>
              <a:defRPr sz="2133" b="1"/>
            </a:lvl5pPr>
            <a:lvl6pPr marL="3043744" indent="0">
              <a:buNone/>
              <a:defRPr sz="2133" b="1"/>
            </a:lvl6pPr>
            <a:lvl7pPr marL="3652451" indent="0">
              <a:buNone/>
              <a:defRPr sz="2133" b="1"/>
            </a:lvl7pPr>
            <a:lvl8pPr marL="4261227" indent="0">
              <a:buNone/>
              <a:defRPr sz="2133" b="1"/>
            </a:lvl8pPr>
            <a:lvl9pPr marL="4869986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707" indent="0">
              <a:buNone/>
              <a:defRPr sz="2667" b="1"/>
            </a:lvl2pPr>
            <a:lvl3pPr marL="1217520" indent="0">
              <a:buNone/>
              <a:defRPr sz="2400" b="1"/>
            </a:lvl3pPr>
            <a:lvl4pPr marL="1826261" indent="0">
              <a:buNone/>
              <a:defRPr sz="2133" b="1"/>
            </a:lvl4pPr>
            <a:lvl5pPr marL="2435038" indent="0">
              <a:buNone/>
              <a:defRPr sz="2133" b="1"/>
            </a:lvl5pPr>
            <a:lvl6pPr marL="3043744" indent="0">
              <a:buNone/>
              <a:defRPr sz="2133" b="1"/>
            </a:lvl6pPr>
            <a:lvl7pPr marL="3652451" indent="0">
              <a:buNone/>
              <a:defRPr sz="2133" b="1"/>
            </a:lvl7pPr>
            <a:lvl8pPr marL="4261227" indent="0">
              <a:buNone/>
              <a:defRPr sz="2133" b="1"/>
            </a:lvl8pPr>
            <a:lvl9pPr marL="4869986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F2C7-4D59-4D0A-9984-5615E78CD7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2427-FC24-45B6-B1D7-50998AD85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3563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F2C7-4D59-4D0A-9984-5615E78CD7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2427-FC24-45B6-B1D7-50998AD85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3750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F2C7-4D59-4D0A-9984-5615E78CD7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2427-FC24-45B6-B1D7-50998AD85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429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8557F-01BD-46AC-9F1F-866BC7C4C0E8}" type="datetimeFigureOut">
              <a:rPr lang="en-US" smtClean="0"/>
              <a:t>4/25/2019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1201-5B61-44A9-99BC-A79AF1F5DF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8367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5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8707" indent="0">
              <a:buNone/>
              <a:defRPr sz="1600"/>
            </a:lvl2pPr>
            <a:lvl3pPr marL="1217520" indent="0">
              <a:buNone/>
              <a:defRPr sz="1333"/>
            </a:lvl3pPr>
            <a:lvl4pPr marL="1826261" indent="0">
              <a:buNone/>
              <a:defRPr sz="1200"/>
            </a:lvl4pPr>
            <a:lvl5pPr marL="2435038" indent="0">
              <a:buNone/>
              <a:defRPr sz="1200"/>
            </a:lvl5pPr>
            <a:lvl6pPr marL="3043744" indent="0">
              <a:buNone/>
              <a:defRPr sz="1200"/>
            </a:lvl6pPr>
            <a:lvl7pPr marL="3652451" indent="0">
              <a:buNone/>
              <a:defRPr sz="1200"/>
            </a:lvl7pPr>
            <a:lvl8pPr marL="4261227" indent="0">
              <a:buNone/>
              <a:defRPr sz="1200"/>
            </a:lvl8pPr>
            <a:lvl9pPr marL="4869986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F2C7-4D59-4D0A-9984-5615E78CD7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2427-FC24-45B6-B1D7-50998AD85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1454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8707" indent="0">
              <a:buNone/>
              <a:defRPr sz="3733"/>
            </a:lvl2pPr>
            <a:lvl3pPr marL="1217520" indent="0">
              <a:buNone/>
              <a:defRPr sz="3200"/>
            </a:lvl3pPr>
            <a:lvl4pPr marL="1826261" indent="0">
              <a:buNone/>
              <a:defRPr sz="2667"/>
            </a:lvl4pPr>
            <a:lvl5pPr marL="2435038" indent="0">
              <a:buNone/>
              <a:defRPr sz="2667"/>
            </a:lvl5pPr>
            <a:lvl6pPr marL="3043744" indent="0">
              <a:buNone/>
              <a:defRPr sz="2667"/>
            </a:lvl6pPr>
            <a:lvl7pPr marL="3652451" indent="0">
              <a:buNone/>
              <a:defRPr sz="2667"/>
            </a:lvl7pPr>
            <a:lvl8pPr marL="4261227" indent="0">
              <a:buNone/>
              <a:defRPr sz="2667"/>
            </a:lvl8pPr>
            <a:lvl9pPr marL="4869986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1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8707" indent="0">
              <a:buNone/>
              <a:defRPr sz="1600"/>
            </a:lvl2pPr>
            <a:lvl3pPr marL="1217520" indent="0">
              <a:buNone/>
              <a:defRPr sz="1333"/>
            </a:lvl3pPr>
            <a:lvl4pPr marL="1826261" indent="0">
              <a:buNone/>
              <a:defRPr sz="1200"/>
            </a:lvl4pPr>
            <a:lvl5pPr marL="2435038" indent="0">
              <a:buNone/>
              <a:defRPr sz="1200"/>
            </a:lvl5pPr>
            <a:lvl6pPr marL="3043744" indent="0">
              <a:buNone/>
              <a:defRPr sz="1200"/>
            </a:lvl6pPr>
            <a:lvl7pPr marL="3652451" indent="0">
              <a:buNone/>
              <a:defRPr sz="1200"/>
            </a:lvl7pPr>
            <a:lvl8pPr marL="4261227" indent="0">
              <a:buNone/>
              <a:defRPr sz="1200"/>
            </a:lvl8pPr>
            <a:lvl9pPr marL="4869986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F2C7-4D59-4D0A-9984-5615E78CD7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2427-FC24-45B6-B1D7-50998AD85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6199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F2C7-4D59-4D0A-9984-5615E78CD7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2427-FC24-45B6-B1D7-50998AD85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2503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F2C7-4D59-4D0A-9984-5615E78CD7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2427-FC24-45B6-B1D7-50998AD85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0136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0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7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5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0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51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F2C7-4D59-4D0A-9984-5615E78CD783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2427-FC24-45B6-B1D7-50998AD85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93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F2C7-4D59-4D0A-9984-5615E78CD783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2427-FC24-45B6-B1D7-50998AD85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228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742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512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263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023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376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4511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5273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602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F2C7-4D59-4D0A-9984-5615E78CD783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2427-FC24-45B6-B1D7-50998AD85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079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F2C7-4D59-4D0A-9984-5615E78CD783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2427-FC24-45B6-B1D7-50998AD85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480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427" indent="0">
              <a:buNone/>
              <a:defRPr sz="2667" b="1"/>
            </a:lvl2pPr>
            <a:lvl3pPr marL="1215120" indent="0">
              <a:buNone/>
              <a:defRPr sz="2400" b="1"/>
            </a:lvl3pPr>
            <a:lvl4pPr marL="1822634" indent="0">
              <a:buNone/>
              <a:defRPr sz="2133" b="1"/>
            </a:lvl4pPr>
            <a:lvl5pPr marL="2430238" indent="0">
              <a:buNone/>
              <a:defRPr sz="2133" b="1"/>
            </a:lvl5pPr>
            <a:lvl6pPr marL="3037664" indent="0">
              <a:buNone/>
              <a:defRPr sz="2133" b="1"/>
            </a:lvl6pPr>
            <a:lvl7pPr marL="3645113" indent="0">
              <a:buNone/>
              <a:defRPr sz="2133" b="1"/>
            </a:lvl7pPr>
            <a:lvl8pPr marL="4252738" indent="0">
              <a:buNone/>
              <a:defRPr sz="2133" b="1"/>
            </a:lvl8pPr>
            <a:lvl9pPr marL="4860280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4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427" indent="0">
              <a:buNone/>
              <a:defRPr sz="2667" b="1"/>
            </a:lvl2pPr>
            <a:lvl3pPr marL="1215120" indent="0">
              <a:buNone/>
              <a:defRPr sz="2400" b="1"/>
            </a:lvl3pPr>
            <a:lvl4pPr marL="1822634" indent="0">
              <a:buNone/>
              <a:defRPr sz="2133" b="1"/>
            </a:lvl4pPr>
            <a:lvl5pPr marL="2430238" indent="0">
              <a:buNone/>
              <a:defRPr sz="2133" b="1"/>
            </a:lvl5pPr>
            <a:lvl6pPr marL="3037664" indent="0">
              <a:buNone/>
              <a:defRPr sz="2133" b="1"/>
            </a:lvl6pPr>
            <a:lvl7pPr marL="3645113" indent="0">
              <a:buNone/>
              <a:defRPr sz="2133" b="1"/>
            </a:lvl7pPr>
            <a:lvl8pPr marL="4252738" indent="0">
              <a:buNone/>
              <a:defRPr sz="2133" b="1"/>
            </a:lvl8pPr>
            <a:lvl9pPr marL="4860280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4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F2C7-4D59-4D0A-9984-5615E78CD783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2427-FC24-45B6-B1D7-50998AD85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4517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F2C7-4D59-4D0A-9984-5615E78CD783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2427-FC24-45B6-B1D7-50998AD85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806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8557F-01BD-46AC-9F1F-866BC7C4C0E8}" type="datetimeFigureOut">
              <a:rPr lang="en-US" smtClean="0"/>
              <a:t>4/25/2019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1201-5B61-44A9-99BC-A79AF1F5DF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3520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F2C7-4D59-4D0A-9984-5615E78CD783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2427-FC24-45B6-B1D7-50998AD85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4178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3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7427" indent="0">
              <a:buNone/>
              <a:defRPr sz="1600"/>
            </a:lvl2pPr>
            <a:lvl3pPr marL="1215120" indent="0">
              <a:buNone/>
              <a:defRPr sz="1333"/>
            </a:lvl3pPr>
            <a:lvl4pPr marL="1822634" indent="0">
              <a:buNone/>
              <a:defRPr sz="1200"/>
            </a:lvl4pPr>
            <a:lvl5pPr marL="2430238" indent="0">
              <a:buNone/>
              <a:defRPr sz="1200"/>
            </a:lvl5pPr>
            <a:lvl6pPr marL="3037664" indent="0">
              <a:buNone/>
              <a:defRPr sz="1200"/>
            </a:lvl6pPr>
            <a:lvl7pPr marL="3645113" indent="0">
              <a:buNone/>
              <a:defRPr sz="1200"/>
            </a:lvl7pPr>
            <a:lvl8pPr marL="4252738" indent="0">
              <a:buNone/>
              <a:defRPr sz="1200"/>
            </a:lvl8pPr>
            <a:lvl9pPr marL="48602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F2C7-4D59-4D0A-9984-5615E78CD783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2427-FC24-45B6-B1D7-50998AD85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25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7427" indent="0">
              <a:buNone/>
              <a:defRPr sz="3733"/>
            </a:lvl2pPr>
            <a:lvl3pPr marL="1215120" indent="0">
              <a:buNone/>
              <a:defRPr sz="3200"/>
            </a:lvl3pPr>
            <a:lvl4pPr marL="1822634" indent="0">
              <a:buNone/>
              <a:defRPr sz="2667"/>
            </a:lvl4pPr>
            <a:lvl5pPr marL="2430238" indent="0">
              <a:buNone/>
              <a:defRPr sz="2667"/>
            </a:lvl5pPr>
            <a:lvl6pPr marL="3037664" indent="0">
              <a:buNone/>
              <a:defRPr sz="2667"/>
            </a:lvl6pPr>
            <a:lvl7pPr marL="3645113" indent="0">
              <a:buNone/>
              <a:defRPr sz="2667"/>
            </a:lvl7pPr>
            <a:lvl8pPr marL="4252738" indent="0">
              <a:buNone/>
              <a:defRPr sz="2667"/>
            </a:lvl8pPr>
            <a:lvl9pPr marL="4860280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51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7427" indent="0">
              <a:buNone/>
              <a:defRPr sz="1600"/>
            </a:lvl2pPr>
            <a:lvl3pPr marL="1215120" indent="0">
              <a:buNone/>
              <a:defRPr sz="1333"/>
            </a:lvl3pPr>
            <a:lvl4pPr marL="1822634" indent="0">
              <a:buNone/>
              <a:defRPr sz="1200"/>
            </a:lvl4pPr>
            <a:lvl5pPr marL="2430238" indent="0">
              <a:buNone/>
              <a:defRPr sz="1200"/>
            </a:lvl5pPr>
            <a:lvl6pPr marL="3037664" indent="0">
              <a:buNone/>
              <a:defRPr sz="1200"/>
            </a:lvl6pPr>
            <a:lvl7pPr marL="3645113" indent="0">
              <a:buNone/>
              <a:defRPr sz="1200"/>
            </a:lvl7pPr>
            <a:lvl8pPr marL="4252738" indent="0">
              <a:buNone/>
              <a:defRPr sz="1200"/>
            </a:lvl8pPr>
            <a:lvl9pPr marL="48602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F2C7-4D59-4D0A-9984-5615E78CD783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2427-FC24-45B6-B1D7-50998AD85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6901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F2C7-4D59-4D0A-9984-5615E78CD783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2427-FC24-45B6-B1D7-50998AD85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169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F2C7-4D59-4D0A-9984-5615E78CD783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2427-FC24-45B6-B1D7-50998AD85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1985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9540308" y="3546576"/>
            <a:ext cx="2532105" cy="3156573"/>
          </a:xfrm>
          <a:solidFill>
            <a:srgbClr val="FFFFFF">
              <a:alpha val="60000"/>
            </a:srgbClr>
          </a:solidFill>
        </p:spPr>
        <p:txBody>
          <a:bodyPr anchor="t"/>
          <a:lstStyle>
            <a:lvl1pPr marL="11423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tabLst>
                <a:tab pos="456891" algn="l"/>
                <a:tab pos="913810" algn="l"/>
                <a:tab pos="1370716" algn="l"/>
                <a:tab pos="1770506" algn="l"/>
                <a:tab pos="2284542" algn="l"/>
                <a:tab pos="2741430" algn="l"/>
                <a:tab pos="3198320" algn="l"/>
                <a:tab pos="3655211" algn="l"/>
              </a:tabLst>
              <a:defRPr sz="1600" b="1" baseline="0">
                <a:solidFill>
                  <a:schemeClr val="accent1"/>
                </a:solidFill>
                <a:latin typeface="Trade Gothic LT Std" charset="0"/>
                <a:ea typeface="Trade Gothic LT Std" charset="0"/>
                <a:cs typeface="Trade Gothic LT Std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89329" y="286149"/>
            <a:ext cx="11274552" cy="642939"/>
          </a:xfrm>
        </p:spPr>
        <p:txBody>
          <a:bodyPr/>
          <a:lstStyle>
            <a:lvl1pPr marL="6351" indent="0">
              <a:tabLst/>
              <a:defRPr sz="4400" b="0" i="0">
                <a:solidFill>
                  <a:schemeClr val="bg1"/>
                </a:solidFill>
                <a:latin typeface="Trade Gothic LT Std Light" charset="0"/>
                <a:ea typeface="Trade Gothic LT Std Light" charset="0"/>
                <a:cs typeface="Trade Gothic LT St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3903" y="6428410"/>
            <a:ext cx="2743200" cy="262031"/>
          </a:xfrm>
          <a:prstGeom prst="rect">
            <a:avLst/>
          </a:prstGeom>
        </p:spPr>
        <p:txBody>
          <a:bodyPr vert="horz" lIns="91390" tIns="45718" rIns="9139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5B690-3A72-DE41-B265-8B65798CEFF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7CBA7A7-1A70-8647-84AB-38F41E69E055}"/>
              </a:ext>
            </a:extLst>
          </p:cNvPr>
          <p:cNvSpPr/>
          <p:nvPr userDrawn="1"/>
        </p:nvSpPr>
        <p:spPr bwMode="auto">
          <a:xfrm>
            <a:off x="9540308" y="3546611"/>
            <a:ext cx="2516505" cy="3143831"/>
          </a:xfrm>
          <a:prstGeom prst="roundRect">
            <a:avLst>
              <a:gd name="adj" fmla="val 4356"/>
            </a:avLst>
          </a:prstGeom>
          <a:solidFill>
            <a:schemeClr val="bg1"/>
          </a:solidFill>
          <a:ln>
            <a:noFill/>
          </a:ln>
          <a:effectLst/>
        </p:spPr>
        <p:txBody>
          <a:bodyPr wrap="none" lIns="91391" tIns="45719" rIns="91391" bIns="45719" rtlCol="0" anchor="ctr"/>
          <a:lstStyle/>
          <a:p>
            <a:pPr algn="ctr"/>
            <a:endParaRPr lang="en-US" sz="2400" dirty="0" err="1">
              <a:solidFill>
                <a:srgbClr val="FFFFFF"/>
              </a:solidFill>
              <a:latin typeface="Calibri Light" panose="020F0302020204030204" pitchFamily="34" charset="0"/>
              <a:ea typeface="Human Sans ExtraLight" charset="0"/>
              <a:cs typeface="Human Sans Extra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6602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8557F-01BD-46AC-9F1F-866BC7C4C0E8}" type="datetimeFigureOut">
              <a:rPr lang="en-US" smtClean="0"/>
              <a:t>4/25/2019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1201-5B61-44A9-99BC-A79AF1F5DF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92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8557F-01BD-46AC-9F1F-866BC7C4C0E8}" type="datetimeFigureOut">
              <a:rPr lang="en-US" smtClean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D1201-5B61-44A9-99BC-A79AF1F5DF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66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3715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sz="5500" b="1" i="0" kern="1200" cap="all" baseline="0">
          <a:solidFill>
            <a:schemeClr val="bg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4" tIns="45697" rIns="91394" bIns="4569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94" tIns="45697" rIns="91394" bIns="4569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394" tIns="45697" rIns="91394" bIns="4569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480"/>
            <a:fld id="{AA13F2C7-4D59-4D0A-9984-5615E78CD7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480"/>
              <a:t>4/25/2019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394" tIns="45697" rIns="91394" bIns="4569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48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394" tIns="45697" rIns="91394" bIns="4569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480"/>
            <a:fld id="{50EC2427-FC24-45B6-B1D7-50998AD85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48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415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121848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15" indent="-456915" algn="l" defTabSz="121848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022" indent="-380776" algn="l" defTabSz="12184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089" indent="-304608" algn="l" defTabSz="12184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320" indent="-304608" algn="l" defTabSz="12184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1566" indent="-304608" algn="l" defTabSz="121848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0784" indent="-304608" algn="l" defTabSz="12184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0032" indent="-304608" algn="l" defTabSz="12184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9264" indent="-304608" algn="l" defTabSz="12184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8496" indent="-304608" algn="l" defTabSz="12184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4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19" algn="l" defTabSz="12184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480" algn="l" defTabSz="12184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712" algn="l" defTabSz="12184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958" algn="l" defTabSz="12184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176" algn="l" defTabSz="12184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395" algn="l" defTabSz="12184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640" algn="l" defTabSz="12184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873" algn="l" defTabSz="12184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120" tIns="45585" rIns="91120" bIns="4558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120" tIns="45585" rIns="91120" bIns="4558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120" tIns="45585" rIns="91120" bIns="4558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728"/>
            <a:fld id="{85679C6A-A1E6-DE42-A814-C059DDA6A0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728"/>
              <a:t>4/25/2019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120" tIns="45585" rIns="91120" bIns="4558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7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120" tIns="45585" rIns="91120" bIns="4558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728"/>
            <a:fld id="{65D36408-0FDB-394A-9848-F025F7A314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7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866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07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736" indent="-227736" algn="l" defTabSz="91072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206" indent="-227736" algn="l" defTabSz="91072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462" indent="-227736" algn="l" defTabSz="91072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3720" indent="-227736" algn="l" defTabSz="91072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48979" indent="-227736" algn="l" defTabSz="91072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04448" indent="-227736" algn="l" defTabSz="91072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59813" indent="-227736" algn="l" defTabSz="91072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15176" indent="-227736" algn="l" defTabSz="91072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70646" indent="-227736" algn="l" defTabSz="91072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7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5259" algn="l" defTabSz="9107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0728" algn="l" defTabSz="9107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66093" algn="l" defTabSz="9107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1456" algn="l" defTabSz="9107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76926" algn="l" defTabSz="9107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32182" algn="l" defTabSz="9107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87440" algn="l" defTabSz="9107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42756" algn="l" defTabSz="9107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2E5324D-3944-4550-8FFC-2EA88FDB273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827F602-4705-486E-A128-1735710178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530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5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4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0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278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78" indent="-45717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0089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121908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5" indent="-457155" algn="l" defTabSz="1219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02" indent="-380962" algn="l" defTabSz="12190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9" indent="-304768" algn="l" defTabSz="1219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68" algn="l" defTabSz="12190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68" algn="l" defTabSz="121908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68" algn="l" defTabSz="1219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68" algn="l" defTabSz="1219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68" algn="l" defTabSz="1219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68" algn="l" defTabSz="1219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0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8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8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5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32" tIns="45666" rIns="91332" bIns="4566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32" tIns="45666" rIns="91332" bIns="4566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332" tIns="45666" rIns="91332" bIns="4566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520"/>
            <a:fld id="{AA13F2C7-4D59-4D0A-9984-5615E78CD7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520"/>
              <a:t>4/25/2019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332" tIns="45666" rIns="91332" bIns="4566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332" tIns="45666" rIns="91332" bIns="4566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520"/>
            <a:fld id="{50EC2427-FC24-45B6-B1D7-50998AD85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268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121752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31" indent="-456531" algn="l" defTabSz="121752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89254" indent="-380477" algn="l" defTabSz="121752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1873" indent="-304352" algn="l" defTabSz="121752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613" indent="-304352" algn="l" defTabSz="121752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39390" indent="-304352" algn="l" defTabSz="121752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48096" indent="-304352" algn="l" defTabSz="12175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56874" indent="-304352" algn="l" defTabSz="12175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5617" indent="-304352" algn="l" defTabSz="12175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4357" indent="-304352" algn="l" defTabSz="12175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5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707" algn="l" defTabSz="12175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520" algn="l" defTabSz="12175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261" algn="l" defTabSz="12175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038" algn="l" defTabSz="12175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744" algn="l" defTabSz="12175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2451" algn="l" defTabSz="12175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1227" algn="l" defTabSz="12175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986" algn="l" defTabSz="12175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170" tIns="45585" rIns="91170" bIns="4558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170" tIns="45585" rIns="91170" bIns="4558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170" tIns="45585" rIns="91170" bIns="45585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3F2C7-4D59-4D0A-9984-5615E78CD783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170" tIns="45585" rIns="91170" bIns="45585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170" tIns="45585" rIns="91170" bIns="45585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C2427-FC24-45B6-B1D7-50998AD85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14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ctr" defTabSz="121512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571" indent="-455571" algn="l" defTabSz="121512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87334" indent="-379731" algn="l" defTabSz="121512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18833" indent="-303712" algn="l" defTabSz="121512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6354" indent="-303712" algn="l" defTabSz="121512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33950" indent="-303712" algn="l" defTabSz="121512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41376" indent="-303712" algn="l" defTabSz="12151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48981" indent="-303712" algn="l" defTabSz="12151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56497" indent="-303712" algn="l" defTabSz="12151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64034" indent="-303712" algn="l" defTabSz="12151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51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7427" algn="l" defTabSz="12151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5120" algn="l" defTabSz="12151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2634" algn="l" defTabSz="12151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0238" algn="l" defTabSz="12151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7664" algn="l" defTabSz="12151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5113" algn="l" defTabSz="12151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2738" algn="l" defTabSz="12151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0280" algn="l" defTabSz="12151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Relationship Id="rId6" Type="http://schemas.microsoft.com/office/2007/relationships/hdphoto" Target="../media/hdphoto6.wdp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7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2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cdn1.bostonmagazine.com/wp-content/uploads/sites/2/2016/03/LyftApp12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" t="529" r="220" b="15467"/>
          <a:stretch/>
        </p:blipFill>
        <p:spPr bwMode="auto">
          <a:xfrm>
            <a:off x="3052" y="0"/>
            <a:ext cx="12188944" cy="685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cdn.newsday.com/polopoly_fs/1.8943670.1416407279!/httpImage/image.jpg_gen/derivatives/landscape_1280/imag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4"/>
          <a:stretch/>
        </p:blipFill>
        <p:spPr bwMode="auto">
          <a:xfrm>
            <a:off x="13106400" y="656440"/>
            <a:ext cx="670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 rot="10800000">
            <a:off x="-7530" y="1"/>
            <a:ext cx="12199530" cy="22098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alpha val="0"/>
                </a:sysClr>
              </a:gs>
              <a:gs pos="100000">
                <a:sysClr val="windowText" lastClr="000000">
                  <a:alpha val="50000"/>
                </a:sysClr>
              </a:gs>
            </a:gsLst>
            <a:lin ang="540000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412" tIns="45706" rIns="91412" bIns="45706" rtlCol="0" anchor="ctr"/>
          <a:lstStyle/>
          <a:p>
            <a:pPr algn="ctr" defTabSz="457034">
              <a:defRPr/>
            </a:pPr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274936"/>
            <a:ext cx="11887200" cy="400077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US" sz="2000" spc="1000" dirty="0">
                <a:solidFill>
                  <a:schemeClr val="bg1"/>
                </a:solidFill>
                <a:latin typeface="Century Gothic" panose="020B0502020202020204" pitchFamily="34" charset="0"/>
                <a:ea typeface="Adobe Song Std L" pitchFamily="18" charset="-128"/>
              </a:rPr>
              <a:t>REGIONAL TRANSPORTATION COMMISSION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19400" y="838200"/>
            <a:ext cx="8329359" cy="70785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r"/>
            <a:r>
              <a:rPr lang="en-US" sz="4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Adobe Song Std L" pitchFamily="18" charset="-128"/>
              </a:rPr>
              <a:t>SAME-DAY ON-DEMAND</a:t>
            </a:r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  <a:ea typeface="Adobe Song Std L" pitchFamily="18" charset="-12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0" y="719409"/>
            <a:ext cx="10010781" cy="22230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215482" y="4914900"/>
            <a:ext cx="1452518" cy="1943100"/>
            <a:chOff x="7234282" y="4914900"/>
            <a:chExt cx="1452518" cy="1943100"/>
          </a:xfrm>
        </p:grpSpPr>
        <p:sp>
          <p:nvSpPr>
            <p:cNvPr id="7" name="Rectangle 6"/>
            <p:cNvSpPr/>
            <p:nvPr/>
          </p:nvSpPr>
          <p:spPr>
            <a:xfrm>
              <a:off x="7342909" y="5181600"/>
              <a:ext cx="1219200" cy="12954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4282" y="4914900"/>
              <a:ext cx="1452518" cy="1943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389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9" tIns="60929" rIns="121859" bIns="60929" rtlCol="0" anchor="ctr"/>
          <a:lstStyle/>
          <a:p>
            <a:pPr algn="ctr" defTabSz="121845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1625600" y="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WAV AND TANGO</a:t>
            </a:r>
            <a:endParaRPr lang="en-US" alt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" t="-36739" r="3436" b="-16529"/>
          <a:stretch/>
        </p:blipFill>
        <p:spPr>
          <a:xfrm>
            <a:off x="914400" y="978165"/>
            <a:ext cx="10566400" cy="3861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5920" y1="76998" x2="65920" y2="76998"/>
                        <a14:foregroundMark x1="24882" y1="59064" x2="24882" y2="59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800600"/>
            <a:ext cx="3218614" cy="194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4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5060" y="1610948"/>
            <a:ext cx="12205536" cy="5257806"/>
          </a:xfrm>
          <a:prstGeom prst="rect">
            <a:avLst/>
          </a:prstGeom>
          <a:gradFill rotWithShape="1">
            <a:gsLst>
              <a:gs pos="0">
                <a:sysClr val="windowText" lastClr="000000">
                  <a:alpha val="0"/>
                </a:sysClr>
              </a:gs>
              <a:gs pos="100000">
                <a:sysClr val="windowText" lastClr="000000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052" tIns="45691" rIns="91052" bIns="45691" rtlCol="0" anchor="ctr"/>
          <a:lstStyle/>
          <a:p>
            <a:pPr marL="0" marR="0" lvl="0" indent="0" algn="ctr" defTabSz="454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625600" y="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COST SAVINGS</a:t>
            </a:r>
            <a:endParaRPr lang="en-US" alt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" t="-36739" r="3436" b="-16529"/>
          <a:stretch/>
        </p:blipFill>
        <p:spPr>
          <a:xfrm>
            <a:off x="914400" y="978165"/>
            <a:ext cx="10566400" cy="386144"/>
          </a:xfrm>
          <a:prstGeom prst="rect">
            <a:avLst/>
          </a:prstGeom>
        </p:spPr>
      </p:pic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855177017"/>
              </p:ext>
            </p:extLst>
          </p:nvPr>
        </p:nvGraphicFramePr>
        <p:xfrm>
          <a:off x="457200" y="1524000"/>
          <a:ext cx="11480800" cy="4872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9693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524" y="0"/>
            <a:ext cx="12188952" cy="812432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10800000">
            <a:off x="1524" y="1"/>
            <a:ext cx="12188952" cy="22098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alpha val="0"/>
                </a:sysClr>
              </a:gs>
              <a:gs pos="100000">
                <a:sysClr val="windowText" lastClr="000000">
                  <a:alpha val="50000"/>
                </a:sysClr>
              </a:gs>
            </a:gsLst>
            <a:lin ang="540000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412" tIns="45706" rIns="91412" bIns="45706" rtlCol="0" anchor="ctr"/>
          <a:lstStyle/>
          <a:p>
            <a:pPr algn="ctr" defTabSz="457034">
              <a:defRPr/>
            </a:pPr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1625600" y="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NEXT STEPS</a:t>
            </a:r>
            <a:endParaRPr lang="en-US" alt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" t="-36739" r="3436" b="-16529"/>
          <a:stretch/>
        </p:blipFill>
        <p:spPr>
          <a:xfrm>
            <a:off x="914400" y="978165"/>
            <a:ext cx="10566400" cy="38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665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S:\Marketing\• GRAPHICS\• IMAGES AND LOGOS\Image Library\TrafficDriving\iStock_000063100073_XXXLarg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43"/>
          <a:stretch/>
        </p:blipFill>
        <p:spPr bwMode="auto">
          <a:xfrm>
            <a:off x="0" y="0"/>
            <a:ext cx="12192000" cy="684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9" tIns="60929" rIns="121859" bIns="60929" rtlCol="0" anchor="ctr"/>
          <a:lstStyle/>
          <a:p>
            <a:pPr algn="ctr" defTabSz="121848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1421403"/>
            <a:ext cx="4064000" cy="5436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65"/>
          <a:stretch/>
        </p:blipFill>
        <p:spPr>
          <a:xfrm>
            <a:off x="4775200" y="5862027"/>
            <a:ext cx="2641600" cy="47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7031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772677" y="270820"/>
            <a:ext cx="6646653" cy="748988"/>
            <a:chOff x="3106123" y="329341"/>
            <a:chExt cx="4984990" cy="561741"/>
          </a:xfrm>
        </p:grpSpPr>
        <p:sp>
          <p:nvSpPr>
            <p:cNvPr id="6" name="TextBox 5"/>
            <p:cNvSpPr txBox="1"/>
            <p:nvPr/>
          </p:nvSpPr>
          <p:spPr>
            <a:xfrm>
              <a:off x="3638933" y="329341"/>
              <a:ext cx="4452180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1215090">
                <a:defRPr/>
              </a:pPr>
              <a:r>
                <a:rPr lang="en-US" sz="4267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Adobe Song Std L" pitchFamily="18" charset="-128"/>
                </a:rPr>
                <a:t>PARATRANSIT SERVICE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6123" y="424106"/>
              <a:ext cx="399629" cy="445074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246532" y="2902801"/>
            <a:ext cx="3735293" cy="2305777"/>
            <a:chOff x="1180355" y="2389276"/>
            <a:chExt cx="2801470" cy="1729333"/>
          </a:xfrm>
        </p:grpSpPr>
        <p:sp>
          <p:nvSpPr>
            <p:cNvPr id="14" name="Rounded Rectangle 13"/>
            <p:cNvSpPr/>
            <p:nvPr/>
          </p:nvSpPr>
          <p:spPr>
            <a:xfrm>
              <a:off x="1180355" y="2389276"/>
              <a:ext cx="2801468" cy="1729333"/>
            </a:xfrm>
            <a:prstGeom prst="round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07411" lvl="1" defTabSz="1215090">
                <a:defRPr/>
              </a:pPr>
              <a:endParaRPr lang="en-US" sz="2400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80355" y="2581144"/>
              <a:ext cx="2801470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5090">
                <a:defRPr/>
              </a:pPr>
              <a:r>
                <a:rPr lang="en-US" sz="2400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1.3M Total Rides </a:t>
              </a:r>
            </a:p>
            <a:p>
              <a:pPr marL="0" lvl="1" algn="ctr" defTabSz="1215090">
                <a:defRPr/>
              </a:pPr>
              <a:r>
                <a:rPr lang="en-US" sz="2400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in Fiscal Year 2018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7400" y="3273071"/>
              <a:ext cx="769564" cy="62497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" t="-36739" r="3436" b="-16529"/>
          <a:stretch/>
        </p:blipFill>
        <p:spPr>
          <a:xfrm>
            <a:off x="812800" y="957503"/>
            <a:ext cx="10566400" cy="38614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228356" y="2860933"/>
            <a:ext cx="3735291" cy="2305779"/>
            <a:chOff x="4816924" y="2010231"/>
            <a:chExt cx="2801468" cy="1729333"/>
          </a:xfrm>
        </p:grpSpPr>
        <p:grpSp>
          <p:nvGrpSpPr>
            <p:cNvPr id="9" name="Group 8"/>
            <p:cNvGrpSpPr/>
            <p:nvPr/>
          </p:nvGrpSpPr>
          <p:grpSpPr>
            <a:xfrm>
              <a:off x="4816924" y="2010231"/>
              <a:ext cx="2801468" cy="1729333"/>
              <a:chOff x="3235492" y="1200150"/>
              <a:chExt cx="2801468" cy="1729333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235492" y="1200150"/>
                <a:ext cx="2801468" cy="1729333"/>
              </a:xfrm>
              <a:prstGeom prst="roundRect">
                <a:avLst/>
              </a:prstGeom>
              <a:solidFill>
                <a:schemeClr val="tx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607411" lvl="1" defTabSz="1215090">
                  <a:defRPr/>
                </a:pPr>
                <a:endParaRPr lang="en-US" sz="2400" dirty="0">
                  <a:solidFill>
                    <a:prstClr val="white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455659" y="1392019"/>
                <a:ext cx="2361135" cy="623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 algn="ctr" defTabSz="1215090">
                  <a:defRPr/>
                </a:pPr>
                <a:r>
                  <a:rPr lang="en-US" sz="2400" dirty="0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$51 Million Annual Cost for Service</a:t>
                </a: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5037091" y="2807680"/>
              <a:ext cx="2361135" cy="746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4820">
                <a:defRPr/>
              </a:pPr>
              <a:r>
                <a:rPr lang="en-US" sz="5867" b="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$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210178" y="2902801"/>
            <a:ext cx="3735293" cy="2305777"/>
            <a:chOff x="2819400" y="3187390"/>
            <a:chExt cx="2801470" cy="1729333"/>
          </a:xfrm>
        </p:grpSpPr>
        <p:sp>
          <p:nvSpPr>
            <p:cNvPr id="20" name="Rounded Rectangle 19"/>
            <p:cNvSpPr/>
            <p:nvPr/>
          </p:nvSpPr>
          <p:spPr>
            <a:xfrm>
              <a:off x="2819400" y="3187390"/>
              <a:ext cx="2801468" cy="1729333"/>
            </a:xfrm>
            <a:prstGeom prst="round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07411" lvl="1" defTabSz="1215090">
                <a:defRPr/>
              </a:pPr>
              <a:endParaRPr lang="en-US" sz="2400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819400" y="3379258"/>
              <a:ext cx="2801470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5090">
                <a:defRPr/>
              </a:pPr>
              <a:r>
                <a:rPr lang="en-US" sz="2400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Ride Fixed Route Free</a:t>
              </a:r>
            </a:p>
          </p:txBody>
        </p:sp>
        <p:grpSp>
          <p:nvGrpSpPr>
            <p:cNvPr id="25" name="Group 24"/>
            <p:cNvGrpSpPr/>
            <p:nvPr/>
          </p:nvGrpSpPr>
          <p:grpSpPr>
            <a:xfrm rot="19805108">
              <a:off x="3699952" y="3862783"/>
              <a:ext cx="907059" cy="862573"/>
              <a:chOff x="3455974" y="4028053"/>
              <a:chExt cx="444485" cy="422685"/>
            </a:xfrm>
          </p:grpSpPr>
          <p:grpSp>
            <p:nvGrpSpPr>
              <p:cNvPr id="12" name="Group 11"/>
              <p:cNvGrpSpPr/>
              <p:nvPr/>
            </p:nvGrpSpPr>
            <p:grpSpPr>
              <a:xfrm rot="3388119" flipH="1">
                <a:off x="3466874" y="4017153"/>
                <a:ext cx="422685" cy="444485"/>
                <a:chOff x="1956464" y="3790949"/>
                <a:chExt cx="681310" cy="703648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56464" y="3790949"/>
                  <a:ext cx="681310" cy="703648"/>
                </a:xfrm>
                <a:prstGeom prst="rect">
                  <a:avLst/>
                </a:prstGeom>
              </p:spPr>
            </p:pic>
            <p:sp>
              <p:nvSpPr>
                <p:cNvPr id="8" name="Rectangle 7"/>
                <p:cNvSpPr/>
                <p:nvPr/>
              </p:nvSpPr>
              <p:spPr>
                <a:xfrm>
                  <a:off x="2209800" y="4095750"/>
                  <a:ext cx="381000" cy="3657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5090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23" name="TextBox 22"/>
              <p:cNvSpPr txBox="1"/>
              <p:nvPr/>
            </p:nvSpPr>
            <p:spPr>
              <a:xfrm rot="3288338">
                <a:off x="3399380" y="4142215"/>
                <a:ext cx="379730" cy="169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 algn="ctr" defTabSz="1215090">
                  <a:defRPr/>
                </a:pPr>
                <a:r>
                  <a:rPr lang="en-US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FREE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425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630" b="9815"/>
          <a:stretch/>
        </p:blipFill>
        <p:spPr>
          <a:xfrm>
            <a:off x="1362637" y="990600"/>
            <a:ext cx="9466729" cy="5892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4" y="-3"/>
            <a:ext cx="12188951" cy="100670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3" tIns="45719" rIns="91243" bIns="45719" rtlCol="0" anchor="ctr"/>
          <a:lstStyle/>
          <a:p>
            <a:pPr algn="ctr" defTabSz="912133">
              <a:defRPr/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 rot="18900000">
            <a:off x="5892800" y="803505"/>
            <a:ext cx="406400" cy="4064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5120"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5224" y="251736"/>
            <a:ext cx="11281557" cy="605292"/>
          </a:xfrm>
          <a:prstGeom prst="rect">
            <a:avLst/>
          </a:prstGeom>
          <a:noFill/>
        </p:spPr>
        <p:txBody>
          <a:bodyPr wrap="square" lIns="91243" tIns="45719" rIns="91243" bIns="45719" rtlCol="0">
            <a:spAutoFit/>
          </a:bodyPr>
          <a:lstStyle/>
          <a:p>
            <a:pPr algn="ctr" defTabSz="912133">
              <a:lnSpc>
                <a:spcPts val="4000"/>
              </a:lnSpc>
              <a:defRPr/>
            </a:pPr>
            <a:r>
              <a:rPr lang="en-US" sz="4000" cap="all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Paratransit Service Area Today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8075523" y="1701800"/>
            <a:ext cx="3913277" cy="830997"/>
            <a:chOff x="6056642" y="1276350"/>
            <a:chExt cx="3048000" cy="623248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6056642" y="1472184"/>
              <a:ext cx="137160" cy="0"/>
            </a:xfrm>
            <a:prstGeom prst="line">
              <a:avLst/>
            </a:prstGeom>
            <a:ln w="19050" cap="rnd">
              <a:solidFill>
                <a:srgbClr val="2571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6209042" y="1276350"/>
              <a:ext cx="2895600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5120">
                <a:lnSpc>
                  <a:spcPct val="150000"/>
                </a:lnSpc>
                <a:defRPr/>
              </a:pPr>
              <a:r>
                <a:rPr lang="en-US" sz="16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Current Bus Routes</a:t>
              </a:r>
            </a:p>
            <a:p>
              <a:pPr defTabSz="1215120">
                <a:lnSpc>
                  <a:spcPct val="150000"/>
                </a:lnSpc>
                <a:defRPr/>
              </a:pPr>
              <a:r>
                <a:rPr lang="en-US" sz="16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Current Paratransit Area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056642" y="1672590"/>
              <a:ext cx="137160" cy="137160"/>
            </a:xfrm>
            <a:prstGeom prst="rect">
              <a:avLst/>
            </a:prstGeom>
            <a:solidFill>
              <a:srgbClr val="E0E0E0"/>
            </a:solidFill>
            <a:ln w="12700">
              <a:solidFill>
                <a:srgbClr val="BABABA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5120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60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a.abcnews.com/images/US/gty_lyft_taxi_cab_jc_140730_12x5_16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0" r="55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019300" y="304800"/>
            <a:ext cx="81534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 rot="10800000">
            <a:off x="1524" y="1"/>
            <a:ext cx="12188952" cy="22098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alpha val="0"/>
                </a:sysClr>
              </a:gs>
              <a:gs pos="100000">
                <a:sysClr val="windowText" lastClr="000000">
                  <a:alpha val="50000"/>
                </a:sysClr>
              </a:gs>
            </a:gsLst>
            <a:lin ang="540000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412" tIns="45706" rIns="91412" bIns="45706" rtlCol="0" anchor="ctr"/>
          <a:lstStyle/>
          <a:p>
            <a:pPr algn="ctr" defTabSz="457034">
              <a:defRPr/>
            </a:pPr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524000" y="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PEER REVIEW</a:t>
            </a:r>
            <a:endParaRPr lang="en-US" altLang="en-US" sz="4000" b="1" u="sng" dirty="0">
              <a:latin typeface="Century Gothic" panose="020B0502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2743202"/>
            <a:ext cx="12188952" cy="4120476"/>
          </a:xfrm>
          <a:prstGeom prst="rect">
            <a:avLst/>
          </a:prstGeom>
          <a:gradFill rotWithShape="1">
            <a:gsLst>
              <a:gs pos="0">
                <a:sysClr val="windowText" lastClr="000000">
                  <a:alpha val="0"/>
                </a:sysClr>
              </a:gs>
              <a:gs pos="100000">
                <a:sysClr val="windowText" lastClr="000000">
                  <a:alpha val="50000"/>
                </a:sysClr>
              </a:gs>
            </a:gsLst>
            <a:lin ang="540000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412" tIns="45706" rIns="91412" bIns="45706" rtlCol="0" anchor="ctr"/>
          <a:lstStyle/>
          <a:p>
            <a:pPr algn="ctr" defTabSz="457034">
              <a:defRPr/>
            </a:pPr>
            <a:endParaRPr lang="en-US" kern="0" dirty="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473" y="4495800"/>
            <a:ext cx="1828800" cy="1828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254" y="4495800"/>
            <a:ext cx="1482610" cy="1828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846" y="4495800"/>
            <a:ext cx="1429681" cy="1828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" t="-36739" r="3436" b="-16529"/>
          <a:stretch/>
        </p:blipFill>
        <p:spPr>
          <a:xfrm>
            <a:off x="812800" y="978165"/>
            <a:ext cx="10566400" cy="38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97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 rot="5400000">
            <a:off x="5382306" y="-5382305"/>
            <a:ext cx="1427391" cy="12192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tx1">
                  <a:alpha val="6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 w="6667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575"/>
            <a:ext cx="10972800" cy="11430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RIDE </a:t>
            </a:r>
            <a:r>
              <a:rPr lang="en-US" sz="4000" b="1" dirty="0"/>
              <a:t>ON-DEMAND PILOT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590" y="5344423"/>
            <a:ext cx="1530693" cy="1113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" t="-36739" r="3436" b="-16529"/>
          <a:stretch/>
        </p:blipFill>
        <p:spPr>
          <a:xfrm>
            <a:off x="812800" y="978165"/>
            <a:ext cx="10566400" cy="38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8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C4C7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" t="29" r="1" b="16971"/>
          <a:stretch/>
        </p:blipFill>
        <p:spPr>
          <a:xfrm>
            <a:off x="-759207" y="0"/>
            <a:ext cx="12948159" cy="7239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1547" y="990600"/>
            <a:ext cx="2011680" cy="230801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8282" y="4031099"/>
            <a:ext cx="2011680" cy="97560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1" b="23741"/>
          <a:stretch/>
        </p:blipFill>
        <p:spPr>
          <a:xfrm>
            <a:off x="-3052147" y="5739183"/>
            <a:ext cx="2011680" cy="644458"/>
          </a:xfrm>
          <a:prstGeom prst="rect">
            <a:avLst/>
          </a:prstGeom>
        </p:spPr>
      </p:pic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2819400" y="1981200"/>
            <a:ext cx="74676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31775" indent="-231775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231775" marR="0" lvl="0" indent="-23177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014011" y="304800"/>
            <a:ext cx="81534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014011" y="304800"/>
            <a:ext cx="81534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014011" y="304800"/>
            <a:ext cx="81534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014011" y="304800"/>
            <a:ext cx="81534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 rot="10800000">
            <a:off x="-7530" y="0"/>
            <a:ext cx="12199530" cy="2401888"/>
          </a:xfrm>
          <a:prstGeom prst="rect">
            <a:avLst/>
          </a:prstGeom>
          <a:gradFill rotWithShape="1">
            <a:gsLst>
              <a:gs pos="0">
                <a:sysClr val="windowText" lastClr="000000">
                  <a:alpha val="0"/>
                </a:sysClr>
              </a:gs>
              <a:gs pos="100000">
                <a:sysClr val="windowText" lastClr="000000">
                  <a:alpha val="29000"/>
                </a:sysClr>
              </a:gs>
            </a:gsLst>
            <a:lin ang="540000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412" tIns="45706" rIns="91412" bIns="45706" rtlCol="0" anchor="ctr"/>
          <a:lstStyle/>
          <a:p>
            <a:pPr marL="0" marR="0" lvl="0" indent="0" algn="ctr" defTabSz="457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-7530" y="0"/>
            <a:ext cx="12196482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ACCESSIBILITY AND DRIVER ONBOARDING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014011" y="304800"/>
            <a:ext cx="81534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" t="-36739" r="3436" b="-16529"/>
          <a:stretch/>
        </p:blipFill>
        <p:spPr>
          <a:xfrm>
            <a:off x="807511" y="978165"/>
            <a:ext cx="10566400" cy="38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265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6" b="11456"/>
          <a:stretch/>
        </p:blipFill>
        <p:spPr>
          <a:xfrm>
            <a:off x="1528" y="860"/>
            <a:ext cx="12188944" cy="685628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10800000">
            <a:off x="1524" y="1"/>
            <a:ext cx="12188952" cy="22098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alpha val="0"/>
                </a:sysClr>
              </a:gs>
              <a:gs pos="100000">
                <a:sysClr val="windowText" lastClr="000000">
                  <a:alpha val="50000"/>
                </a:sysClr>
              </a:gs>
            </a:gsLst>
            <a:lin ang="540000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412" tIns="45706" rIns="91412" bIns="45706" rtlCol="0" anchor="ctr"/>
          <a:lstStyle/>
          <a:p>
            <a:pPr algn="ctr" defTabSz="457034">
              <a:defRPr/>
            </a:pPr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1625600" y="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OUTREACH</a:t>
            </a:r>
            <a:endParaRPr lang="en-US" alt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" t="-36739" r="3436" b="-16529"/>
          <a:stretch/>
        </p:blipFill>
        <p:spPr>
          <a:xfrm>
            <a:off x="914400" y="978165"/>
            <a:ext cx="10566400" cy="38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690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S:\Marketing\• GRAPHICS\• IMAGES AND LOGOS\Image Library\Seniors\dreamstime_l_211733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63" b="2562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34533" y="241635"/>
            <a:ext cx="6526134" cy="1394961"/>
          </a:xfrm>
          <a:prstGeom prst="rect">
            <a:avLst/>
          </a:prstGeom>
          <a:noFill/>
        </p:spPr>
        <p:txBody>
          <a:bodyPr wrap="none" lIns="121565" tIns="60783" rIns="121565" bIns="60783" rtlCol="0">
            <a:spAutoFit/>
          </a:bodyPr>
          <a:lstStyle/>
          <a:p>
            <a:pPr algn="r" defTabSz="1216650">
              <a:defRPr/>
            </a:pPr>
            <a:r>
              <a:rPr lang="en-US" sz="4000" b="1" dirty="0" smtClean="0">
                <a:solidFill>
                  <a:prstClr val="white"/>
                </a:solidFill>
                <a:latin typeface="Century Gothic" panose="020B0502020202020204" pitchFamily="34" charset="0"/>
                <a:ea typeface="Adobe Song Std L" pitchFamily="18" charset="-128"/>
              </a:rPr>
              <a:t>CUSTOMER SATISFACTION</a:t>
            </a:r>
            <a:endParaRPr lang="en-US" sz="4000" b="1" dirty="0">
              <a:solidFill>
                <a:prstClr val="white"/>
              </a:solidFill>
              <a:latin typeface="Century Gothic" panose="020B0502020202020204" pitchFamily="34" charset="0"/>
              <a:ea typeface="Adobe Song Std L" pitchFamily="18" charset="-128"/>
            </a:endParaRPr>
          </a:p>
          <a:p>
            <a:pPr algn="r" defTabSz="1216650">
              <a:defRPr/>
            </a:pPr>
            <a:endParaRPr lang="en-US" sz="4267" b="1" dirty="0">
              <a:solidFill>
                <a:prstClr val="white"/>
              </a:solidFill>
              <a:latin typeface="Century Gothic" panose="020B0502020202020204" pitchFamily="34" charset="0"/>
              <a:ea typeface="Adobe Song Std L" pitchFamily="18" charset="-128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" t="-36739" r="3436" b="-16529"/>
          <a:stretch/>
        </p:blipFill>
        <p:spPr>
          <a:xfrm>
            <a:off x="914400" y="978165"/>
            <a:ext cx="10566400" cy="38614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409700" y="3098800"/>
            <a:ext cx="9372600" cy="3378200"/>
          </a:xfrm>
          <a:prstGeom prst="rect">
            <a:avLst/>
          </a:prstGeom>
          <a:solidFill>
            <a:schemeClr val="tx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2300" y="3392978"/>
            <a:ext cx="86106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Please indicate your overall satisfaction with booking rides through the Lyft app. 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(98% Satisfied)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71450" lvl="0" indent="-1714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Please indicate your overall satisfaction with your RTC Ride On-Demand trip experience. 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(96% Satisfied)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71450" lvl="0" indent="-1714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Overall, how satisfied are you with the convenience of the Ride On-Demand program? 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(96% Satisfied)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13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8" b="26004"/>
          <a:stretch/>
        </p:blipFill>
        <p:spPr>
          <a:xfrm>
            <a:off x="1524" y="0"/>
            <a:ext cx="12188952" cy="687035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6768" y="4263077"/>
            <a:ext cx="12205536" cy="2594923"/>
          </a:xfrm>
          <a:prstGeom prst="rect">
            <a:avLst/>
          </a:prstGeom>
          <a:gradFill rotWithShape="1">
            <a:gsLst>
              <a:gs pos="0">
                <a:sysClr val="windowText" lastClr="000000">
                  <a:alpha val="0"/>
                </a:sysClr>
              </a:gs>
              <a:gs pos="100000">
                <a:sysClr val="windowText" lastClr="000000">
                  <a:alpha val="78000"/>
                </a:sysClr>
              </a:gs>
            </a:gsLst>
            <a:lin ang="540000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052" tIns="45691" rIns="91052" bIns="45691" rtlCol="0" anchor="ctr"/>
          <a:lstStyle/>
          <a:p>
            <a:pPr algn="ctr" defTabSz="454863">
              <a:defRPr/>
            </a:pPr>
            <a:endParaRPr lang="en-US" sz="1867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ounded Rectangle 5"/>
          <p:cNvSpPr/>
          <p:nvPr/>
        </p:nvSpPr>
        <p:spPr>
          <a:xfrm rot="5400000">
            <a:off x="5382306" y="-5382305"/>
            <a:ext cx="1427391" cy="12192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tx1">
                  <a:alpha val="6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 w="6667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/>
          <p:cNvSpPr/>
          <p:nvPr/>
        </p:nvSpPr>
        <p:spPr>
          <a:xfrm rot="10800000">
            <a:off x="-15060" y="-4"/>
            <a:ext cx="12205536" cy="2594923"/>
          </a:xfrm>
          <a:prstGeom prst="rect">
            <a:avLst/>
          </a:prstGeom>
          <a:gradFill rotWithShape="1">
            <a:gsLst>
              <a:gs pos="0">
                <a:sysClr val="windowText" lastClr="000000">
                  <a:alpha val="0"/>
                </a:sysClr>
              </a:gs>
              <a:gs pos="100000">
                <a:sysClr val="windowText" lastClr="000000">
                  <a:alpha val="62000"/>
                </a:sysClr>
              </a:gs>
            </a:gsLst>
            <a:lin ang="540000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052" tIns="45691" rIns="91052" bIns="45691" rtlCol="0" anchor="ctr"/>
          <a:lstStyle/>
          <a:p>
            <a:pPr marL="0" marR="0" lvl="0" indent="0" algn="ctr" defTabSz="454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575"/>
            <a:ext cx="10972800" cy="11430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Customer satisfaction</a:t>
            </a:r>
            <a:endParaRPr lang="en-US" sz="4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590" y="5344423"/>
            <a:ext cx="1530693" cy="11131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94000" y="5344423"/>
            <a:ext cx="660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6650">
              <a:defRPr/>
            </a:pPr>
            <a:r>
              <a:rPr lang="en-US" sz="2400" b="1" i="1" dirty="0">
                <a:solidFill>
                  <a:prstClr val="white"/>
                </a:solidFill>
                <a:latin typeface="Calibri"/>
              </a:rPr>
              <a:t>“I am loving the freedom this program allows for. </a:t>
            </a:r>
          </a:p>
          <a:p>
            <a:pPr defTabSz="1216650">
              <a:defRPr/>
            </a:pPr>
            <a:r>
              <a:rPr lang="en-US" sz="2400" b="1" i="1" dirty="0">
                <a:solidFill>
                  <a:prstClr val="white"/>
                </a:solidFill>
                <a:latin typeface="Calibri"/>
              </a:rPr>
              <a:t>I love the professionalism of the drivers, and the caring and customer concern.” 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" t="-36739" r="3436" b="-16529"/>
          <a:stretch/>
        </p:blipFill>
        <p:spPr>
          <a:xfrm>
            <a:off x="812800" y="978165"/>
            <a:ext cx="10566400" cy="38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7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132039"/>
      </a:accent1>
      <a:accent2>
        <a:srgbClr val="D5902B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3_Office Theme">
  <a:themeElements>
    <a:clrScheme name="Custom 14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44C6EA"/>
      </a:accent1>
      <a:accent2>
        <a:srgbClr val="FFAC64"/>
      </a:accent2>
      <a:accent3>
        <a:srgbClr val="FF695C"/>
      </a:accent3>
      <a:accent4>
        <a:srgbClr val="F41752"/>
      </a:accent4>
      <a:accent5>
        <a:srgbClr val="91DC5F"/>
      </a:accent5>
      <a:accent6>
        <a:srgbClr val="FDE96F"/>
      </a:accent6>
      <a:hlink>
        <a:srgbClr val="A84E73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4467</TotalTime>
  <Words>139</Words>
  <Application>Microsoft Office PowerPoint</Application>
  <PresentationFormat>Widescreen</PresentationFormat>
  <Paragraphs>40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Adobe Song Std L</vt:lpstr>
      <vt:lpstr>Arial</vt:lpstr>
      <vt:lpstr>Calibri</vt:lpstr>
      <vt:lpstr>Calibri Light</vt:lpstr>
      <vt:lpstr>Century Gothic</vt:lpstr>
      <vt:lpstr>Franklin Gothic Medium</vt:lpstr>
      <vt:lpstr>Human Sans ExtraLight</vt:lpstr>
      <vt:lpstr>Trade Gothic LT Std</vt:lpstr>
      <vt:lpstr>Trade Gothic LT Std Light</vt:lpstr>
      <vt:lpstr>Office Theme</vt:lpstr>
      <vt:lpstr>1_Office Theme</vt:lpstr>
      <vt:lpstr>2_Office Theme</vt:lpstr>
      <vt:lpstr>13_Office Theme</vt:lpstr>
      <vt:lpstr>5_Office Theme</vt:lpstr>
      <vt:lpstr>9_Office Theme</vt:lpstr>
      <vt:lpstr>27_Office Theme</vt:lpstr>
      <vt:lpstr>3_Office Theme</vt:lpstr>
      <vt:lpstr>PowerPoint Presentation</vt:lpstr>
      <vt:lpstr>PowerPoint Presentation</vt:lpstr>
      <vt:lpstr> </vt:lpstr>
      <vt:lpstr>PowerPoint Presentation</vt:lpstr>
      <vt:lpstr>RIDE ON-DEMAND PILOT</vt:lpstr>
      <vt:lpstr>PowerPoint Presentation</vt:lpstr>
      <vt:lpstr>PowerPoint Presentation</vt:lpstr>
      <vt:lpstr>PowerPoint Presentation</vt:lpstr>
      <vt:lpstr>Customer satisfaction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Jecia Hutchinson</dc:creator>
  <cp:lastModifiedBy>Catherine Lu</cp:lastModifiedBy>
  <cp:revision>164</cp:revision>
  <cp:lastPrinted>2018-01-17T22:02:05Z</cp:lastPrinted>
  <dcterms:created xsi:type="dcterms:W3CDTF">2014-07-28T20:21:58Z</dcterms:created>
  <dcterms:modified xsi:type="dcterms:W3CDTF">2019-04-25T18:12:33Z</dcterms:modified>
</cp:coreProperties>
</file>