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82" r:id="rId3"/>
    <p:sldId id="384" r:id="rId4"/>
    <p:sldId id="385" r:id="rId5"/>
    <p:sldId id="387" r:id="rId6"/>
    <p:sldId id="388" r:id="rId7"/>
    <p:sldId id="374" r:id="rId8"/>
    <p:sldId id="368" r:id="rId9"/>
    <p:sldId id="389" r:id="rId10"/>
    <p:sldId id="390" r:id="rId11"/>
    <p:sldId id="391" r:id="rId12"/>
    <p:sldId id="392" r:id="rId13"/>
    <p:sldId id="383" r:id="rId14"/>
    <p:sldId id="344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0F8E83-8F21-4129-9CC6-C7AB207890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5633D8-A229-49C8-B640-18E65736BF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71B07-DA9F-4768-9C46-D9B4D845E370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B6D15-4FB5-4DEA-8112-FA8C280F32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1032D-C600-4E6B-AFE5-8A572997BB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8F715-D47B-45E5-968B-1B7A71D41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56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464CE-C6E0-4E21-8A51-BC38931753A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11D3A-BC50-49C4-ACBF-56A59C95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645" y="1122363"/>
            <a:ext cx="11410697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645" y="3602038"/>
            <a:ext cx="11410697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35142" y="651963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34272" y="651967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5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34272" y="651967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6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4272" y="651967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2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034272" y="651967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34272" y="651967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8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034272" y="651967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3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4272" y="651967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6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4272" y="6519672"/>
            <a:ext cx="2743200" cy="365125"/>
          </a:xfrm>
          <a:prstGeom prst="rect">
            <a:avLst/>
          </a:prstGeom>
        </p:spPr>
        <p:txBody>
          <a:bodyPr/>
          <a:lstStyle/>
          <a:p>
            <a:fld id="{2A912E05-27E8-4814-B9B5-69B7865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9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6"/>
          <p:cNvSpPr txBox="1">
            <a:spLocks noChangeArrowheads="1"/>
          </p:cNvSpPr>
          <p:nvPr userDrawn="1"/>
        </p:nvSpPr>
        <p:spPr bwMode="auto">
          <a:xfrm>
            <a:off x="1" y="6553199"/>
            <a:ext cx="12191999" cy="304800"/>
          </a:xfrm>
          <a:prstGeom prst="rect">
            <a:avLst/>
          </a:prstGeom>
          <a:solidFill>
            <a:srgbClr val="2D4E6B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2">
                    <a:lumMod val="75000"/>
                  </a:schemeClr>
                </a:solidFill>
                <a:latin typeface="Bell MT" panose="02020503060305020303" pitchFamily="18" charset="0"/>
              </a:rPr>
              <a:t>Helping People.  It’s who we are and what we do.</a:t>
            </a:r>
            <a:endParaRPr lang="en-US" alt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" y="6553199"/>
            <a:ext cx="12192000" cy="0"/>
          </a:xfrm>
          <a:prstGeom prst="line">
            <a:avLst/>
          </a:prstGeom>
          <a:ln w="317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086521" y="6527218"/>
            <a:ext cx="876877" cy="235529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0385257-D38B-47CB-AC28-B25A9DF35EAF}" type="slidenum">
              <a:rPr lang="en-US" b="1" smtClean="0">
                <a:solidFill>
                  <a:schemeClr val="accent5">
                    <a:lumMod val="50000"/>
                  </a:schemeClr>
                </a:solidFill>
              </a:rPr>
              <a:pPr/>
              <a:t>‹#›</a:t>
            </a:fld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1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hwoodrum@adsd.nv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dsd.nv.gov/" TargetMode="External"/><Relationship Id="rId4" Type="http://schemas.openxmlformats.org/officeDocument/2006/relationships/hyperlink" Target="http://www.dhhs.nv.go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menshistory.org/articles/pedaling-path-freed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17" Type="http://schemas.openxmlformats.org/officeDocument/2006/relationships/image" Target="../media/image21.png"/><Relationship Id="rId2" Type="http://schemas.openxmlformats.org/officeDocument/2006/relationships/image" Target="../media/image1.png"/><Relationship Id="rId16" Type="http://schemas.openxmlformats.org/officeDocument/2006/relationships/image" Target="../media/image20.svg"/><Relationship Id="rId20" Type="http://schemas.openxmlformats.org/officeDocument/2006/relationships/image" Target="../media/image2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19" Type="http://schemas.openxmlformats.org/officeDocument/2006/relationships/image" Target="../media/image23.pn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Relationship Id="rId22" Type="http://schemas.openxmlformats.org/officeDocument/2006/relationships/image" Target="../media/image26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104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1"/>
          <a:stretch/>
        </p:blipFill>
        <p:spPr>
          <a:xfrm>
            <a:off x="0" y="0"/>
            <a:ext cx="1133183" cy="6564478"/>
          </a:xfrm>
          <a:prstGeom prst="rect">
            <a:avLst/>
          </a:prstGeom>
        </p:spPr>
      </p:pic>
      <p:sp>
        <p:nvSpPr>
          <p:cNvPr id="1049" name="Text Box 56"/>
          <p:cNvSpPr txBox="1">
            <a:spLocks noChangeArrowheads="1"/>
          </p:cNvSpPr>
          <p:nvPr/>
        </p:nvSpPr>
        <p:spPr bwMode="auto">
          <a:xfrm>
            <a:off x="1" y="6553199"/>
            <a:ext cx="12191998" cy="304800"/>
          </a:xfrm>
          <a:prstGeom prst="rect">
            <a:avLst/>
          </a:prstGeom>
          <a:solidFill>
            <a:srgbClr val="2D4E6B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2">
                    <a:lumMod val="75000"/>
                  </a:schemeClr>
                </a:solidFill>
                <a:latin typeface="Bell MT" panose="02020503060305020303" pitchFamily="18" charset="0"/>
              </a:rPr>
              <a:t>Helping People.  It’s who we are and what we do.</a:t>
            </a:r>
            <a:endParaRPr lang="en-US" alt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029" name="Text Box 49"/>
          <p:cNvSpPr txBox="1">
            <a:spLocks noChangeArrowheads="1"/>
          </p:cNvSpPr>
          <p:nvPr/>
        </p:nvSpPr>
        <p:spPr bwMode="auto">
          <a:xfrm>
            <a:off x="2320724" y="206535"/>
            <a:ext cx="1809750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D4E6B"/>
                </a:solidFill>
                <a:latin typeface="Times New Roman" panose="02020603050405020304" pitchFamily="18" charset="0"/>
              </a:rPr>
              <a:t>Steve Sisolak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dirty="0">
                <a:solidFill>
                  <a:srgbClr val="2D4E6B"/>
                </a:solidFill>
                <a:latin typeface="Times New Roman" panose="02020603050405020304" pitchFamily="18" charset="0"/>
              </a:rPr>
              <a:t>Governor</a:t>
            </a:r>
            <a:endParaRPr lang="en-US" altLang="en-US" i="1" dirty="0">
              <a:latin typeface="Arial" panose="020B0604020202020204" pitchFamily="34" charset="0"/>
            </a:endParaRPr>
          </a:p>
        </p:txBody>
      </p:sp>
      <p:sp>
        <p:nvSpPr>
          <p:cNvPr id="1030" name="Text Box 50"/>
          <p:cNvSpPr txBox="1">
            <a:spLocks noChangeArrowheads="1"/>
          </p:cNvSpPr>
          <p:nvPr/>
        </p:nvSpPr>
        <p:spPr bwMode="auto">
          <a:xfrm>
            <a:off x="8638840" y="206535"/>
            <a:ext cx="1811338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D4E6B"/>
                </a:solidFill>
                <a:latin typeface="Times New Roman" panose="02020603050405020304" pitchFamily="18" charset="0"/>
              </a:rPr>
              <a:t>Richard Whitley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dirty="0">
                <a:solidFill>
                  <a:srgbClr val="2D4E6B"/>
                </a:solidFill>
                <a:latin typeface="Times New Roman" panose="02020603050405020304" pitchFamily="18" charset="0"/>
              </a:rPr>
              <a:t>Director</a:t>
            </a:r>
            <a:endParaRPr lang="en-US" altLang="en-US" i="1" dirty="0">
              <a:latin typeface="Arial" panose="020B0604020202020204" pitchFamily="34" charset="0"/>
            </a:endParaRPr>
          </a:p>
        </p:txBody>
      </p:sp>
      <p:sp>
        <p:nvSpPr>
          <p:cNvPr id="1031" name="Text Box 52"/>
          <p:cNvSpPr txBox="1">
            <a:spLocks noChangeArrowheads="1"/>
          </p:cNvSpPr>
          <p:nvPr/>
        </p:nvSpPr>
        <p:spPr bwMode="auto">
          <a:xfrm>
            <a:off x="1393572" y="2170647"/>
            <a:ext cx="10007190" cy="2929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State of Nevada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Department of Health and Human Services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Transportation, Independence, and Supported Decision–Making: A Legal Perspective </a:t>
            </a:r>
            <a:endParaRPr lang="fr-FR" altLang="en-US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Aging and Disability Services Division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Homa S. Woodrum, Esq., Chief Advocacy Attorney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May 1, 2019 – Transportation Summit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cxnSp>
        <p:nvCxnSpPr>
          <p:cNvPr id="1039" name="Straight Connector 1038"/>
          <p:cNvCxnSpPr/>
          <p:nvPr/>
        </p:nvCxnSpPr>
        <p:spPr>
          <a:xfrm>
            <a:off x="1408670" y="3117561"/>
            <a:ext cx="10007190" cy="0"/>
          </a:xfrm>
          <a:prstGeom prst="line">
            <a:avLst/>
          </a:prstGeom>
          <a:ln w="25400" cap="sq">
            <a:solidFill>
              <a:schemeClr val="accent5">
                <a:lumMod val="50000"/>
              </a:schemeClr>
            </a:solidFill>
            <a:headEnd type="diamond" w="med" len="lg"/>
            <a:tailEnd type="diamond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0" name="Picture 10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916" y="206535"/>
            <a:ext cx="1638442" cy="1592718"/>
          </a:xfrm>
          <a:prstGeom prst="rect">
            <a:avLst/>
          </a:prstGeom>
        </p:spPr>
      </p:pic>
      <p:cxnSp>
        <p:nvCxnSpPr>
          <p:cNvPr id="1046" name="Straight Connector 1045"/>
          <p:cNvCxnSpPr>
            <a:cxnSpLocks/>
          </p:cNvCxnSpPr>
          <p:nvPr/>
        </p:nvCxnSpPr>
        <p:spPr>
          <a:xfrm>
            <a:off x="0" y="6553199"/>
            <a:ext cx="12191999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1" name="Picture 1050" descr="Logo for the Department of Health and Human Services in Nevada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718" y="4471588"/>
            <a:ext cx="1429502" cy="1920227"/>
          </a:xfrm>
          <a:prstGeom prst="rect">
            <a:avLst/>
          </a:prstGeom>
        </p:spPr>
      </p:pic>
      <p:sp>
        <p:nvSpPr>
          <p:cNvPr id="1032" name="Rectangle 1031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5" name="Straight Connector 103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clock&#10;&#10;Description automatically generated">
            <a:extLst>
              <a:ext uri="{FF2B5EF4-FFF2-40B4-BE49-F238E27FC236}">
                <a16:creationId xmlns:a16="http://schemas.microsoft.com/office/drawing/2014/main" id="{361A7BF5-93F3-4281-BA03-CC2D6F1E3B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64" y="4471588"/>
            <a:ext cx="1717124" cy="187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01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10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1FE7A37-5AA0-4BDD-92BA-AE6558EF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864" y="-1311565"/>
            <a:ext cx="11410697" cy="2387600"/>
          </a:xfrm>
        </p:spPr>
        <p:txBody>
          <a:bodyPr/>
          <a:lstStyle/>
          <a:p>
            <a:r>
              <a:rPr lang="en-US" sz="4400" dirty="0"/>
              <a:t>AB480 – The Supported Decision Making Act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A1A0C-A750-4F41-A716-9BEEEE8F007E}"/>
              </a:ext>
            </a:extLst>
          </p:cNvPr>
          <p:cNvSpPr txBox="1">
            <a:spLocks/>
          </p:cNvSpPr>
          <p:nvPr/>
        </p:nvSpPr>
        <p:spPr>
          <a:xfrm>
            <a:off x="1206412" y="1198777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078F58E-CE25-4DD1-B337-AC08DCECF02F}"/>
              </a:ext>
            </a:extLst>
          </p:cNvPr>
          <p:cNvSpPr txBox="1">
            <a:spLocks/>
          </p:cNvSpPr>
          <p:nvPr/>
        </p:nvSpPr>
        <p:spPr>
          <a:xfrm>
            <a:off x="1457178" y="1321519"/>
            <a:ext cx="10515600" cy="435133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18 years of age or older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Personal, financial, or other matters related to daily living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“…a  coordinated  system  of social  and  other  services  that  are  supplied  by  private,  state, institutional  or  community  providers  and  are  designed  to  help maintain   the   independence   of   an   adult…”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Help make informed decisions with one or more supporters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Have the supported decisions of the adult be honored by others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Cannot be used as evidence to argue incapacity</a:t>
            </a:r>
          </a:p>
        </p:txBody>
      </p:sp>
    </p:spTree>
    <p:extLst>
      <p:ext uri="{BB962C8B-B14F-4D97-AF65-F5344CB8AC3E}">
        <p14:creationId xmlns:p14="http://schemas.microsoft.com/office/powerpoint/2010/main" val="308398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11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1FE7A37-5AA0-4BDD-92BA-AE6558EF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864" y="-1311565"/>
            <a:ext cx="11410697" cy="2387600"/>
          </a:xfrm>
        </p:spPr>
        <p:txBody>
          <a:bodyPr/>
          <a:lstStyle/>
          <a:p>
            <a:r>
              <a:rPr lang="en-US" sz="4400" dirty="0"/>
              <a:t>AB480 – The Supported Decision Making Act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A1A0C-A750-4F41-A716-9BEEEE8F007E}"/>
              </a:ext>
            </a:extLst>
          </p:cNvPr>
          <p:cNvSpPr txBox="1">
            <a:spLocks/>
          </p:cNvSpPr>
          <p:nvPr/>
        </p:nvSpPr>
        <p:spPr>
          <a:xfrm>
            <a:off x="1206412" y="1198777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078F58E-CE25-4DD1-B337-AC08DCECF02F}"/>
              </a:ext>
            </a:extLst>
          </p:cNvPr>
          <p:cNvSpPr txBox="1">
            <a:spLocks/>
          </p:cNvSpPr>
          <p:nvPr/>
        </p:nvSpPr>
        <p:spPr>
          <a:xfrm>
            <a:off x="1457178" y="1321519"/>
            <a:ext cx="10515600" cy="435133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/>
              <a:t>Requirements…the SDMA must: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(a) Be in writing;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(b) Be dated;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(c) Designate one or more supporters;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(d) List  the  types  of  decisions  with  which  the  supporter  is authorized to assist the principal;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(e) List the types of decisions, if any, with which the supporter is not authorized to assist the principal; 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(f) Be signed by each party to the agreement in the presence of at least two adult witnesses</a:t>
            </a:r>
          </a:p>
        </p:txBody>
      </p:sp>
    </p:spTree>
    <p:extLst>
      <p:ext uri="{BB962C8B-B14F-4D97-AF65-F5344CB8AC3E}">
        <p14:creationId xmlns:p14="http://schemas.microsoft.com/office/powerpoint/2010/main" val="305303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12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1FE7A37-5AA0-4BDD-92BA-AE6558EF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864" y="-1311565"/>
            <a:ext cx="11410697" cy="2387600"/>
          </a:xfrm>
        </p:spPr>
        <p:txBody>
          <a:bodyPr/>
          <a:lstStyle/>
          <a:p>
            <a:r>
              <a:rPr lang="en-US" sz="4400" dirty="0"/>
              <a:t>Transportation and SDM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A1A0C-A750-4F41-A716-9BEEEE8F007E}"/>
              </a:ext>
            </a:extLst>
          </p:cNvPr>
          <p:cNvSpPr txBox="1">
            <a:spLocks/>
          </p:cNvSpPr>
          <p:nvPr/>
        </p:nvSpPr>
        <p:spPr>
          <a:xfrm>
            <a:off x="1206412" y="1198777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078F58E-CE25-4DD1-B337-AC08DCECF02F}"/>
              </a:ext>
            </a:extLst>
          </p:cNvPr>
          <p:cNvSpPr txBox="1">
            <a:spLocks/>
          </p:cNvSpPr>
          <p:nvPr/>
        </p:nvSpPr>
        <p:spPr>
          <a:xfrm>
            <a:off x="1457178" y="1321519"/>
            <a:ext cx="10515600" cy="435133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Example: Help obtaining and maintaining a vehicle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The DMV</a:t>
            </a:r>
            <a:endParaRPr lang="en-US" sz="22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Car dealers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Repairs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Help with accessing appointments and services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Getting help does not mean you can’t make your own choices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Making mistakes does not mean you can’t make your own choices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Fighting for a change in culture about disability rights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Education and Outreach opportunities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430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13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1FE7A37-5AA0-4BDD-92BA-AE6558EF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864" y="-1311565"/>
            <a:ext cx="11410697" cy="2387600"/>
          </a:xfrm>
        </p:spPr>
        <p:txBody>
          <a:bodyPr/>
          <a:lstStyle/>
          <a:p>
            <a:r>
              <a:rPr lang="en-US" sz="4400" dirty="0"/>
              <a:t>Advocacy Opportunities – AB480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A1A0C-A750-4F41-A716-9BEEEE8F007E}"/>
              </a:ext>
            </a:extLst>
          </p:cNvPr>
          <p:cNvSpPr txBox="1">
            <a:spLocks/>
          </p:cNvSpPr>
          <p:nvPr/>
        </p:nvSpPr>
        <p:spPr>
          <a:xfrm>
            <a:off x="1206412" y="1198777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078F58E-CE25-4DD1-B337-AC08DCECF02F}"/>
              </a:ext>
            </a:extLst>
          </p:cNvPr>
          <p:cNvSpPr txBox="1">
            <a:spLocks/>
          </p:cNvSpPr>
          <p:nvPr/>
        </p:nvSpPr>
        <p:spPr>
          <a:xfrm>
            <a:off x="1457178" y="1321519"/>
            <a:ext cx="10515600" cy="435133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May 2, 2019: 8am, Senate Judiciary Committee in Carson City (Nevada Legislature) and Las Vegas (Grant Sawyer Building)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Comments/Testimony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600" dirty="0"/>
              <a:t>In-Person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600" dirty="0"/>
              <a:t>E-mail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What’s next?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49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E66C9-2261-48D1-9E2D-8A591830F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37" y="262819"/>
            <a:ext cx="10513253" cy="1325563"/>
          </a:xfrm>
        </p:spPr>
        <p:txBody>
          <a:bodyPr/>
          <a:lstStyle/>
          <a:p>
            <a:pPr algn="ctr"/>
            <a:r>
              <a:rPr lang="en-US" dirty="0"/>
              <a:t>Thank you for your time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4A2378-381A-428C-A6D4-480B65991D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4B1EE93-8874-43B7-9AC2-9BC167420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836" y="1909039"/>
            <a:ext cx="10419471" cy="402336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Homa S. Woodrum, Esq.</a:t>
            </a:r>
            <a:br>
              <a:rPr lang="en-US" dirty="0"/>
            </a:br>
            <a:r>
              <a:rPr lang="en-US" dirty="0"/>
              <a:t>Elder and Disability Rights Attorney</a:t>
            </a:r>
          </a:p>
          <a:p>
            <a:pPr marL="0" indent="0">
              <a:buNone/>
            </a:pPr>
            <a:r>
              <a:rPr lang="en-US" dirty="0"/>
              <a:t>Nevada Department of Health and Human Services</a:t>
            </a:r>
          </a:p>
          <a:p>
            <a:pPr marL="0" indent="0">
              <a:buNone/>
            </a:pPr>
            <a:r>
              <a:rPr lang="en-US" dirty="0"/>
              <a:t>Aging and Disability Services Division | Chief Advocacy Attorney</a:t>
            </a:r>
          </a:p>
          <a:p>
            <a:pPr marL="0" indent="0">
              <a:buNone/>
            </a:pPr>
            <a:r>
              <a:rPr lang="en-US" dirty="0"/>
              <a:t>3416 </a:t>
            </a:r>
            <a:r>
              <a:rPr lang="en-US" dirty="0" err="1"/>
              <a:t>Goni</a:t>
            </a:r>
            <a:r>
              <a:rPr lang="en-US" dirty="0"/>
              <a:t> Road, Ste. D-132 |Carson City, NV 89706</a:t>
            </a:r>
          </a:p>
          <a:p>
            <a:pPr marL="0" indent="0">
              <a:buNone/>
            </a:pPr>
            <a:r>
              <a:rPr lang="en-US" dirty="0"/>
              <a:t>T: (775) 687-0582 | F: (775) 687-0574 |E: </a:t>
            </a:r>
            <a:r>
              <a:rPr lang="en-US" u="sng" dirty="0">
                <a:hlinkClick r:id="rId3"/>
              </a:rPr>
              <a:t>hwoodrum@adsd.nv.gov</a:t>
            </a:r>
            <a:endParaRPr lang="en-US" dirty="0"/>
          </a:p>
          <a:p>
            <a:pPr marL="0" indent="0">
              <a:buNone/>
            </a:pPr>
            <a:r>
              <a:rPr lang="en-US" u="sng" dirty="0">
                <a:hlinkClick r:id="rId4"/>
              </a:rPr>
              <a:t>www.dhhs.nv.gov</a:t>
            </a:r>
            <a:r>
              <a:rPr lang="en-US" dirty="0"/>
              <a:t> | </a:t>
            </a:r>
            <a:r>
              <a:rPr lang="en-US" u="sng" dirty="0">
                <a:hlinkClick r:id="rId5"/>
              </a:rPr>
              <a:t>www.adsd.nv.gov</a:t>
            </a:r>
            <a:r>
              <a:rPr lang="en-US" dirty="0"/>
              <a:t>  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66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8E5635-E5AC-4998-A237-913532238801}"/>
              </a:ext>
            </a:extLst>
          </p:cNvPr>
          <p:cNvSpPr txBox="1">
            <a:spLocks/>
          </p:cNvSpPr>
          <p:nvPr/>
        </p:nvSpPr>
        <p:spPr>
          <a:xfrm>
            <a:off x="990600" y="300195"/>
            <a:ext cx="10058400" cy="74745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Aging and Disability Services Division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1AAF18-C4AB-40EE-939B-583790AF5EC5}"/>
              </a:ext>
            </a:extLst>
          </p:cNvPr>
          <p:cNvSpPr txBox="1">
            <a:spLocks/>
          </p:cNvSpPr>
          <p:nvPr/>
        </p:nvSpPr>
        <p:spPr>
          <a:xfrm>
            <a:off x="1417781" y="1184945"/>
            <a:ext cx="10125512" cy="50061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NRS 427A.123 et seq. “Attorney for the Rights of Older Persons and Persons with a Physical Disability, an Intellectual Disability or a Related Condition”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Legal Rights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Advocacy, Education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Subpoena Power, Amicus Curiae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Technical Assistance, Policy Work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Legal Assistance/Services Developer (Older Americans Act)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Statewide Guardianship Commission</a:t>
            </a:r>
          </a:p>
        </p:txBody>
      </p:sp>
    </p:spTree>
    <p:extLst>
      <p:ext uri="{BB962C8B-B14F-4D97-AF65-F5344CB8AC3E}">
        <p14:creationId xmlns:p14="http://schemas.microsoft.com/office/powerpoint/2010/main" val="82684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8E5635-E5AC-4998-A237-913532238801}"/>
              </a:ext>
            </a:extLst>
          </p:cNvPr>
          <p:cNvSpPr txBox="1">
            <a:spLocks/>
          </p:cNvSpPr>
          <p:nvPr/>
        </p:nvSpPr>
        <p:spPr>
          <a:xfrm>
            <a:off x="3150476" y="340470"/>
            <a:ext cx="10058400" cy="74745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Transportation and Change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1AAF18-C4AB-40EE-939B-583790AF5EC5}"/>
              </a:ext>
            </a:extLst>
          </p:cNvPr>
          <p:cNvSpPr txBox="1">
            <a:spLocks/>
          </p:cNvSpPr>
          <p:nvPr/>
        </p:nvSpPr>
        <p:spPr>
          <a:xfrm>
            <a:off x="4586650" y="1335149"/>
            <a:ext cx="7071950" cy="50061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Bicycle and Women’s Rights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Women traditionally relied on men for transportation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The bicycle allowed them to choose where they went, and when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Greater mobility even changed fashion and riding styles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Source: </a:t>
            </a:r>
            <a:r>
              <a:rPr lang="en-US" dirty="0">
                <a:hlinkClick r:id="rId3"/>
              </a:rPr>
              <a:t>https://www.womenshistory.org/articles/pedaling-path-freedom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Caution: more complex systems can force people into giving up independence in exchange for assistance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Example: the Jenny Hatch case</a:t>
            </a:r>
          </a:p>
        </p:txBody>
      </p:sp>
      <p:pic>
        <p:nvPicPr>
          <p:cNvPr id="3" name="Picture 2" descr="A person riding on the back of a bicycle&#10;&#10;Description automatically generated">
            <a:extLst>
              <a:ext uri="{FF2B5EF4-FFF2-40B4-BE49-F238E27FC236}">
                <a16:creationId xmlns:a16="http://schemas.microsoft.com/office/drawing/2014/main" id="{C7DBBEC5-6BC2-42EA-8AF4-6F92DF9859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234" y="714200"/>
            <a:ext cx="3048000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4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8E5635-E5AC-4998-A237-913532238801}"/>
              </a:ext>
            </a:extLst>
          </p:cNvPr>
          <p:cNvSpPr txBox="1">
            <a:spLocks/>
          </p:cNvSpPr>
          <p:nvPr/>
        </p:nvSpPr>
        <p:spPr>
          <a:xfrm>
            <a:off x="1227083" y="411414"/>
            <a:ext cx="10058400" cy="74745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Timeline (Margaret J. Hatch Case)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1AAF18-C4AB-40EE-939B-583790AF5EC5}"/>
              </a:ext>
            </a:extLst>
          </p:cNvPr>
          <p:cNvSpPr txBox="1">
            <a:spLocks/>
          </p:cNvSpPr>
          <p:nvPr/>
        </p:nvSpPr>
        <p:spPr>
          <a:xfrm>
            <a:off x="1553096" y="1300715"/>
            <a:ext cx="10058399" cy="500613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April 2008, Jenny begins working at a local Thrift store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Late 2011/Early 2012, Jenny is living with a family friend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March 9, 2012, Jenny is in an accident on her bicycle, she injures her back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March 19, 2012, Jenny moves in with the owners of the store she works 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May 9, 2012, Jenny temporarily moves into a group home, intended to try to help her qualify for a Medicaid waiver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July 1, 2012, Jenny gets the waiver and is approved for host-home services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August 6, 2012, Jenny moves back in with her friends, the owners of the store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August 8, 2012, Jenny’s parents file for guardianship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August 27, 2012, Jenny’s parents become her temporary guardians, they move her back to a group home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8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8E5635-E5AC-4998-A237-913532238801}"/>
              </a:ext>
            </a:extLst>
          </p:cNvPr>
          <p:cNvSpPr txBox="1">
            <a:spLocks/>
          </p:cNvSpPr>
          <p:nvPr/>
        </p:nvSpPr>
        <p:spPr>
          <a:xfrm>
            <a:off x="1227083" y="411414"/>
            <a:ext cx="10058400" cy="74745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The Guardianship Filings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1AAF18-C4AB-40EE-939B-583790AF5EC5}"/>
              </a:ext>
            </a:extLst>
          </p:cNvPr>
          <p:cNvSpPr txBox="1">
            <a:spLocks/>
          </p:cNvSpPr>
          <p:nvPr/>
        </p:nvSpPr>
        <p:spPr>
          <a:xfrm>
            <a:off x="1553096" y="1300715"/>
            <a:ext cx="10058399" cy="50061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“Recent incidents have demonstrated decisions and behaviors that are contrary to those that a competent person would make regarding their own health and safety.”  - page 3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Things that happened in the case before it resolved: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Attorney Jonathan Martinis was not allowed to see Jenny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When he was allowed to see Jenny, he was forbidden from discussing her case (required by a visitation request form)</a:t>
            </a:r>
          </a:p>
          <a:p>
            <a:pPr algn="l"/>
            <a:r>
              <a:rPr lang="en-US" dirty="0"/>
              <a:t>Ask yourself: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How can someone make decisions about their choices if they are blocked from information to help make decisions?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0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8E5635-E5AC-4998-A237-913532238801}"/>
              </a:ext>
            </a:extLst>
          </p:cNvPr>
          <p:cNvSpPr txBox="1">
            <a:spLocks/>
          </p:cNvSpPr>
          <p:nvPr/>
        </p:nvSpPr>
        <p:spPr>
          <a:xfrm>
            <a:off x="1400504" y="364118"/>
            <a:ext cx="10058400" cy="74745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/>
          </a:p>
        </p:txBody>
      </p:sp>
      <p:pic>
        <p:nvPicPr>
          <p:cNvPr id="3" name="Picture 2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D944A53B-ACFD-4945-92BB-BAFAABDAEC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94" b="2528"/>
          <a:stretch/>
        </p:blipFill>
        <p:spPr>
          <a:xfrm>
            <a:off x="1723303" y="2556736"/>
            <a:ext cx="5657981" cy="329499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70C130-5380-4664-9C56-F14A574B7CA7}"/>
              </a:ext>
            </a:extLst>
          </p:cNvPr>
          <p:cNvSpPr txBox="1">
            <a:spLocks/>
          </p:cNvSpPr>
          <p:nvPr/>
        </p:nvSpPr>
        <p:spPr>
          <a:xfrm>
            <a:off x="7734487" y="3821630"/>
            <a:ext cx="4043855" cy="50061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“Just because people have a disability does not mean they need a guardianship.  Many times they may need just a little help.” – Jenny Hatch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0BD406-558D-42E4-88C2-E4DE2420592D}"/>
              </a:ext>
            </a:extLst>
          </p:cNvPr>
          <p:cNvSpPr txBox="1">
            <a:spLocks/>
          </p:cNvSpPr>
          <p:nvPr/>
        </p:nvSpPr>
        <p:spPr>
          <a:xfrm>
            <a:off x="2510846" y="526637"/>
            <a:ext cx="7476609" cy="50061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August 2, 2013 – the Judge tells Jenny she is free to live where she wants, almost a year after her parents got temporary guardianship over her.  Initially her friends are her guardians, and then the guardianship is lifted.</a:t>
            </a:r>
          </a:p>
        </p:txBody>
      </p:sp>
    </p:spTree>
    <p:extLst>
      <p:ext uri="{BB962C8B-B14F-4D97-AF65-F5344CB8AC3E}">
        <p14:creationId xmlns:p14="http://schemas.microsoft.com/office/powerpoint/2010/main" val="102783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7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1FE7A37-5AA0-4BDD-92BA-AE6558EF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6549" y="137610"/>
            <a:ext cx="4794321" cy="1367413"/>
          </a:xfrm>
        </p:spPr>
        <p:txBody>
          <a:bodyPr/>
          <a:lstStyle/>
          <a:p>
            <a:r>
              <a:rPr lang="en-US" sz="4400" dirty="0"/>
              <a:t>Supported </a:t>
            </a:r>
            <a:br>
              <a:rPr lang="en-US" sz="4400" dirty="0"/>
            </a:br>
            <a:r>
              <a:rPr lang="en-US" sz="4400" dirty="0"/>
              <a:t>Decision Making</a:t>
            </a:r>
          </a:p>
        </p:txBody>
      </p:sp>
      <p:pic>
        <p:nvPicPr>
          <p:cNvPr id="9" name="Graphic 8" descr="Piggy Bank">
            <a:extLst>
              <a:ext uri="{FF2B5EF4-FFF2-40B4-BE49-F238E27FC236}">
                <a16:creationId xmlns:a16="http://schemas.microsoft.com/office/drawing/2014/main" id="{630D851D-F840-4A37-B7D9-46E65AFA0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2605" y="4123430"/>
            <a:ext cx="615172" cy="615172"/>
          </a:xfrm>
          <a:prstGeom prst="rect">
            <a:avLst/>
          </a:prstGeom>
        </p:spPr>
      </p:pic>
      <p:pic>
        <p:nvPicPr>
          <p:cNvPr id="11" name="Graphic 10" descr="Flask">
            <a:extLst>
              <a:ext uri="{FF2B5EF4-FFF2-40B4-BE49-F238E27FC236}">
                <a16:creationId xmlns:a16="http://schemas.microsoft.com/office/drawing/2014/main" id="{590D124E-06FA-45AB-B790-F759DAD296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59400" y="3152685"/>
            <a:ext cx="734761" cy="734761"/>
          </a:xfrm>
          <a:prstGeom prst="rect">
            <a:avLst/>
          </a:prstGeom>
        </p:spPr>
      </p:pic>
      <p:pic>
        <p:nvPicPr>
          <p:cNvPr id="14" name="Graphic 13" descr="Users">
            <a:extLst>
              <a:ext uri="{FF2B5EF4-FFF2-40B4-BE49-F238E27FC236}">
                <a16:creationId xmlns:a16="http://schemas.microsoft.com/office/drawing/2014/main" id="{D925AB05-DAB6-4937-BD50-AE6ADBC239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89510" y="3212410"/>
            <a:ext cx="704196" cy="704196"/>
          </a:xfrm>
          <a:prstGeom prst="rect">
            <a:avLst/>
          </a:prstGeom>
        </p:spPr>
      </p:pic>
      <p:pic>
        <p:nvPicPr>
          <p:cNvPr id="16" name="Graphic 15" descr="Apple">
            <a:extLst>
              <a:ext uri="{FF2B5EF4-FFF2-40B4-BE49-F238E27FC236}">
                <a16:creationId xmlns:a16="http://schemas.microsoft.com/office/drawing/2014/main" id="{B0F00594-301F-4C6F-909E-0737CD2BFF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398845" y="3240701"/>
            <a:ext cx="539739" cy="539739"/>
          </a:xfrm>
          <a:prstGeom prst="rect">
            <a:avLst/>
          </a:prstGeom>
        </p:spPr>
      </p:pic>
      <p:pic>
        <p:nvPicPr>
          <p:cNvPr id="18" name="Graphic 17" descr="Car">
            <a:extLst>
              <a:ext uri="{FF2B5EF4-FFF2-40B4-BE49-F238E27FC236}">
                <a16:creationId xmlns:a16="http://schemas.microsoft.com/office/drawing/2014/main" id="{8C08E004-98BF-49FB-A24D-796CA60BCA7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533645" y="2725331"/>
            <a:ext cx="704195" cy="704195"/>
          </a:xfrm>
          <a:prstGeom prst="rect">
            <a:avLst/>
          </a:prstGeom>
        </p:spPr>
      </p:pic>
      <p:pic>
        <p:nvPicPr>
          <p:cNvPr id="20" name="Graphic 19" descr="House">
            <a:extLst>
              <a:ext uri="{FF2B5EF4-FFF2-40B4-BE49-F238E27FC236}">
                <a16:creationId xmlns:a16="http://schemas.microsoft.com/office/drawing/2014/main" id="{73C9D07A-75C5-4231-BA99-D21EB317107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359718" y="4732883"/>
            <a:ext cx="504094" cy="504094"/>
          </a:xfrm>
          <a:prstGeom prst="rect">
            <a:avLst/>
          </a:prstGeom>
        </p:spPr>
      </p:pic>
      <p:pic>
        <p:nvPicPr>
          <p:cNvPr id="22" name="Graphic 21" descr="Gavel">
            <a:extLst>
              <a:ext uri="{FF2B5EF4-FFF2-40B4-BE49-F238E27FC236}">
                <a16:creationId xmlns:a16="http://schemas.microsoft.com/office/drawing/2014/main" id="{906DF218-09FE-4946-BD4C-055BE0E0B2C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799227" y="4260081"/>
            <a:ext cx="615173" cy="615173"/>
          </a:xfrm>
          <a:prstGeom prst="rect">
            <a:avLst/>
          </a:prstGeom>
        </p:spPr>
      </p:pic>
      <p:pic>
        <p:nvPicPr>
          <p:cNvPr id="24" name="Graphic 23" descr="Medical">
            <a:extLst>
              <a:ext uri="{FF2B5EF4-FFF2-40B4-BE49-F238E27FC236}">
                <a16:creationId xmlns:a16="http://schemas.microsoft.com/office/drawing/2014/main" id="{D6983D58-E324-4513-AC44-7CDF0D92FE8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67952" y="2663813"/>
            <a:ext cx="538054" cy="538054"/>
          </a:xfrm>
          <a:prstGeom prst="rect">
            <a:avLst/>
          </a:prstGeom>
        </p:spPr>
      </p:pic>
      <p:pic>
        <p:nvPicPr>
          <p:cNvPr id="26" name="Graphic 25" descr="Tooth">
            <a:extLst>
              <a:ext uri="{FF2B5EF4-FFF2-40B4-BE49-F238E27FC236}">
                <a16:creationId xmlns:a16="http://schemas.microsoft.com/office/drawing/2014/main" id="{6BF8021E-BD10-4607-AB0C-22B680251CB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451245" y="2991412"/>
            <a:ext cx="522462" cy="522462"/>
          </a:xfrm>
          <a:prstGeom prst="rect">
            <a:avLst/>
          </a:prstGeom>
        </p:spPr>
      </p:pic>
      <p:sp>
        <p:nvSpPr>
          <p:cNvPr id="2" name="Arrow: Left-Right 1">
            <a:extLst>
              <a:ext uri="{FF2B5EF4-FFF2-40B4-BE49-F238E27FC236}">
                <a16:creationId xmlns:a16="http://schemas.microsoft.com/office/drawing/2014/main" id="{06B706E6-DDD1-431E-A467-DA395F964573}"/>
              </a:ext>
            </a:extLst>
          </p:cNvPr>
          <p:cNvSpPr/>
          <p:nvPr/>
        </p:nvSpPr>
        <p:spPr>
          <a:xfrm>
            <a:off x="2324966" y="3077429"/>
            <a:ext cx="649631" cy="3504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Left-Right 20">
            <a:extLst>
              <a:ext uri="{FF2B5EF4-FFF2-40B4-BE49-F238E27FC236}">
                <a16:creationId xmlns:a16="http://schemas.microsoft.com/office/drawing/2014/main" id="{E5C560E4-8139-4D34-A3F6-997AF9A24DB1}"/>
              </a:ext>
            </a:extLst>
          </p:cNvPr>
          <p:cNvSpPr/>
          <p:nvPr/>
        </p:nvSpPr>
        <p:spPr>
          <a:xfrm rot="18212237">
            <a:off x="2863545" y="3825406"/>
            <a:ext cx="544190" cy="29153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Left-Right 22">
            <a:extLst>
              <a:ext uri="{FF2B5EF4-FFF2-40B4-BE49-F238E27FC236}">
                <a16:creationId xmlns:a16="http://schemas.microsoft.com/office/drawing/2014/main" id="{DE72EDE5-3920-469D-BA55-9C401124DE92}"/>
              </a:ext>
            </a:extLst>
          </p:cNvPr>
          <p:cNvSpPr/>
          <p:nvPr/>
        </p:nvSpPr>
        <p:spPr>
          <a:xfrm>
            <a:off x="3877551" y="3065487"/>
            <a:ext cx="589629" cy="3504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aphic 2" descr="Man">
            <a:extLst>
              <a:ext uri="{FF2B5EF4-FFF2-40B4-BE49-F238E27FC236}">
                <a16:creationId xmlns:a16="http://schemas.microsoft.com/office/drawing/2014/main" id="{B89363D7-0543-4908-9CF1-01B9B0BF8A6C}"/>
              </a:ext>
            </a:extLst>
          </p:cNvPr>
          <p:cNvGrpSpPr/>
          <p:nvPr/>
        </p:nvGrpSpPr>
        <p:grpSpPr>
          <a:xfrm>
            <a:off x="3404846" y="2746818"/>
            <a:ext cx="434152" cy="807298"/>
            <a:chOff x="5735649" y="1963939"/>
            <a:chExt cx="777257" cy="1571785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D1B99F5-79C3-48ED-BC73-8556D6C6C6DE}"/>
                </a:ext>
              </a:extLst>
            </p:cNvPr>
            <p:cNvSpPr/>
            <p:nvPr/>
          </p:nvSpPr>
          <p:spPr>
            <a:xfrm>
              <a:off x="5977461" y="1963939"/>
              <a:ext cx="293631" cy="293631"/>
            </a:xfrm>
            <a:custGeom>
              <a:avLst/>
              <a:gdLst>
                <a:gd name="connsiteX0" fmla="*/ 289312 w 293630"/>
                <a:gd name="connsiteY0" fmla="*/ 151133 h 293630"/>
                <a:gd name="connsiteX1" fmla="*/ 151133 w 293630"/>
                <a:gd name="connsiteY1" fmla="*/ 289312 h 293630"/>
                <a:gd name="connsiteX2" fmla="*/ 12954 w 293630"/>
                <a:gd name="connsiteY2" fmla="*/ 151133 h 293630"/>
                <a:gd name="connsiteX3" fmla="*/ 151133 w 293630"/>
                <a:gd name="connsiteY3" fmla="*/ 12954 h 293630"/>
                <a:gd name="connsiteX4" fmla="*/ 289312 w 293630"/>
                <a:gd name="connsiteY4" fmla="*/ 151133 h 293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630" h="293630">
                  <a:moveTo>
                    <a:pt x="289312" y="151133"/>
                  </a:moveTo>
                  <a:cubicBezTo>
                    <a:pt x="289312" y="227448"/>
                    <a:pt x="227448" y="289312"/>
                    <a:pt x="151133" y="289312"/>
                  </a:cubicBezTo>
                  <a:cubicBezTo>
                    <a:pt x="74819" y="289312"/>
                    <a:pt x="12954" y="227448"/>
                    <a:pt x="12954" y="151133"/>
                  </a:cubicBezTo>
                  <a:cubicBezTo>
                    <a:pt x="12954" y="74819"/>
                    <a:pt x="74819" y="12954"/>
                    <a:pt x="151133" y="12954"/>
                  </a:cubicBezTo>
                  <a:cubicBezTo>
                    <a:pt x="227448" y="12954"/>
                    <a:pt x="289312" y="74819"/>
                    <a:pt x="289312" y="151133"/>
                  </a:cubicBezTo>
                  <a:close/>
                </a:path>
              </a:pathLst>
            </a:custGeom>
            <a:grpFill/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1060DBD-8FE7-4B7A-AD77-CFD148658CE0}"/>
                </a:ext>
              </a:extLst>
            </p:cNvPr>
            <p:cNvSpPr/>
            <p:nvPr/>
          </p:nvSpPr>
          <p:spPr>
            <a:xfrm>
              <a:off x="5735649" y="2274841"/>
              <a:ext cx="777257" cy="1260883"/>
            </a:xfrm>
            <a:custGeom>
              <a:avLst/>
              <a:gdLst>
                <a:gd name="connsiteX0" fmla="*/ 769485 w 777257"/>
                <a:gd name="connsiteY0" fmla="*/ 551853 h 1260884"/>
                <a:gd name="connsiteX1" fmla="*/ 672759 w 777257"/>
                <a:gd name="connsiteY1" fmla="*/ 140770 h 1260884"/>
                <a:gd name="connsiteX2" fmla="*/ 652033 w 777257"/>
                <a:gd name="connsiteY2" fmla="*/ 102771 h 1260884"/>
                <a:gd name="connsiteX3" fmla="*/ 506945 w 777257"/>
                <a:gd name="connsiteY3" fmla="*/ 26772 h 1260884"/>
                <a:gd name="connsiteX4" fmla="*/ 392947 w 777257"/>
                <a:gd name="connsiteY4" fmla="*/ 12954 h 1260884"/>
                <a:gd name="connsiteX5" fmla="*/ 278949 w 777257"/>
                <a:gd name="connsiteY5" fmla="*/ 30227 h 1260884"/>
                <a:gd name="connsiteX6" fmla="*/ 133861 w 777257"/>
                <a:gd name="connsiteY6" fmla="*/ 106225 h 1260884"/>
                <a:gd name="connsiteX7" fmla="*/ 113134 w 777257"/>
                <a:gd name="connsiteY7" fmla="*/ 144224 h 1260884"/>
                <a:gd name="connsiteX8" fmla="*/ 16409 w 777257"/>
                <a:gd name="connsiteY8" fmla="*/ 555307 h 1260884"/>
                <a:gd name="connsiteX9" fmla="*/ 12954 w 777257"/>
                <a:gd name="connsiteY9" fmla="*/ 572580 h 1260884"/>
                <a:gd name="connsiteX10" fmla="*/ 82044 w 777257"/>
                <a:gd name="connsiteY10" fmla="*/ 641669 h 1260884"/>
                <a:gd name="connsiteX11" fmla="*/ 147679 w 777257"/>
                <a:gd name="connsiteY11" fmla="*/ 589852 h 1260884"/>
                <a:gd name="connsiteX12" fmla="*/ 220223 w 777257"/>
                <a:gd name="connsiteY12" fmla="*/ 289312 h 1260884"/>
                <a:gd name="connsiteX13" fmla="*/ 220223 w 777257"/>
                <a:gd name="connsiteY13" fmla="*/ 1256566 h 1260884"/>
                <a:gd name="connsiteX14" fmla="*/ 358402 w 777257"/>
                <a:gd name="connsiteY14" fmla="*/ 1256566 h 1260884"/>
                <a:gd name="connsiteX15" fmla="*/ 358402 w 777257"/>
                <a:gd name="connsiteY15" fmla="*/ 634760 h 1260884"/>
                <a:gd name="connsiteX16" fmla="*/ 427492 w 777257"/>
                <a:gd name="connsiteY16" fmla="*/ 634760 h 1260884"/>
                <a:gd name="connsiteX17" fmla="*/ 427492 w 777257"/>
                <a:gd name="connsiteY17" fmla="*/ 1256566 h 1260884"/>
                <a:gd name="connsiteX18" fmla="*/ 565671 w 777257"/>
                <a:gd name="connsiteY18" fmla="*/ 1256566 h 1260884"/>
                <a:gd name="connsiteX19" fmla="*/ 565671 w 777257"/>
                <a:gd name="connsiteY19" fmla="*/ 285858 h 1260884"/>
                <a:gd name="connsiteX20" fmla="*/ 638215 w 777257"/>
                <a:gd name="connsiteY20" fmla="*/ 586398 h 1260884"/>
                <a:gd name="connsiteX21" fmla="*/ 703850 w 777257"/>
                <a:gd name="connsiteY21" fmla="*/ 638215 h 1260884"/>
                <a:gd name="connsiteX22" fmla="*/ 772939 w 777257"/>
                <a:gd name="connsiteY22" fmla="*/ 569125 h 1260884"/>
                <a:gd name="connsiteX23" fmla="*/ 769485 w 777257"/>
                <a:gd name="connsiteY23" fmla="*/ 551853 h 126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77257" h="1260884">
                  <a:moveTo>
                    <a:pt x="769485" y="551853"/>
                  </a:moveTo>
                  <a:lnTo>
                    <a:pt x="672759" y="140770"/>
                  </a:lnTo>
                  <a:cubicBezTo>
                    <a:pt x="669305" y="126952"/>
                    <a:pt x="662396" y="113134"/>
                    <a:pt x="652033" y="102771"/>
                  </a:cubicBezTo>
                  <a:cubicBezTo>
                    <a:pt x="610579" y="68226"/>
                    <a:pt x="562216" y="44045"/>
                    <a:pt x="506945" y="26772"/>
                  </a:cubicBezTo>
                  <a:cubicBezTo>
                    <a:pt x="468945" y="19863"/>
                    <a:pt x="430946" y="12954"/>
                    <a:pt x="392947" y="12954"/>
                  </a:cubicBezTo>
                  <a:cubicBezTo>
                    <a:pt x="354948" y="12954"/>
                    <a:pt x="316948" y="19863"/>
                    <a:pt x="278949" y="30227"/>
                  </a:cubicBezTo>
                  <a:cubicBezTo>
                    <a:pt x="223677" y="44045"/>
                    <a:pt x="175315" y="71680"/>
                    <a:pt x="133861" y="106225"/>
                  </a:cubicBezTo>
                  <a:cubicBezTo>
                    <a:pt x="123498" y="116589"/>
                    <a:pt x="116589" y="130407"/>
                    <a:pt x="113134" y="144224"/>
                  </a:cubicBezTo>
                  <a:lnTo>
                    <a:pt x="16409" y="555307"/>
                  </a:lnTo>
                  <a:cubicBezTo>
                    <a:pt x="16409" y="558762"/>
                    <a:pt x="12954" y="565671"/>
                    <a:pt x="12954" y="572580"/>
                  </a:cubicBezTo>
                  <a:cubicBezTo>
                    <a:pt x="12954" y="610579"/>
                    <a:pt x="44045" y="641669"/>
                    <a:pt x="82044" y="641669"/>
                  </a:cubicBezTo>
                  <a:cubicBezTo>
                    <a:pt x="113134" y="641669"/>
                    <a:pt x="140770" y="617488"/>
                    <a:pt x="147679" y="589852"/>
                  </a:cubicBezTo>
                  <a:lnTo>
                    <a:pt x="220223" y="289312"/>
                  </a:lnTo>
                  <a:lnTo>
                    <a:pt x="220223" y="1256566"/>
                  </a:lnTo>
                  <a:lnTo>
                    <a:pt x="358402" y="1256566"/>
                  </a:lnTo>
                  <a:lnTo>
                    <a:pt x="358402" y="634760"/>
                  </a:lnTo>
                  <a:lnTo>
                    <a:pt x="427492" y="634760"/>
                  </a:lnTo>
                  <a:lnTo>
                    <a:pt x="427492" y="1256566"/>
                  </a:lnTo>
                  <a:lnTo>
                    <a:pt x="565671" y="1256566"/>
                  </a:lnTo>
                  <a:lnTo>
                    <a:pt x="565671" y="285858"/>
                  </a:lnTo>
                  <a:lnTo>
                    <a:pt x="638215" y="586398"/>
                  </a:lnTo>
                  <a:cubicBezTo>
                    <a:pt x="645124" y="614033"/>
                    <a:pt x="672759" y="638215"/>
                    <a:pt x="703850" y="638215"/>
                  </a:cubicBezTo>
                  <a:cubicBezTo>
                    <a:pt x="741849" y="638215"/>
                    <a:pt x="772939" y="607124"/>
                    <a:pt x="772939" y="569125"/>
                  </a:cubicBezTo>
                  <a:cubicBezTo>
                    <a:pt x="772939" y="562216"/>
                    <a:pt x="769485" y="555307"/>
                    <a:pt x="769485" y="551853"/>
                  </a:cubicBezTo>
                  <a:close/>
                </a:path>
              </a:pathLst>
            </a:custGeom>
            <a:grpFill/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15" name="Graphic 14" descr="Woman">
            <a:extLst>
              <a:ext uri="{FF2B5EF4-FFF2-40B4-BE49-F238E27FC236}">
                <a16:creationId xmlns:a16="http://schemas.microsoft.com/office/drawing/2014/main" id="{DF3ED7B1-9653-414B-9696-0D4F1A16B26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776889" y="2708266"/>
            <a:ext cx="914400" cy="914400"/>
          </a:xfrm>
          <a:prstGeom prst="rect">
            <a:avLst/>
          </a:prstGeom>
        </p:spPr>
      </p:pic>
      <p:pic>
        <p:nvPicPr>
          <p:cNvPr id="55" name="Graphic 54" descr="Piggy Bank">
            <a:extLst>
              <a:ext uri="{FF2B5EF4-FFF2-40B4-BE49-F238E27FC236}">
                <a16:creationId xmlns:a16="http://schemas.microsoft.com/office/drawing/2014/main" id="{E239E06F-A5BB-42B7-AAAD-18014DF61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61242" y="4054880"/>
            <a:ext cx="615172" cy="615172"/>
          </a:xfrm>
          <a:prstGeom prst="rect">
            <a:avLst/>
          </a:prstGeom>
        </p:spPr>
      </p:pic>
      <p:pic>
        <p:nvPicPr>
          <p:cNvPr id="56" name="Graphic 55" descr="Flask">
            <a:extLst>
              <a:ext uri="{FF2B5EF4-FFF2-40B4-BE49-F238E27FC236}">
                <a16:creationId xmlns:a16="http://schemas.microsoft.com/office/drawing/2014/main" id="{D883E3D6-EE84-4DBA-B70A-9EBBC7AD6D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28037" y="3084135"/>
            <a:ext cx="734761" cy="734761"/>
          </a:xfrm>
          <a:prstGeom prst="rect">
            <a:avLst/>
          </a:prstGeom>
        </p:spPr>
      </p:pic>
      <p:pic>
        <p:nvPicPr>
          <p:cNvPr id="57" name="Graphic 56" descr="Users">
            <a:extLst>
              <a:ext uri="{FF2B5EF4-FFF2-40B4-BE49-F238E27FC236}">
                <a16:creationId xmlns:a16="http://schemas.microsoft.com/office/drawing/2014/main" id="{C37EF00B-C27B-4ED5-BB56-9B173801F5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58147" y="3143860"/>
            <a:ext cx="704196" cy="704196"/>
          </a:xfrm>
          <a:prstGeom prst="rect">
            <a:avLst/>
          </a:prstGeom>
        </p:spPr>
      </p:pic>
      <p:pic>
        <p:nvPicPr>
          <p:cNvPr id="58" name="Graphic 57" descr="Apple">
            <a:extLst>
              <a:ext uri="{FF2B5EF4-FFF2-40B4-BE49-F238E27FC236}">
                <a16:creationId xmlns:a16="http://schemas.microsoft.com/office/drawing/2014/main" id="{307A925A-2331-48E1-BAB9-8879EBD73E5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67482" y="3172151"/>
            <a:ext cx="539739" cy="539739"/>
          </a:xfrm>
          <a:prstGeom prst="rect">
            <a:avLst/>
          </a:prstGeom>
        </p:spPr>
      </p:pic>
      <p:pic>
        <p:nvPicPr>
          <p:cNvPr id="59" name="Graphic 58" descr="Car">
            <a:extLst>
              <a:ext uri="{FF2B5EF4-FFF2-40B4-BE49-F238E27FC236}">
                <a16:creationId xmlns:a16="http://schemas.microsoft.com/office/drawing/2014/main" id="{2D6E6ABD-B72F-41B4-9913-91ACF26A390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802282" y="2656781"/>
            <a:ext cx="704195" cy="704195"/>
          </a:xfrm>
          <a:prstGeom prst="rect">
            <a:avLst/>
          </a:prstGeom>
        </p:spPr>
      </p:pic>
      <p:pic>
        <p:nvPicPr>
          <p:cNvPr id="60" name="Graphic 59" descr="House">
            <a:extLst>
              <a:ext uri="{FF2B5EF4-FFF2-40B4-BE49-F238E27FC236}">
                <a16:creationId xmlns:a16="http://schemas.microsoft.com/office/drawing/2014/main" id="{8003F5E6-A9DB-49AA-8CAE-68A7E377E46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628355" y="4664333"/>
            <a:ext cx="504094" cy="504094"/>
          </a:xfrm>
          <a:prstGeom prst="rect">
            <a:avLst/>
          </a:prstGeom>
        </p:spPr>
      </p:pic>
      <p:pic>
        <p:nvPicPr>
          <p:cNvPr id="61" name="Graphic 60" descr="Gavel">
            <a:extLst>
              <a:ext uri="{FF2B5EF4-FFF2-40B4-BE49-F238E27FC236}">
                <a16:creationId xmlns:a16="http://schemas.microsoft.com/office/drawing/2014/main" id="{336243D7-0BEE-4AA5-9BC9-B8CC156D2C4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067864" y="4191531"/>
            <a:ext cx="615173" cy="615173"/>
          </a:xfrm>
          <a:prstGeom prst="rect">
            <a:avLst/>
          </a:prstGeom>
        </p:spPr>
      </p:pic>
      <p:pic>
        <p:nvPicPr>
          <p:cNvPr id="62" name="Graphic 61" descr="Medical">
            <a:extLst>
              <a:ext uri="{FF2B5EF4-FFF2-40B4-BE49-F238E27FC236}">
                <a16:creationId xmlns:a16="http://schemas.microsoft.com/office/drawing/2014/main" id="{1FD131E0-15C5-42E5-81F9-269B42D5B98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136589" y="2595263"/>
            <a:ext cx="538054" cy="538054"/>
          </a:xfrm>
          <a:prstGeom prst="rect">
            <a:avLst/>
          </a:prstGeom>
        </p:spPr>
      </p:pic>
      <p:pic>
        <p:nvPicPr>
          <p:cNvPr id="63" name="Graphic 62" descr="Tooth">
            <a:extLst>
              <a:ext uri="{FF2B5EF4-FFF2-40B4-BE49-F238E27FC236}">
                <a16:creationId xmlns:a16="http://schemas.microsoft.com/office/drawing/2014/main" id="{2312DE8E-9F09-4D26-8AD2-3771C6DB4A4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719882" y="2922862"/>
            <a:ext cx="522462" cy="522462"/>
          </a:xfrm>
          <a:prstGeom prst="rect">
            <a:avLst/>
          </a:prstGeom>
        </p:spPr>
      </p:pic>
      <p:sp>
        <p:nvSpPr>
          <p:cNvPr id="64" name="Arrow: Left-Right 63">
            <a:extLst>
              <a:ext uri="{FF2B5EF4-FFF2-40B4-BE49-F238E27FC236}">
                <a16:creationId xmlns:a16="http://schemas.microsoft.com/office/drawing/2014/main" id="{B1696DE8-1788-4CF2-B8CE-29FC66F54804}"/>
              </a:ext>
            </a:extLst>
          </p:cNvPr>
          <p:cNvSpPr/>
          <p:nvPr/>
        </p:nvSpPr>
        <p:spPr>
          <a:xfrm>
            <a:off x="7593603" y="3008879"/>
            <a:ext cx="649631" cy="3504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row: Left-Right 64">
            <a:extLst>
              <a:ext uri="{FF2B5EF4-FFF2-40B4-BE49-F238E27FC236}">
                <a16:creationId xmlns:a16="http://schemas.microsoft.com/office/drawing/2014/main" id="{31024E6C-435D-43F3-8391-FAA699EC49E3}"/>
              </a:ext>
            </a:extLst>
          </p:cNvPr>
          <p:cNvSpPr/>
          <p:nvPr/>
        </p:nvSpPr>
        <p:spPr>
          <a:xfrm rot="18212237">
            <a:off x="8132182" y="3756856"/>
            <a:ext cx="544190" cy="29153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Left-Right 65">
            <a:extLst>
              <a:ext uri="{FF2B5EF4-FFF2-40B4-BE49-F238E27FC236}">
                <a16:creationId xmlns:a16="http://schemas.microsoft.com/office/drawing/2014/main" id="{A80F7F00-375B-491F-9D05-A3AB1AFAA8CF}"/>
              </a:ext>
            </a:extLst>
          </p:cNvPr>
          <p:cNvSpPr/>
          <p:nvPr/>
        </p:nvSpPr>
        <p:spPr>
          <a:xfrm>
            <a:off x="9146188" y="2996937"/>
            <a:ext cx="589629" cy="3504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aphic 2" descr="Man">
            <a:extLst>
              <a:ext uri="{FF2B5EF4-FFF2-40B4-BE49-F238E27FC236}">
                <a16:creationId xmlns:a16="http://schemas.microsoft.com/office/drawing/2014/main" id="{18621470-6BF7-494F-855D-937BFCBD4195}"/>
              </a:ext>
            </a:extLst>
          </p:cNvPr>
          <p:cNvGrpSpPr/>
          <p:nvPr/>
        </p:nvGrpSpPr>
        <p:grpSpPr>
          <a:xfrm>
            <a:off x="10524535" y="5168427"/>
            <a:ext cx="434152" cy="807298"/>
            <a:chOff x="5735649" y="1963939"/>
            <a:chExt cx="777257" cy="1571785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DF0AAB40-40A1-43A1-AE4B-91CA023FAFA9}"/>
                </a:ext>
              </a:extLst>
            </p:cNvPr>
            <p:cNvSpPr/>
            <p:nvPr/>
          </p:nvSpPr>
          <p:spPr>
            <a:xfrm>
              <a:off x="5977461" y="1963939"/>
              <a:ext cx="293631" cy="293631"/>
            </a:xfrm>
            <a:custGeom>
              <a:avLst/>
              <a:gdLst>
                <a:gd name="connsiteX0" fmla="*/ 289312 w 293630"/>
                <a:gd name="connsiteY0" fmla="*/ 151133 h 293630"/>
                <a:gd name="connsiteX1" fmla="*/ 151133 w 293630"/>
                <a:gd name="connsiteY1" fmla="*/ 289312 h 293630"/>
                <a:gd name="connsiteX2" fmla="*/ 12954 w 293630"/>
                <a:gd name="connsiteY2" fmla="*/ 151133 h 293630"/>
                <a:gd name="connsiteX3" fmla="*/ 151133 w 293630"/>
                <a:gd name="connsiteY3" fmla="*/ 12954 h 293630"/>
                <a:gd name="connsiteX4" fmla="*/ 289312 w 293630"/>
                <a:gd name="connsiteY4" fmla="*/ 151133 h 293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630" h="293630">
                  <a:moveTo>
                    <a:pt x="289312" y="151133"/>
                  </a:moveTo>
                  <a:cubicBezTo>
                    <a:pt x="289312" y="227448"/>
                    <a:pt x="227448" y="289312"/>
                    <a:pt x="151133" y="289312"/>
                  </a:cubicBezTo>
                  <a:cubicBezTo>
                    <a:pt x="74819" y="289312"/>
                    <a:pt x="12954" y="227448"/>
                    <a:pt x="12954" y="151133"/>
                  </a:cubicBezTo>
                  <a:cubicBezTo>
                    <a:pt x="12954" y="74819"/>
                    <a:pt x="74819" y="12954"/>
                    <a:pt x="151133" y="12954"/>
                  </a:cubicBezTo>
                  <a:cubicBezTo>
                    <a:pt x="227448" y="12954"/>
                    <a:pt x="289312" y="74819"/>
                    <a:pt x="289312" y="151133"/>
                  </a:cubicBezTo>
                  <a:close/>
                </a:path>
              </a:pathLst>
            </a:custGeom>
            <a:grpFill/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15C799C-F8F8-4365-8404-B9D76D35F417}"/>
                </a:ext>
              </a:extLst>
            </p:cNvPr>
            <p:cNvSpPr/>
            <p:nvPr/>
          </p:nvSpPr>
          <p:spPr>
            <a:xfrm>
              <a:off x="5735649" y="2274841"/>
              <a:ext cx="777257" cy="1260883"/>
            </a:xfrm>
            <a:custGeom>
              <a:avLst/>
              <a:gdLst>
                <a:gd name="connsiteX0" fmla="*/ 769485 w 777257"/>
                <a:gd name="connsiteY0" fmla="*/ 551853 h 1260884"/>
                <a:gd name="connsiteX1" fmla="*/ 672759 w 777257"/>
                <a:gd name="connsiteY1" fmla="*/ 140770 h 1260884"/>
                <a:gd name="connsiteX2" fmla="*/ 652033 w 777257"/>
                <a:gd name="connsiteY2" fmla="*/ 102771 h 1260884"/>
                <a:gd name="connsiteX3" fmla="*/ 506945 w 777257"/>
                <a:gd name="connsiteY3" fmla="*/ 26772 h 1260884"/>
                <a:gd name="connsiteX4" fmla="*/ 392947 w 777257"/>
                <a:gd name="connsiteY4" fmla="*/ 12954 h 1260884"/>
                <a:gd name="connsiteX5" fmla="*/ 278949 w 777257"/>
                <a:gd name="connsiteY5" fmla="*/ 30227 h 1260884"/>
                <a:gd name="connsiteX6" fmla="*/ 133861 w 777257"/>
                <a:gd name="connsiteY6" fmla="*/ 106225 h 1260884"/>
                <a:gd name="connsiteX7" fmla="*/ 113134 w 777257"/>
                <a:gd name="connsiteY7" fmla="*/ 144224 h 1260884"/>
                <a:gd name="connsiteX8" fmla="*/ 16409 w 777257"/>
                <a:gd name="connsiteY8" fmla="*/ 555307 h 1260884"/>
                <a:gd name="connsiteX9" fmla="*/ 12954 w 777257"/>
                <a:gd name="connsiteY9" fmla="*/ 572580 h 1260884"/>
                <a:gd name="connsiteX10" fmla="*/ 82044 w 777257"/>
                <a:gd name="connsiteY10" fmla="*/ 641669 h 1260884"/>
                <a:gd name="connsiteX11" fmla="*/ 147679 w 777257"/>
                <a:gd name="connsiteY11" fmla="*/ 589852 h 1260884"/>
                <a:gd name="connsiteX12" fmla="*/ 220223 w 777257"/>
                <a:gd name="connsiteY12" fmla="*/ 289312 h 1260884"/>
                <a:gd name="connsiteX13" fmla="*/ 220223 w 777257"/>
                <a:gd name="connsiteY13" fmla="*/ 1256566 h 1260884"/>
                <a:gd name="connsiteX14" fmla="*/ 358402 w 777257"/>
                <a:gd name="connsiteY14" fmla="*/ 1256566 h 1260884"/>
                <a:gd name="connsiteX15" fmla="*/ 358402 w 777257"/>
                <a:gd name="connsiteY15" fmla="*/ 634760 h 1260884"/>
                <a:gd name="connsiteX16" fmla="*/ 427492 w 777257"/>
                <a:gd name="connsiteY16" fmla="*/ 634760 h 1260884"/>
                <a:gd name="connsiteX17" fmla="*/ 427492 w 777257"/>
                <a:gd name="connsiteY17" fmla="*/ 1256566 h 1260884"/>
                <a:gd name="connsiteX18" fmla="*/ 565671 w 777257"/>
                <a:gd name="connsiteY18" fmla="*/ 1256566 h 1260884"/>
                <a:gd name="connsiteX19" fmla="*/ 565671 w 777257"/>
                <a:gd name="connsiteY19" fmla="*/ 285858 h 1260884"/>
                <a:gd name="connsiteX20" fmla="*/ 638215 w 777257"/>
                <a:gd name="connsiteY20" fmla="*/ 586398 h 1260884"/>
                <a:gd name="connsiteX21" fmla="*/ 703850 w 777257"/>
                <a:gd name="connsiteY21" fmla="*/ 638215 h 1260884"/>
                <a:gd name="connsiteX22" fmla="*/ 772939 w 777257"/>
                <a:gd name="connsiteY22" fmla="*/ 569125 h 1260884"/>
                <a:gd name="connsiteX23" fmla="*/ 769485 w 777257"/>
                <a:gd name="connsiteY23" fmla="*/ 551853 h 126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77257" h="1260884">
                  <a:moveTo>
                    <a:pt x="769485" y="551853"/>
                  </a:moveTo>
                  <a:lnTo>
                    <a:pt x="672759" y="140770"/>
                  </a:lnTo>
                  <a:cubicBezTo>
                    <a:pt x="669305" y="126952"/>
                    <a:pt x="662396" y="113134"/>
                    <a:pt x="652033" y="102771"/>
                  </a:cubicBezTo>
                  <a:cubicBezTo>
                    <a:pt x="610579" y="68226"/>
                    <a:pt x="562216" y="44045"/>
                    <a:pt x="506945" y="26772"/>
                  </a:cubicBezTo>
                  <a:cubicBezTo>
                    <a:pt x="468945" y="19863"/>
                    <a:pt x="430946" y="12954"/>
                    <a:pt x="392947" y="12954"/>
                  </a:cubicBezTo>
                  <a:cubicBezTo>
                    <a:pt x="354948" y="12954"/>
                    <a:pt x="316948" y="19863"/>
                    <a:pt x="278949" y="30227"/>
                  </a:cubicBezTo>
                  <a:cubicBezTo>
                    <a:pt x="223677" y="44045"/>
                    <a:pt x="175315" y="71680"/>
                    <a:pt x="133861" y="106225"/>
                  </a:cubicBezTo>
                  <a:cubicBezTo>
                    <a:pt x="123498" y="116589"/>
                    <a:pt x="116589" y="130407"/>
                    <a:pt x="113134" y="144224"/>
                  </a:cubicBezTo>
                  <a:lnTo>
                    <a:pt x="16409" y="555307"/>
                  </a:lnTo>
                  <a:cubicBezTo>
                    <a:pt x="16409" y="558762"/>
                    <a:pt x="12954" y="565671"/>
                    <a:pt x="12954" y="572580"/>
                  </a:cubicBezTo>
                  <a:cubicBezTo>
                    <a:pt x="12954" y="610579"/>
                    <a:pt x="44045" y="641669"/>
                    <a:pt x="82044" y="641669"/>
                  </a:cubicBezTo>
                  <a:cubicBezTo>
                    <a:pt x="113134" y="641669"/>
                    <a:pt x="140770" y="617488"/>
                    <a:pt x="147679" y="589852"/>
                  </a:cubicBezTo>
                  <a:lnTo>
                    <a:pt x="220223" y="289312"/>
                  </a:lnTo>
                  <a:lnTo>
                    <a:pt x="220223" y="1256566"/>
                  </a:lnTo>
                  <a:lnTo>
                    <a:pt x="358402" y="1256566"/>
                  </a:lnTo>
                  <a:lnTo>
                    <a:pt x="358402" y="634760"/>
                  </a:lnTo>
                  <a:lnTo>
                    <a:pt x="427492" y="634760"/>
                  </a:lnTo>
                  <a:lnTo>
                    <a:pt x="427492" y="1256566"/>
                  </a:lnTo>
                  <a:lnTo>
                    <a:pt x="565671" y="1256566"/>
                  </a:lnTo>
                  <a:lnTo>
                    <a:pt x="565671" y="285858"/>
                  </a:lnTo>
                  <a:lnTo>
                    <a:pt x="638215" y="586398"/>
                  </a:lnTo>
                  <a:cubicBezTo>
                    <a:pt x="645124" y="614033"/>
                    <a:pt x="672759" y="638215"/>
                    <a:pt x="703850" y="638215"/>
                  </a:cubicBezTo>
                  <a:cubicBezTo>
                    <a:pt x="741849" y="638215"/>
                    <a:pt x="772939" y="607124"/>
                    <a:pt x="772939" y="569125"/>
                  </a:cubicBezTo>
                  <a:cubicBezTo>
                    <a:pt x="772939" y="562216"/>
                    <a:pt x="769485" y="555307"/>
                    <a:pt x="769485" y="551853"/>
                  </a:cubicBezTo>
                  <a:close/>
                </a:path>
              </a:pathLst>
            </a:custGeom>
            <a:grpFill/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70" name="Graphic 69" descr="Woman">
            <a:extLst>
              <a:ext uri="{FF2B5EF4-FFF2-40B4-BE49-F238E27FC236}">
                <a16:creationId xmlns:a16="http://schemas.microsoft.com/office/drawing/2014/main" id="{40311646-C93B-4FEC-8EC4-714F5AD9C33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226296" y="2644280"/>
            <a:ext cx="914400" cy="914400"/>
          </a:xfrm>
          <a:prstGeom prst="rect">
            <a:avLst/>
          </a:prstGeom>
        </p:spPr>
      </p:pic>
      <p:sp>
        <p:nvSpPr>
          <p:cNvPr id="17" name="Arrow: Right 16">
            <a:extLst>
              <a:ext uri="{FF2B5EF4-FFF2-40B4-BE49-F238E27FC236}">
                <a16:creationId xmlns:a16="http://schemas.microsoft.com/office/drawing/2014/main" id="{17DF518F-43BE-4783-A3E0-DA973C1EC096}"/>
              </a:ext>
            </a:extLst>
          </p:cNvPr>
          <p:cNvSpPr/>
          <p:nvPr/>
        </p:nvSpPr>
        <p:spPr>
          <a:xfrm rot="2831740">
            <a:off x="8613274" y="4341392"/>
            <a:ext cx="2179706" cy="333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itle 11">
            <a:extLst>
              <a:ext uri="{FF2B5EF4-FFF2-40B4-BE49-F238E27FC236}">
                <a16:creationId xmlns:a16="http://schemas.microsoft.com/office/drawing/2014/main" id="{8E93C737-284B-47D6-85F9-BCF9A1E2E47F}"/>
              </a:ext>
            </a:extLst>
          </p:cNvPr>
          <p:cNvSpPr txBox="1">
            <a:spLocks/>
          </p:cNvSpPr>
          <p:nvPr/>
        </p:nvSpPr>
        <p:spPr>
          <a:xfrm>
            <a:off x="6227887" y="82803"/>
            <a:ext cx="5405173" cy="1463206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/>
              <a:t>Substituted Decision Making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002261-A135-40EF-99EA-F1966845FBC0}"/>
              </a:ext>
            </a:extLst>
          </p:cNvPr>
          <p:cNvSpPr/>
          <p:nvPr/>
        </p:nvSpPr>
        <p:spPr>
          <a:xfrm>
            <a:off x="5944422" y="821317"/>
            <a:ext cx="45719" cy="48457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1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8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1FE7A37-5AA0-4BDD-92BA-AE6558EF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864" y="-1311565"/>
            <a:ext cx="11410697" cy="2387600"/>
          </a:xfrm>
        </p:spPr>
        <p:txBody>
          <a:bodyPr/>
          <a:lstStyle/>
          <a:p>
            <a:r>
              <a:rPr lang="en-US" sz="4400" dirty="0"/>
              <a:t>Supported Decision Making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A1A0C-A750-4F41-A716-9BEEEE8F007E}"/>
              </a:ext>
            </a:extLst>
          </p:cNvPr>
          <p:cNvSpPr txBox="1">
            <a:spLocks/>
          </p:cNvSpPr>
          <p:nvPr/>
        </p:nvSpPr>
        <p:spPr>
          <a:xfrm>
            <a:off x="1206412" y="1198777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078F58E-CE25-4DD1-B337-AC08DCECF02F}"/>
              </a:ext>
            </a:extLst>
          </p:cNvPr>
          <p:cNvSpPr txBox="1">
            <a:spLocks/>
          </p:cNvSpPr>
          <p:nvPr/>
        </p:nvSpPr>
        <p:spPr>
          <a:xfrm>
            <a:off x="1457178" y="1321519"/>
            <a:ext cx="10515600" cy="435133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Laws in Alaska, Texas, Delaware, and Wisconsin codifying “Supported Decision Making”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Informal supports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Person Centered and Directed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A SDMA is simply a contract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Laws may be necessary to ensure acceptance by professionals (such as medical or financial ones)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 algn="l"/>
            <a:r>
              <a:rPr lang="en-US" sz="2800" dirty="0"/>
              <a:t>*See Also: Vermont</a:t>
            </a:r>
          </a:p>
        </p:txBody>
      </p:sp>
    </p:spTree>
    <p:extLst>
      <p:ext uri="{BB962C8B-B14F-4D97-AF65-F5344CB8AC3E}">
        <p14:creationId xmlns:p14="http://schemas.microsoft.com/office/powerpoint/2010/main" val="301956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" t="194" r="6958" b="442"/>
          <a:stretch/>
        </p:blipFill>
        <p:spPr>
          <a:xfrm>
            <a:off x="22439" y="12700"/>
            <a:ext cx="1124110" cy="6522736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143000" y="1"/>
            <a:ext cx="2" cy="6553199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2E05-27E8-4814-B9B5-69B786581838}" type="slidenum">
              <a:rPr lang="en-US" smtClean="0"/>
              <a:t>9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1FE7A37-5AA0-4BDD-92BA-AE6558EF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864" y="-1311565"/>
            <a:ext cx="11410697" cy="2387600"/>
          </a:xfrm>
        </p:spPr>
        <p:txBody>
          <a:bodyPr/>
          <a:lstStyle/>
          <a:p>
            <a:r>
              <a:rPr lang="en-US" sz="4400" dirty="0"/>
              <a:t>AB480 – The Supported Decision Making Act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A1A0C-A750-4F41-A716-9BEEEE8F007E}"/>
              </a:ext>
            </a:extLst>
          </p:cNvPr>
          <p:cNvSpPr txBox="1">
            <a:spLocks/>
          </p:cNvSpPr>
          <p:nvPr/>
        </p:nvSpPr>
        <p:spPr>
          <a:xfrm>
            <a:off x="1206412" y="1198777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078F58E-CE25-4DD1-B337-AC08DCECF02F}"/>
              </a:ext>
            </a:extLst>
          </p:cNvPr>
          <p:cNvSpPr txBox="1">
            <a:spLocks/>
          </p:cNvSpPr>
          <p:nvPr/>
        </p:nvSpPr>
        <p:spPr>
          <a:xfrm>
            <a:off x="1457178" y="1321519"/>
            <a:ext cx="10515600" cy="435133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Sponsored by the Interim Committee on Seniors, Veterans, and Adults with Special Needs (Chair: Assemblywoman Lesley Cohen)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Materials considered included the report of a grant project helmed by Judge Frances Doherty of Nevada’s Second Judicial District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Would create the framework for use of Supported Decision Making Agreements to access a variety of supports and services without it being used against them</a:t>
            </a:r>
          </a:p>
        </p:txBody>
      </p:sp>
    </p:spTree>
    <p:extLst>
      <p:ext uri="{BB962C8B-B14F-4D97-AF65-F5344CB8AC3E}">
        <p14:creationId xmlns:p14="http://schemas.microsoft.com/office/powerpoint/2010/main" val="100528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HS PowerPoint Template_01.2017_wide [Read-Only]" id="{397139A9-59F5-48F9-8691-FE06F59E8F3E}" vid="{469E9B56-B44A-40DE-9769-29D294D3E8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 PowerPoint Template_01.2017_wide</Template>
  <TotalTime>20941</TotalTime>
  <Words>949</Words>
  <Application>Microsoft Office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Bell MT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Supported  Decision Making</vt:lpstr>
      <vt:lpstr>Supported Decision Making</vt:lpstr>
      <vt:lpstr>AB480 – The Supported Decision Making Act</vt:lpstr>
      <vt:lpstr>AB480 – The Supported Decision Making Act</vt:lpstr>
      <vt:lpstr>AB480 – The Supported Decision Making Act</vt:lpstr>
      <vt:lpstr>Transportation and SDM</vt:lpstr>
      <vt:lpstr>Advocacy Opportunities – AB480</vt:lpstr>
      <vt:lpstr>Thank you for your time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Homa Woodrum</dc:creator>
  <cp:lastModifiedBy>Homa Woodrum</cp:lastModifiedBy>
  <cp:revision>72</cp:revision>
  <cp:lastPrinted>2018-03-28T19:39:34Z</cp:lastPrinted>
  <dcterms:created xsi:type="dcterms:W3CDTF">2018-03-28T17:59:16Z</dcterms:created>
  <dcterms:modified xsi:type="dcterms:W3CDTF">2019-04-29T08:56:49Z</dcterms:modified>
</cp:coreProperties>
</file>