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9" r:id="rId2"/>
    <p:sldId id="256" r:id="rId3"/>
    <p:sldId id="304" r:id="rId4"/>
    <p:sldId id="325" r:id="rId5"/>
    <p:sldId id="322" r:id="rId6"/>
    <p:sldId id="305" r:id="rId7"/>
    <p:sldId id="307" r:id="rId8"/>
    <p:sldId id="308" r:id="rId9"/>
    <p:sldId id="309" r:id="rId10"/>
    <p:sldId id="310" r:id="rId11"/>
    <p:sldId id="311" r:id="rId12"/>
    <p:sldId id="312" r:id="rId13"/>
    <p:sldId id="327" r:id="rId14"/>
    <p:sldId id="313" r:id="rId15"/>
    <p:sldId id="314" r:id="rId16"/>
    <p:sldId id="315" r:id="rId17"/>
    <p:sldId id="316" r:id="rId18"/>
    <p:sldId id="320" r:id="rId19"/>
    <p:sldId id="317" r:id="rId20"/>
    <p:sldId id="318" r:id="rId21"/>
    <p:sldId id="328" r:id="rId22"/>
    <p:sldId id="319" r:id="rId23"/>
    <p:sldId id="326" r:id="rId24"/>
    <p:sldId id="32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3218" autoAdjust="0"/>
  </p:normalViewPr>
  <p:slideViewPr>
    <p:cSldViewPr>
      <p:cViewPr varScale="1">
        <p:scale>
          <a:sx n="63" d="100"/>
          <a:sy n="63" d="100"/>
        </p:scale>
        <p:origin x="1376" y="52"/>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134" tIns="46067" rIns="92134" bIns="46067" rtlCol="0"/>
          <a:lstStyle>
            <a:lvl1pPr algn="l">
              <a:defRPr sz="1200"/>
            </a:lvl1pPr>
          </a:lstStyle>
          <a:p>
            <a:r>
              <a:rPr lang="en-US"/>
              <a:t>Nevada Rural Counties RSVP, Inc.</a:t>
            </a:r>
          </a:p>
        </p:txBody>
      </p:sp>
      <p:sp>
        <p:nvSpPr>
          <p:cNvPr id="3" name="Date Placeholder 2"/>
          <p:cNvSpPr>
            <a:spLocks noGrp="1"/>
          </p:cNvSpPr>
          <p:nvPr>
            <p:ph type="dt" sz="quarter" idx="1"/>
          </p:nvPr>
        </p:nvSpPr>
        <p:spPr>
          <a:xfrm>
            <a:off x="3970938" y="0"/>
            <a:ext cx="3037840" cy="464820"/>
          </a:xfrm>
          <a:prstGeom prst="rect">
            <a:avLst/>
          </a:prstGeom>
        </p:spPr>
        <p:txBody>
          <a:bodyPr vert="horz" lIns="92134" tIns="46067" rIns="92134" bIns="46067" rtlCol="0"/>
          <a:lstStyle>
            <a:lvl1pPr algn="r">
              <a:defRPr sz="1200"/>
            </a:lvl1pPr>
          </a:lstStyle>
          <a:p>
            <a:fld id="{C064AC36-B826-4697-8929-71222308E42A}" type="datetimeFigureOut">
              <a:rPr lang="en-US" smtClean="0"/>
              <a:pPr/>
              <a:t>4/30/2019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134" tIns="46067" rIns="92134" bIns="4606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134" tIns="46067" rIns="92134" bIns="46067" rtlCol="0" anchor="b"/>
          <a:lstStyle>
            <a:lvl1pPr algn="r">
              <a:defRPr sz="1200"/>
            </a:lvl1pPr>
          </a:lstStyle>
          <a:p>
            <a:fld id="{88320F07-0186-45C1-8387-1D3D02D28CF4}" type="slidenum">
              <a:rPr lang="en-US" smtClean="0"/>
              <a:pPr/>
              <a:t>‹#›</a:t>
            </a:fld>
            <a:endParaRPr lang="en-US"/>
          </a:p>
        </p:txBody>
      </p:sp>
    </p:spTree>
    <p:extLst>
      <p:ext uri="{BB962C8B-B14F-4D97-AF65-F5344CB8AC3E}">
        <p14:creationId xmlns:p14="http://schemas.microsoft.com/office/powerpoint/2010/main" val="368840684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134" tIns="46067" rIns="92134" bIns="46067" rtlCol="0"/>
          <a:lstStyle>
            <a:lvl1pPr algn="l">
              <a:defRPr sz="1200"/>
            </a:lvl1pPr>
          </a:lstStyle>
          <a:p>
            <a:r>
              <a:rPr lang="en-US"/>
              <a:t>Nevada Rural Counties RSVP, Inc.</a:t>
            </a:r>
          </a:p>
        </p:txBody>
      </p:sp>
      <p:sp>
        <p:nvSpPr>
          <p:cNvPr id="3" name="Date Placeholder 2"/>
          <p:cNvSpPr>
            <a:spLocks noGrp="1"/>
          </p:cNvSpPr>
          <p:nvPr>
            <p:ph type="dt" idx="1"/>
          </p:nvPr>
        </p:nvSpPr>
        <p:spPr>
          <a:xfrm>
            <a:off x="3970938" y="0"/>
            <a:ext cx="3037840" cy="464820"/>
          </a:xfrm>
          <a:prstGeom prst="rect">
            <a:avLst/>
          </a:prstGeom>
        </p:spPr>
        <p:txBody>
          <a:bodyPr vert="horz" lIns="92134" tIns="46067" rIns="92134" bIns="46067" rtlCol="0"/>
          <a:lstStyle>
            <a:lvl1pPr algn="r">
              <a:defRPr sz="1200"/>
            </a:lvl1pPr>
          </a:lstStyle>
          <a:p>
            <a:fld id="{B2640AAD-C9A5-4A13-9307-4ECE94FA8965}" type="datetimeFigureOut">
              <a:rPr lang="en-US" smtClean="0"/>
              <a:pPr/>
              <a:t>4/30/2019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134" tIns="46067" rIns="92134" bIns="4606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134" tIns="46067" rIns="92134" bIns="460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134" tIns="46067" rIns="92134"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134" tIns="46067" rIns="92134" bIns="46067" rtlCol="0" anchor="b"/>
          <a:lstStyle>
            <a:lvl1pPr algn="r">
              <a:defRPr sz="1200"/>
            </a:lvl1pPr>
          </a:lstStyle>
          <a:p>
            <a:fld id="{78C7751D-E492-4A83-8FE0-283BB31468A4}" type="slidenum">
              <a:rPr lang="en-US" smtClean="0"/>
              <a:pPr/>
              <a:t>‹#›</a:t>
            </a:fld>
            <a:endParaRPr lang="en-US"/>
          </a:p>
        </p:txBody>
      </p:sp>
    </p:spTree>
    <p:extLst>
      <p:ext uri="{BB962C8B-B14F-4D97-AF65-F5344CB8AC3E}">
        <p14:creationId xmlns:p14="http://schemas.microsoft.com/office/powerpoint/2010/main" val="321246280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1"/>
          </p:nvPr>
        </p:nvSpPr>
        <p:spPr/>
        <p:txBody>
          <a:bodyPr/>
          <a:lstStyle/>
          <a:p>
            <a:r>
              <a:rPr lang="en-US"/>
              <a:t>Nevada Rural Counties RSVP, Inc.</a:t>
            </a:r>
          </a:p>
        </p:txBody>
      </p:sp>
    </p:spTree>
    <p:extLst>
      <p:ext uri="{BB962C8B-B14F-4D97-AF65-F5344CB8AC3E}">
        <p14:creationId xmlns:p14="http://schemas.microsoft.com/office/powerpoint/2010/main" val="1765113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ways that you can help!  </a:t>
            </a:r>
            <a:endParaRPr lang="en-US" b="1" dirty="0"/>
          </a:p>
          <a:p>
            <a:endParaRPr lang="en-US" dirty="0"/>
          </a:p>
          <a:p>
            <a:r>
              <a:rPr lang="en-US" dirty="0"/>
              <a:t>You can help by volunteering; spreading the word about RSVP services to connect those who may need our help;</a:t>
            </a:r>
            <a:endParaRPr lang="en-US" b="1" dirty="0"/>
          </a:p>
          <a:p>
            <a:r>
              <a:rPr lang="en-US" dirty="0"/>
              <a:t>Follow us on Facebook and get important announcements.  Our fb page also links to our website as a social media style blog;</a:t>
            </a:r>
            <a:endParaRPr lang="en-US" b="1" dirty="0"/>
          </a:p>
          <a:p>
            <a:endParaRPr lang="en-US" dirty="0"/>
          </a:p>
          <a:p>
            <a:r>
              <a:rPr lang="en-US" dirty="0"/>
              <a:t>RSVP gratefully accepts on-line donations as part of the Network for Good family; or Shop on the web at </a:t>
            </a:r>
            <a:r>
              <a:rPr lang="en-US" dirty="0" err="1"/>
              <a:t>AmazonSmiles</a:t>
            </a:r>
            <a:r>
              <a:rPr lang="en-US" dirty="0"/>
              <a:t> and select RSVP as your charity of choice.      </a:t>
            </a:r>
            <a:endParaRPr lang="en-US" b="1" dirty="0"/>
          </a:p>
          <a:p>
            <a:r>
              <a:rPr lang="en-US" dirty="0"/>
              <a:t>Visit our website to learn more.</a:t>
            </a:r>
            <a:endParaRPr lang="en-US" b="1" dirty="0"/>
          </a:p>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405898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Header Placeholder 4"/>
          <p:cNvSpPr>
            <a:spLocks noGrp="1"/>
          </p:cNvSpPr>
          <p:nvPr>
            <p:ph type="hdr" sz="quarter" idx="11"/>
          </p:nvPr>
        </p:nvSpPr>
        <p:spPr/>
        <p:txBody>
          <a:bodyPr/>
          <a:lstStyle/>
          <a:p>
            <a:r>
              <a:rPr lang="en-US"/>
              <a:t>Nevada Rural Counties RSVP, Inc.</a:t>
            </a:r>
          </a:p>
        </p:txBody>
      </p:sp>
    </p:spTree>
    <p:extLst>
      <p:ext uri="{BB962C8B-B14F-4D97-AF65-F5344CB8AC3E}">
        <p14:creationId xmlns:p14="http://schemas.microsoft.com/office/powerpoint/2010/main" val="203717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338">
              <a:defRPr/>
            </a:pPr>
            <a:endParaRPr lang="en-US" dirty="0"/>
          </a:p>
          <a:p>
            <a:pPr defTabSz="921338">
              <a:defRPr/>
            </a:pPr>
            <a:endParaRPr lang="en-US" dirty="0"/>
          </a:p>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339406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Transportation Services has been cited in all rural studies as the #1 deterrent for seniors to access the medical and basic services they need in order  for them to remain independent and at home and out of costly institutions.</a:t>
            </a:r>
          </a:p>
          <a:p>
            <a:r>
              <a:rPr lang="en-US" dirty="0"/>
              <a:t>RSVP’s </a:t>
            </a:r>
            <a:r>
              <a:rPr lang="en-US" i="1" dirty="0"/>
              <a:t>Transportation Program</a:t>
            </a:r>
            <a:r>
              <a:rPr lang="en-US" dirty="0"/>
              <a:t> is for low-income clients in the 15 rural counties, where no other appropriate transportation is available to help ensure that our aging citizens have access to medical, dental, and vision appointments, to pick up prescriptions, socialization opportunities and essential shopping, in and outside a person’s county. </a:t>
            </a:r>
          </a:p>
          <a:p>
            <a:pPr defTabSz="921338">
              <a:defRPr/>
            </a:pPr>
            <a:endParaRPr lang="en-US" dirty="0"/>
          </a:p>
          <a:p>
            <a:pPr defTabSz="921338">
              <a:defRPr/>
            </a:pPr>
            <a:r>
              <a:rPr lang="en-US" dirty="0"/>
              <a:t>Not only do seniors receive critical transportation services at no cost; they also receive the emotional support which is so necessary for the confined elderly.</a:t>
            </a:r>
          </a:p>
          <a:p>
            <a:pPr defTabSz="921338">
              <a:defRPr/>
            </a:pPr>
            <a:endParaRPr lang="en-US" dirty="0"/>
          </a:p>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401300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1338">
              <a:defRPr/>
            </a:pPr>
            <a:r>
              <a:rPr lang="en-US" dirty="0"/>
              <a:t>Elderly spousal caregivers with a history of chronic illness themselves who are experiencing Caregiving related stress have a </a:t>
            </a:r>
            <a:r>
              <a:rPr lang="en-US" b="1" dirty="0"/>
              <a:t>63% higher mortality rate</a:t>
            </a:r>
            <a:r>
              <a:rPr lang="en-US" dirty="0"/>
              <a:t> than their non-Caregiving peers.</a:t>
            </a:r>
          </a:p>
          <a:p>
            <a:endParaRPr lang="en-US" dirty="0"/>
          </a:p>
          <a:p>
            <a:r>
              <a:rPr lang="en-US" dirty="0"/>
              <a:t>Caregivers who help someone age 50 or older say the most common health problems the person they care for has are </a:t>
            </a:r>
            <a:r>
              <a:rPr lang="en-US" b="1" dirty="0"/>
              <a:t>diabetes</a:t>
            </a:r>
            <a:r>
              <a:rPr lang="en-US" dirty="0"/>
              <a:t>, </a:t>
            </a:r>
            <a:r>
              <a:rPr lang="en-US" b="1" dirty="0"/>
              <a:t>cancer</a:t>
            </a:r>
            <a:r>
              <a:rPr lang="en-US" dirty="0"/>
              <a:t>, and </a:t>
            </a:r>
            <a:r>
              <a:rPr lang="en-US" b="1" dirty="0"/>
              <a:t>heart disease</a:t>
            </a:r>
            <a:r>
              <a:rPr lang="en-US" dirty="0"/>
              <a:t>. </a:t>
            </a:r>
          </a:p>
          <a:p>
            <a:r>
              <a:rPr lang="en-US" b="1" dirty="0"/>
              <a:t>One quarter </a:t>
            </a:r>
            <a:r>
              <a:rPr lang="en-US" dirty="0"/>
              <a:t>of caregivers helping someone age 50 or older reports the person they care for is suffering from </a:t>
            </a:r>
            <a:r>
              <a:rPr lang="en-US" b="1" dirty="0"/>
              <a:t>Alzheimer's</a:t>
            </a:r>
            <a:r>
              <a:rPr lang="en-US" dirty="0"/>
              <a:t>, </a:t>
            </a:r>
            <a:r>
              <a:rPr lang="en-US" b="1" dirty="0"/>
              <a:t>dementia</a:t>
            </a:r>
            <a:r>
              <a:rPr lang="en-US" dirty="0"/>
              <a:t>, or other </a:t>
            </a:r>
            <a:r>
              <a:rPr lang="en-US" b="1" dirty="0"/>
              <a:t>mental confusion</a:t>
            </a:r>
            <a:r>
              <a:rPr lang="en-US" dirty="0"/>
              <a:t>.</a:t>
            </a:r>
          </a:p>
          <a:p>
            <a:endParaRPr lang="en-US" dirty="0"/>
          </a:p>
          <a:p>
            <a:r>
              <a:rPr lang="en-US" b="1" dirty="0"/>
              <a:t>Fifty nine percent </a:t>
            </a:r>
            <a:r>
              <a:rPr lang="en-US" dirty="0"/>
              <a:t>of the adult population either is or expects to be a family caregiver.</a:t>
            </a:r>
          </a:p>
          <a:p>
            <a:r>
              <a:rPr lang="en-US" dirty="0"/>
              <a:t>The value of the services family caregivers provide for "free" is estimated to be </a:t>
            </a:r>
            <a:r>
              <a:rPr lang="en-US" b="1" dirty="0"/>
              <a:t>$306 billion a year</a:t>
            </a:r>
            <a:r>
              <a:rPr lang="en-US" dirty="0"/>
              <a:t>.</a:t>
            </a:r>
          </a:p>
          <a:p>
            <a:endParaRPr lang="en-US" dirty="0"/>
          </a:p>
          <a:p>
            <a:r>
              <a:rPr lang="en-US" dirty="0"/>
              <a:t>A recent study calculated that American businesses lose as much as </a:t>
            </a:r>
            <a:r>
              <a:rPr lang="en-US" b="1" dirty="0"/>
              <a:t>$34 billion each year </a:t>
            </a:r>
            <a:r>
              <a:rPr lang="en-US" dirty="0"/>
              <a:t>due to employees' need to care for loved ones 50 years of age and older.</a:t>
            </a:r>
          </a:p>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268447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169695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348228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338">
              <a:defRPr/>
            </a:pPr>
            <a:r>
              <a:rPr lang="en-US" dirty="0"/>
              <a:t>The population of the 15 rural Nevada counties served is 327,830 of which 75,400 are seniors 60 years of age and older, 19,604 of whom are living in poverty and 18,078 live with a disability, according to the American Community Survey.  </a:t>
            </a:r>
          </a:p>
          <a:p>
            <a:pPr defTabSz="921338">
              <a:defRPr/>
            </a:pPr>
            <a:endParaRPr lang="en-US" dirty="0"/>
          </a:p>
          <a:p>
            <a:r>
              <a:rPr lang="en-US" dirty="0"/>
              <a:t>Providing services which keep seniors at home is the best alternative because if indigent, counties must pay for the costs of living in a care facility.</a:t>
            </a:r>
            <a:endParaRPr lang="en-US" b="1" dirty="0"/>
          </a:p>
          <a:p>
            <a:r>
              <a:rPr lang="en-US" dirty="0"/>
              <a:t> </a:t>
            </a:r>
            <a:endParaRPr lang="en-US" b="1" dirty="0"/>
          </a:p>
          <a:p>
            <a:r>
              <a:rPr lang="en-US" dirty="0"/>
              <a:t>Keeping seniors in their own homes is advantageous for many reasons. Not only is it the most fiscally prudent way to help them, it’s the right thing to do. People living at home continue to contribute to the local economy which makes for a healthy, vibrant community.  RSVP provides a service that honors the elderly who have given so much to our communities and to our nation.  </a:t>
            </a:r>
            <a:endParaRPr lang="en-US" b="1" dirty="0"/>
          </a:p>
          <a:p>
            <a:pPr defTabSz="921338">
              <a:defRPr/>
            </a:pPr>
            <a:endParaRPr lang="en-US" dirty="0"/>
          </a:p>
          <a:p>
            <a:pPr defTabSz="921338">
              <a:defRPr/>
            </a:pPr>
            <a:endParaRPr lang="en-US" dirty="0"/>
          </a:p>
          <a:p>
            <a:pPr defTabSz="921338">
              <a:defRPr/>
            </a:pPr>
            <a:endParaRPr lang="en-US" dirty="0"/>
          </a:p>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230077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338">
              <a:defRPr/>
            </a:pPr>
            <a:endParaRPr lang="en-US" dirty="0"/>
          </a:p>
          <a:p>
            <a:pPr defTabSz="921338">
              <a:defRPr/>
            </a:pPr>
            <a:endParaRPr lang="en-US" dirty="0"/>
          </a:p>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619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Nevada Rural Counties RSVP, Inc.</a:t>
            </a:r>
          </a:p>
        </p:txBody>
      </p:sp>
    </p:spTree>
    <p:extLst>
      <p:ext uri="{BB962C8B-B14F-4D97-AF65-F5344CB8AC3E}">
        <p14:creationId xmlns:p14="http://schemas.microsoft.com/office/powerpoint/2010/main" val="39750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C6FB3A-132B-4E6C-AC51-C39474FE2ED5}"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6FB3A-132B-4E6C-AC51-C39474FE2ED5}"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6FB3A-132B-4E6C-AC51-C39474FE2ED5}"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6FB3A-132B-4E6C-AC51-C39474FE2ED5}"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6FB3A-132B-4E6C-AC51-C39474FE2ED5}"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C6FB3A-132B-4E6C-AC51-C39474FE2ED5}"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C6FB3A-132B-4E6C-AC51-C39474FE2ED5}"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C6FB3A-132B-4E6C-AC51-C39474FE2ED5}" type="datetimeFigureOut">
              <a:rPr lang="en-US" smtClean="0"/>
              <a:pPr/>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6FB3A-132B-4E6C-AC51-C39474FE2ED5}" type="datetimeFigureOut">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6FB3A-132B-4E6C-AC51-C39474FE2ED5}"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6FB3A-132B-4E6C-AC51-C39474FE2ED5}"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34D35-DEF6-4BB2-AE1F-12AF2DD0A2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0">
              <a:schemeClr val="tx2">
                <a:lumMod val="40000"/>
                <a:lumOff val="60000"/>
                <a:alpha val="99000"/>
              </a:schemeClr>
            </a:gs>
            <a:gs pos="100000">
              <a:schemeClr val="bg1"/>
            </a:gs>
            <a:gs pos="100000">
              <a:srgbClr val="FFEBFA"/>
            </a:gs>
          </a:gsLst>
          <a:lin ang="17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6FB3A-132B-4E6C-AC51-C39474FE2ED5}" type="datetimeFigureOut">
              <a:rPr lang="en-US" smtClean="0"/>
              <a:pPr/>
              <a:t>4/30/2019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34D35-DEF6-4BB2-AE1F-12AF2DD0A2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845F-5CCD-45E1-BA04-12E22E4A4209}"/>
              </a:ext>
            </a:extLst>
          </p:cNvPr>
          <p:cNvSpPr>
            <a:spLocks noGrp="1"/>
          </p:cNvSpPr>
          <p:nvPr>
            <p:ph type="title"/>
          </p:nvPr>
        </p:nvSpPr>
        <p:spPr/>
        <p:txBody>
          <a:bodyPr/>
          <a:lstStyle/>
          <a:p>
            <a:r>
              <a:rPr lang="en-US" dirty="0"/>
              <a:t>Our Commercial</a:t>
            </a:r>
          </a:p>
        </p:txBody>
      </p:sp>
      <p:pic>
        <p:nvPicPr>
          <p:cNvPr id="4" name="RSVP Nevada - Seniors Helping Seniors">
            <a:hlinkClick r:id="" action="ppaction://media"/>
            <a:extLst>
              <a:ext uri="{FF2B5EF4-FFF2-40B4-BE49-F238E27FC236}">
                <a16:creationId xmlns:a16="http://schemas.microsoft.com/office/drawing/2014/main" id="{060D7AE5-F86D-4ECD-AA9A-C22F719987E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4389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Freedom Alert or Lifeline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r>
              <a:rPr lang="en-US" sz="2800" dirty="0"/>
              <a:t>Are emergency response system(s) that gives immediate access to emergency services.  Clients feel secure and gives them confidence that they can remain in their own homes.  </a:t>
            </a:r>
          </a:p>
          <a:p>
            <a:pPr marL="0" indent="0" algn="ctr">
              <a:buNone/>
            </a:pPr>
            <a:r>
              <a:rPr lang="en-US" sz="2000" dirty="0"/>
              <a:t>“I am a widow of 15 months so I am now living by myself in the home.  Lifeline is very helpful and makes me feel safe.” 	</a:t>
            </a:r>
            <a:r>
              <a:rPr lang="en-US" sz="2000" i="1" dirty="0"/>
              <a:t>RSVP Client</a:t>
            </a:r>
            <a:endParaRPr lang="en-US" sz="2000" dirty="0"/>
          </a:p>
          <a:p>
            <a:pPr marL="0" indent="0" algn="ctr">
              <a:buNone/>
            </a:pPr>
            <a:endParaRPr lang="en-US" sz="2200" dirty="0"/>
          </a:p>
          <a:p>
            <a:pPr marL="0" indent="0">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C923213C-74D3-48F7-A039-D6E2DEB86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175" y="1219200"/>
            <a:ext cx="1771650" cy="1771650"/>
          </a:xfrm>
          <a:prstGeom prst="rect">
            <a:avLst/>
          </a:prstGeom>
        </p:spPr>
      </p:pic>
      <p:pic>
        <p:nvPicPr>
          <p:cNvPr id="9" name="Picture 8">
            <a:extLst>
              <a:ext uri="{FF2B5EF4-FFF2-40B4-BE49-F238E27FC236}">
                <a16:creationId xmlns:a16="http://schemas.microsoft.com/office/drawing/2014/main" id="{429C06D6-7441-4486-9AE4-EB5F91A39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39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Veterans VIP </a:t>
            </a:r>
          </a:p>
        </p:txBody>
      </p:sp>
      <p:sp>
        <p:nvSpPr>
          <p:cNvPr id="3" name="Content Placeholder 2"/>
          <p:cNvSpPr>
            <a:spLocks noGrp="1"/>
          </p:cNvSpPr>
          <p:nvPr>
            <p:ph idx="1"/>
          </p:nvPr>
        </p:nvSpPr>
        <p:spPr>
          <a:xfrm>
            <a:off x="457200" y="1206481"/>
            <a:ext cx="8229600" cy="5334000"/>
          </a:xfrm>
        </p:spPr>
        <p:txBody>
          <a:bodyPr>
            <a:normAutofit/>
          </a:bodyPr>
          <a:lstStyle/>
          <a:p>
            <a:pPr marL="0" indent="0">
              <a:buNone/>
            </a:pPr>
            <a:endParaRPr lang="en-US" dirty="0"/>
          </a:p>
          <a:p>
            <a:pPr marL="0" indent="0">
              <a:buNone/>
            </a:pPr>
            <a:endParaRPr lang="en-US" dirty="0"/>
          </a:p>
          <a:p>
            <a:r>
              <a:rPr lang="en-US" sz="2200" dirty="0"/>
              <a:t>Connects Veterans to RSVP’s Independent Living Programs.</a:t>
            </a:r>
          </a:p>
          <a:p>
            <a:r>
              <a:rPr lang="en-US" sz="2200" dirty="0"/>
              <a:t>Volunteer Opportunities to Help Other Veterans.</a:t>
            </a:r>
          </a:p>
          <a:p>
            <a:r>
              <a:rPr lang="en-US" sz="2200" dirty="0"/>
              <a:t>Partner with CC Sheriff for Wellness Checks, Urgent Medical Transportation, Referral Systems.</a:t>
            </a:r>
          </a:p>
          <a:p>
            <a:r>
              <a:rPr lang="en-US" sz="2200" dirty="0"/>
              <a:t>Partner with NV Office of Suicide Prevention for Training &amp; Support.</a:t>
            </a:r>
          </a:p>
          <a:p>
            <a:r>
              <a:rPr lang="en-US" sz="2200" dirty="0"/>
              <a:t>Partner with Nye Vet Trans, Elko Transit, and DAV. Transportation for connections to telehealth and clinical visits. </a:t>
            </a:r>
          </a:p>
          <a:p>
            <a:r>
              <a:rPr lang="en-US" sz="2200" dirty="0"/>
              <a:t>AmeriCorps VISTA members are Certified Nevada Veterans Advocates.</a:t>
            </a:r>
          </a:p>
          <a:p>
            <a:endParaRPr lang="en-US" sz="2800" dirty="0"/>
          </a:p>
          <a:p>
            <a:pPr marL="0" indent="0">
              <a:buNone/>
            </a:pPr>
            <a:endParaRPr lang="en-US" sz="2800" dirty="0"/>
          </a:p>
          <a:p>
            <a:pPr marL="0" indent="0" algn="ctr">
              <a:buNone/>
            </a:pPr>
            <a:endParaRPr lang="en-US" sz="2200" dirty="0"/>
          </a:p>
          <a:p>
            <a:pPr marL="0" indent="0">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1206481"/>
            <a:ext cx="1143000" cy="1062016"/>
          </a:xfrm>
          <a:prstGeom prst="rect">
            <a:avLst/>
          </a:prstGeom>
        </p:spPr>
      </p:pic>
      <p:pic>
        <p:nvPicPr>
          <p:cNvPr id="5" name="Picture 4">
            <a:extLst>
              <a:ext uri="{FF2B5EF4-FFF2-40B4-BE49-F238E27FC236}">
                <a16:creationId xmlns:a16="http://schemas.microsoft.com/office/drawing/2014/main" id="{53EB3A8E-96F4-4A5E-ACCE-71966F468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941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Respite Care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r>
              <a:rPr lang="en-US" sz="2200" dirty="0"/>
              <a:t>Provides 24/7 caregivers who are exhausted, overwhelmed and stressed with regular breaks to provide relief and help them continue the care of their loved ones who are elderly, as well as care for adults with a disability. Volunteers provide breaks 2 to 4 hours or more per week.</a:t>
            </a:r>
          </a:p>
          <a:p>
            <a:pPr marL="0" indent="0" algn="ctr">
              <a:buNone/>
            </a:pPr>
            <a:r>
              <a:rPr lang="en-US" sz="1800" i="1" dirty="0"/>
              <a:t>“I was sad when I couldn’t continue providing respite services to Fernley residents.  What helped tremendously was knowing that now that I need help and support, RSVP is currently here to help me.  This experience helps me better understand the importance of this great service.” RSVP Client</a:t>
            </a:r>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417638"/>
            <a:ext cx="2063993" cy="13716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6639714-111C-41B1-A98F-33C8B7D10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05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A9A6-C826-4BE5-98CE-D5500ED6B554}"/>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023C14EF-F202-4C18-91E2-2990386C3B1C}"/>
              </a:ext>
            </a:extLst>
          </p:cNvPr>
          <p:cNvPicPr/>
          <p:nvPr/>
        </p:nvPicPr>
        <p:blipFill>
          <a:blip r:embed="rId2"/>
          <a:stretch>
            <a:fillRect/>
          </a:stretch>
        </p:blipFill>
        <p:spPr>
          <a:xfrm>
            <a:off x="5791200" y="3445545"/>
            <a:ext cx="2632342" cy="1927038"/>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id="{39EEA342-42E2-4713-9857-BF1AFF4A3C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9463" y="152400"/>
            <a:ext cx="6677957" cy="2000529"/>
          </a:xfrm>
          <a:ln w="38100">
            <a:solidFill>
              <a:schemeClr val="tx1"/>
            </a:solidFill>
          </a:ln>
        </p:spPr>
      </p:pic>
      <p:sp>
        <p:nvSpPr>
          <p:cNvPr id="6" name="TextBox 5">
            <a:extLst>
              <a:ext uri="{FF2B5EF4-FFF2-40B4-BE49-F238E27FC236}">
                <a16:creationId xmlns:a16="http://schemas.microsoft.com/office/drawing/2014/main" id="{FB840861-13DE-495C-9545-6F301FCF85AA}"/>
              </a:ext>
            </a:extLst>
          </p:cNvPr>
          <p:cNvSpPr txBox="1"/>
          <p:nvPr/>
        </p:nvSpPr>
        <p:spPr>
          <a:xfrm>
            <a:off x="838200" y="2839704"/>
            <a:ext cx="7628307" cy="400110"/>
          </a:xfrm>
          <a:prstGeom prst="rect">
            <a:avLst/>
          </a:prstGeom>
          <a:noFill/>
        </p:spPr>
        <p:txBody>
          <a:bodyPr wrap="square" rtlCol="0">
            <a:spAutoFit/>
          </a:bodyPr>
          <a:lstStyle/>
          <a:p>
            <a:r>
              <a:rPr lang="en-US" sz="2000" b="1" dirty="0">
                <a:ea typeface="KaiTi" panose="020B0503020204020204" pitchFamily="49" charset="-122"/>
                <a:cs typeface="Times New Roman" panose="02020603050405020304" pitchFamily="18" charset="0"/>
              </a:rPr>
              <a:t>We sing songs, Share our thoughts, dance a little, laugh and have fun!</a:t>
            </a:r>
          </a:p>
        </p:txBody>
      </p:sp>
      <p:sp>
        <p:nvSpPr>
          <p:cNvPr id="7" name="TextBox 6">
            <a:extLst>
              <a:ext uri="{FF2B5EF4-FFF2-40B4-BE49-F238E27FC236}">
                <a16:creationId xmlns:a16="http://schemas.microsoft.com/office/drawing/2014/main" id="{DBEFA8E1-1612-496B-86A6-28065281D682}"/>
              </a:ext>
            </a:extLst>
          </p:cNvPr>
          <p:cNvSpPr txBox="1"/>
          <p:nvPr/>
        </p:nvSpPr>
        <p:spPr>
          <a:xfrm>
            <a:off x="1233020" y="2238584"/>
            <a:ext cx="6350841" cy="584775"/>
          </a:xfrm>
          <a:prstGeom prst="rect">
            <a:avLst/>
          </a:prstGeom>
          <a:noFill/>
        </p:spPr>
        <p:txBody>
          <a:bodyPr wrap="none" rtlCol="0">
            <a:spAutoFit/>
          </a:bodyPr>
          <a:lstStyle/>
          <a:p>
            <a:r>
              <a:rPr lang="en-US" sz="3200" b="1" i="1" dirty="0">
                <a:solidFill>
                  <a:srgbClr val="0070C0"/>
                </a:solidFill>
              </a:rPr>
              <a:t>RSVP’s Brand New Respite Program!</a:t>
            </a:r>
          </a:p>
        </p:txBody>
      </p:sp>
      <p:sp>
        <p:nvSpPr>
          <p:cNvPr id="9" name="TextBox 8">
            <a:extLst>
              <a:ext uri="{FF2B5EF4-FFF2-40B4-BE49-F238E27FC236}">
                <a16:creationId xmlns:a16="http://schemas.microsoft.com/office/drawing/2014/main" id="{AA892401-1F69-4F35-A33F-99AB4D5D1592}"/>
              </a:ext>
            </a:extLst>
          </p:cNvPr>
          <p:cNvSpPr txBox="1"/>
          <p:nvPr/>
        </p:nvSpPr>
        <p:spPr>
          <a:xfrm>
            <a:off x="676334" y="3429000"/>
            <a:ext cx="1993238" cy="3046988"/>
          </a:xfrm>
          <a:prstGeom prst="rect">
            <a:avLst/>
          </a:prstGeom>
          <a:noFill/>
        </p:spPr>
        <p:txBody>
          <a:bodyPr wrap="none" rtlCol="0">
            <a:spAutoFit/>
          </a:bodyPr>
          <a:lstStyle/>
          <a:p>
            <a:r>
              <a:rPr lang="en-US" sz="2400" b="1" u="sng" dirty="0">
                <a:cs typeface="Times New Roman" panose="02020603050405020304" pitchFamily="18" charset="0"/>
              </a:rPr>
              <a:t>Currently live!</a:t>
            </a:r>
          </a:p>
          <a:p>
            <a:endParaRPr lang="en-US" sz="2400" b="1" dirty="0">
              <a:cs typeface="Times New Roman" panose="02020603050405020304" pitchFamily="18" charset="0"/>
            </a:endParaRPr>
          </a:p>
          <a:p>
            <a:r>
              <a:rPr lang="en-US" sz="2400" b="1" dirty="0">
                <a:cs typeface="Times New Roman" panose="02020603050405020304" pitchFamily="18" charset="0"/>
              </a:rPr>
              <a:t>Carson City</a:t>
            </a:r>
          </a:p>
          <a:p>
            <a:r>
              <a:rPr lang="en-US" sz="2400" b="1" dirty="0">
                <a:cs typeface="Times New Roman" panose="02020603050405020304" pitchFamily="18" charset="0"/>
              </a:rPr>
              <a:t>Elko</a:t>
            </a:r>
          </a:p>
          <a:p>
            <a:r>
              <a:rPr lang="en-US" sz="2400" b="1" dirty="0">
                <a:cs typeface="Times New Roman" panose="02020603050405020304" pitchFamily="18" charset="0"/>
              </a:rPr>
              <a:t>Pahrump</a:t>
            </a:r>
          </a:p>
          <a:p>
            <a:r>
              <a:rPr lang="en-US" sz="2400" b="1" dirty="0">
                <a:cs typeface="Times New Roman" panose="02020603050405020304" pitchFamily="18" charset="0"/>
              </a:rPr>
              <a:t>Ely</a:t>
            </a:r>
          </a:p>
          <a:p>
            <a:r>
              <a:rPr lang="en-US" sz="2400" b="1" dirty="0">
                <a:cs typeface="Times New Roman" panose="02020603050405020304" pitchFamily="18" charset="0"/>
              </a:rPr>
              <a:t>Caliente</a:t>
            </a:r>
          </a:p>
          <a:p>
            <a:r>
              <a:rPr lang="en-US" sz="2400" b="1" dirty="0">
                <a:cs typeface="Times New Roman" panose="02020603050405020304" pitchFamily="18" charset="0"/>
              </a:rPr>
              <a:t>Hawthorne</a:t>
            </a:r>
          </a:p>
        </p:txBody>
      </p:sp>
      <p:sp>
        <p:nvSpPr>
          <p:cNvPr id="10" name="TextBox 9">
            <a:extLst>
              <a:ext uri="{FF2B5EF4-FFF2-40B4-BE49-F238E27FC236}">
                <a16:creationId xmlns:a16="http://schemas.microsoft.com/office/drawing/2014/main" id="{44A5CB22-58A8-4A8C-BC71-61A6B23BAB95}"/>
              </a:ext>
            </a:extLst>
          </p:cNvPr>
          <p:cNvSpPr txBox="1"/>
          <p:nvPr/>
        </p:nvSpPr>
        <p:spPr>
          <a:xfrm>
            <a:off x="3352800" y="3445545"/>
            <a:ext cx="2007281" cy="2215991"/>
          </a:xfrm>
          <a:prstGeom prst="rect">
            <a:avLst/>
          </a:prstGeom>
          <a:noFill/>
        </p:spPr>
        <p:txBody>
          <a:bodyPr wrap="none" rtlCol="0">
            <a:spAutoFit/>
          </a:bodyPr>
          <a:lstStyle/>
          <a:p>
            <a:r>
              <a:rPr lang="en-US" sz="2400" b="1" u="sng" dirty="0">
                <a:cs typeface="Times New Roman" panose="02020603050405020304" pitchFamily="18" charset="0"/>
              </a:rPr>
              <a:t>Coming soon!</a:t>
            </a:r>
          </a:p>
          <a:p>
            <a:endParaRPr lang="en-US" sz="2400" b="1" dirty="0">
              <a:cs typeface="Times New Roman" panose="02020603050405020304" pitchFamily="18" charset="0"/>
            </a:endParaRPr>
          </a:p>
          <a:p>
            <a:r>
              <a:rPr lang="en-US" sz="2400" b="1" dirty="0">
                <a:cs typeface="Times New Roman" panose="02020603050405020304" pitchFamily="18" charset="0"/>
              </a:rPr>
              <a:t>Winnemucca</a:t>
            </a:r>
          </a:p>
          <a:p>
            <a:r>
              <a:rPr lang="en-US" sz="2400" b="1" dirty="0">
                <a:cs typeface="Times New Roman" panose="02020603050405020304" pitchFamily="18" charset="0"/>
              </a:rPr>
              <a:t>Fernley</a:t>
            </a:r>
          </a:p>
          <a:p>
            <a:r>
              <a:rPr lang="en-US" sz="2400" b="1" dirty="0" err="1">
                <a:cs typeface="Times New Roman" panose="02020603050405020304" pitchFamily="18" charset="0"/>
              </a:rPr>
              <a:t>Storey</a:t>
            </a:r>
            <a:endParaRPr lang="en-US" sz="2400" b="1" dirty="0">
              <a:cs typeface="Times New Roman" panose="02020603050405020304" pitchFamily="18" charset="0"/>
            </a:endParaRPr>
          </a:p>
          <a:p>
            <a:endParaRPr lang="en-US" dirty="0">
              <a:cs typeface="Times New Roman" panose="02020603050405020304" pitchFamily="18" charset="0"/>
            </a:endParaRPr>
          </a:p>
        </p:txBody>
      </p:sp>
      <p:pic>
        <p:nvPicPr>
          <p:cNvPr id="12" name="Picture 11">
            <a:extLst>
              <a:ext uri="{FF2B5EF4-FFF2-40B4-BE49-F238E27FC236}">
                <a16:creationId xmlns:a16="http://schemas.microsoft.com/office/drawing/2014/main" id="{969ECD9C-55B6-4CFA-BBF1-4C4025E3F8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791200"/>
            <a:ext cx="1524000" cy="893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157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Homemaker</a:t>
            </a:r>
            <a:r>
              <a:rPr lang="en-US" dirty="0"/>
              <a:t>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r>
              <a:rPr lang="en-US" sz="2400" dirty="0"/>
              <a:t>Homemaker services provide frail, homebound seniors with assistance with housekeeping such as dusting, kitchen and bathroom cleaning, floor maintenance as well as laundry and linen changing.  </a:t>
            </a:r>
          </a:p>
          <a:p>
            <a:pPr marL="0" indent="0" algn="ctr">
              <a:buNone/>
            </a:pPr>
            <a:r>
              <a:rPr lang="en-US" sz="2000" i="1" dirty="0"/>
              <a:t>“RSVP was invaluable especially when my mother broke her arm.  The services provided not only aided my Mother with laundry, basic cleaning and minor grocery shopping but alleviated stress for both of us.”		</a:t>
            </a:r>
          </a:p>
          <a:p>
            <a:pPr marL="0" indent="0" algn="ctr">
              <a:buNone/>
            </a:pPr>
            <a:r>
              <a:rPr lang="en-US" sz="2000" i="1" dirty="0"/>
              <a:t>                                           Daughter on behalf of RSVP Homemaker Client</a:t>
            </a:r>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361" y="1170542"/>
            <a:ext cx="1929278" cy="1371600"/>
          </a:xfrm>
          <a:prstGeom prst="rect">
            <a:avLst/>
          </a:prstGeom>
        </p:spPr>
      </p:pic>
      <p:pic>
        <p:nvPicPr>
          <p:cNvPr id="5" name="Picture 4">
            <a:extLst>
              <a:ext uri="{FF2B5EF4-FFF2-40B4-BE49-F238E27FC236}">
                <a16:creationId xmlns:a16="http://schemas.microsoft.com/office/drawing/2014/main" id="{F6EB3045-1A5E-4094-B929-EB055AB99E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518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Farmer’s Market Coupons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endParaRPr lang="en-US" sz="2800" dirty="0"/>
          </a:p>
          <a:p>
            <a:pPr marL="0" indent="0">
              <a:buNone/>
            </a:pPr>
            <a:r>
              <a:rPr lang="en-US" sz="2800" dirty="0"/>
              <a:t>Provides free coupons each summer for fresh fruits and vegetables, serving as a nutritional supplement for low-income seniors. </a:t>
            </a:r>
          </a:p>
          <a:p>
            <a:pPr marL="0" indent="0">
              <a:buNone/>
            </a:pPr>
            <a:endParaRPr lang="en-US" sz="2800" dirty="0"/>
          </a:p>
          <a:p>
            <a:pPr marL="0" indent="0">
              <a:buNone/>
            </a:pPr>
            <a:endParaRPr lang="en-US" sz="24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294" y="1470819"/>
            <a:ext cx="2059412" cy="1371600"/>
          </a:xfrm>
          <a:prstGeom prst="rect">
            <a:avLst/>
          </a:prstGeom>
        </p:spPr>
      </p:pic>
      <p:pic>
        <p:nvPicPr>
          <p:cNvPr id="6" name="Picture 5">
            <a:extLst>
              <a:ext uri="{FF2B5EF4-FFF2-40B4-BE49-F238E27FC236}">
                <a16:creationId xmlns:a16="http://schemas.microsoft.com/office/drawing/2014/main" id="{77758635-FE33-4581-B3F4-CE1CE7474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49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Resistance Exercise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endParaRPr lang="en-US" sz="2800" dirty="0"/>
          </a:p>
          <a:p>
            <a:pPr marL="0" indent="0">
              <a:buNone/>
            </a:pPr>
            <a:r>
              <a:rPr lang="en-US" sz="2800" dirty="0"/>
              <a:t>Provides light weights training; helping to keep seniors active and healthy, improving mobility, cognitive ability, and muscle strength. Resistance Exercise also helps increase balance which helps to keep seniors active and healthy.  </a:t>
            </a:r>
          </a:p>
          <a:p>
            <a:pPr marL="0" indent="0">
              <a:buNone/>
            </a:pPr>
            <a:endParaRPr lang="en-US" sz="2800" dirty="0"/>
          </a:p>
          <a:p>
            <a:pPr marL="0" indent="0">
              <a:buNone/>
            </a:pPr>
            <a:endParaRPr lang="en-US" sz="2800" dirty="0"/>
          </a:p>
          <a:p>
            <a:pPr marL="0" indent="0">
              <a:buNone/>
            </a:pPr>
            <a:endParaRPr lang="en-US" sz="24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003" y="1417638"/>
            <a:ext cx="2063993" cy="1371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94F1FAD-9AED-483A-A72A-21B634AEE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776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Communities We Serve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endParaRPr lang="en-US" sz="2800" dirty="0"/>
          </a:p>
          <a:p>
            <a:pPr marL="0" indent="0">
              <a:buNone/>
            </a:pPr>
            <a:r>
              <a:rPr lang="en-US" sz="2800" dirty="0"/>
              <a:t>RSVP serves 15 Nevada counties: Carson City, Churchill, Douglas, Elko, Esmeralda, Eureka, Humboldt, Lander, Lincoln, Lyon, Mineral, Nye, Pershing, </a:t>
            </a:r>
            <a:r>
              <a:rPr lang="en-US" sz="2800" dirty="0" err="1"/>
              <a:t>Storey</a:t>
            </a:r>
            <a:r>
              <a:rPr lang="en-US" sz="2800" dirty="0"/>
              <a:t>, and White Pine with handicapped accessible vans in Carson City, Elko, Ely, Caliente, Pahrump, Fernley, Dayton, Hawthorne and Winnemucca.</a:t>
            </a:r>
          </a:p>
          <a:p>
            <a:pPr marL="0" indent="0">
              <a:buNone/>
            </a:pPr>
            <a:endParaRPr lang="en-US" sz="2800" dirty="0"/>
          </a:p>
          <a:p>
            <a:pPr marL="0" indent="0">
              <a:buNone/>
            </a:pPr>
            <a:endParaRPr lang="en-US" sz="24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900" y="1371600"/>
            <a:ext cx="2216200" cy="14630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D32CE18-8BE2-4102-AC03-235993C05F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601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a:t>
            </a:r>
          </a:p>
        </p:txBody>
      </p:sp>
      <p:sp>
        <p:nvSpPr>
          <p:cNvPr id="3" name="Content Placeholder 2"/>
          <p:cNvSpPr>
            <a:spLocks noGrp="1"/>
          </p:cNvSpPr>
          <p:nvPr>
            <p:ph idx="1"/>
          </p:nvPr>
        </p:nvSpPr>
        <p:spPr>
          <a:xfrm>
            <a:off x="457200" y="1295400"/>
            <a:ext cx="8382000" cy="5334000"/>
          </a:xfrm>
        </p:spPr>
        <p:txBody>
          <a:bodyPr>
            <a:normAutofit/>
          </a:bodyPr>
          <a:lstStyle/>
          <a:p>
            <a:pPr marL="457200" lvl="1" indent="0">
              <a:buNone/>
            </a:pPr>
            <a:endParaRPr lang="en-US" sz="2000" dirty="0"/>
          </a:p>
          <a:p>
            <a:pPr marL="457200" lvl="1" indent="0">
              <a:buNone/>
            </a:pPr>
            <a:endParaRPr lang="en-US" sz="2000" dirty="0"/>
          </a:p>
          <a:p>
            <a:pPr marL="0" indent="0">
              <a:buNone/>
            </a:pPr>
            <a:endParaRPr lang="en-US" sz="2000" dirty="0"/>
          </a:p>
          <a:p>
            <a:pPr marL="0" indent="0">
              <a:buNone/>
            </a:pPr>
            <a:r>
              <a:rPr lang="en-US" sz="1600" dirty="0"/>
              <a:t>“Because of my health condition I cannot drive myself anywhere.  So your transportation program is very much appreciated in our rural town.  No taxi or bus service here like in the cities.  Again thank you very much.” </a:t>
            </a:r>
            <a:r>
              <a:rPr lang="en-US" sz="1600" b="1" dirty="0"/>
              <a:t>  - </a:t>
            </a:r>
            <a:r>
              <a:rPr lang="en-US" sz="1600" i="1" dirty="0"/>
              <a:t>RSVP Transportation and Home Companion client</a:t>
            </a:r>
          </a:p>
          <a:p>
            <a:pPr marL="0" indent="0">
              <a:buNone/>
            </a:pPr>
            <a:endParaRPr lang="en-US" sz="1600" b="1" i="1" dirty="0"/>
          </a:p>
          <a:p>
            <a:pPr marL="0" indent="0">
              <a:buNone/>
            </a:pPr>
            <a:r>
              <a:rPr lang="en-US" sz="1600" dirty="0"/>
              <a:t>“We are so thankful for this service.  We have always received great care and attention.  The volunteers are caring and very helpful.  Driving my dad to his therapy twice a week takes the worry off my shoulders.  I know he is safe and cared for.  Thank you!”</a:t>
            </a:r>
            <a:r>
              <a:rPr lang="en-US" sz="1600" b="1" dirty="0"/>
              <a:t> - </a:t>
            </a:r>
            <a:r>
              <a:rPr lang="en-US" sz="1600" i="1" dirty="0"/>
              <a:t>Daughter on behalf of RSVP Transportation client</a:t>
            </a:r>
            <a:endParaRPr lang="en-US" sz="1600" b="1" i="1" dirty="0"/>
          </a:p>
          <a:p>
            <a:pPr marL="0" indent="0">
              <a:buNone/>
            </a:pPr>
            <a:endParaRPr lang="en-US" sz="1600" b="1" dirty="0"/>
          </a:p>
          <a:p>
            <a:pPr marL="0" indent="0">
              <a:buNone/>
            </a:pPr>
            <a:r>
              <a:rPr lang="en-US" sz="1600" dirty="0"/>
              <a:t>“I just want to thank RSVP very much and I’m very glad that RSVP exists otherwise I and many other seniors would not be able to get to long distance appointments.  I feel blessed that RSVP exists.  Thanks for all your wonderful services and for caring for people.”</a:t>
            </a:r>
            <a:r>
              <a:rPr lang="en-US" sz="1600" b="1" dirty="0"/>
              <a:t> - </a:t>
            </a:r>
            <a:r>
              <a:rPr lang="en-US" sz="1600" i="1" dirty="0"/>
              <a:t>RSVP Home Companion Client</a:t>
            </a:r>
            <a:endParaRPr lang="en-US" sz="1600" b="1" i="1" dirty="0"/>
          </a:p>
          <a:p>
            <a:pPr lvl="0">
              <a:buFontTx/>
              <a:buChar char="-"/>
            </a:pPr>
            <a:endParaRPr lang="en-US" sz="1600" b="1" i="1" dirty="0"/>
          </a:p>
          <a:p>
            <a:pPr lvl="0">
              <a:buFontTx/>
              <a:buChar char="-"/>
            </a:pPr>
            <a:endParaRPr lang="en-US" sz="1600" b="1" i="1" dirty="0"/>
          </a:p>
          <a:p>
            <a:pPr marL="0" indent="0">
              <a:buNone/>
            </a:pPr>
            <a:endParaRPr lang="en-US" sz="1600" b="1" dirty="0"/>
          </a:p>
          <a:p>
            <a:pPr marL="0" indent="0">
              <a:buNone/>
            </a:pPr>
            <a:endParaRPr lang="en-US" sz="1600" b="1" dirty="0"/>
          </a:p>
          <a:p>
            <a:endParaRPr lang="en-US" sz="2000" dirty="0"/>
          </a:p>
          <a:p>
            <a:pPr marL="0" indent="0">
              <a:buNone/>
            </a:pPr>
            <a:endParaRPr lang="en-US" sz="20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002" y="1295400"/>
            <a:ext cx="1375995" cy="914400"/>
          </a:xfrm>
          <a:prstGeom prst="rect">
            <a:avLst/>
          </a:prstGeom>
        </p:spPr>
      </p:pic>
      <p:pic>
        <p:nvPicPr>
          <p:cNvPr id="6" name="Picture 5">
            <a:extLst>
              <a:ext uri="{FF2B5EF4-FFF2-40B4-BE49-F238E27FC236}">
                <a16:creationId xmlns:a16="http://schemas.microsoft.com/office/drawing/2014/main" id="{F78CB670-6922-4EE5-84DD-8486C922A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142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a:t>Needs  </a:t>
            </a:r>
            <a:endParaRPr lang="en-US" b="1" dirty="0"/>
          </a:p>
        </p:txBody>
      </p:sp>
      <p:sp>
        <p:nvSpPr>
          <p:cNvPr id="3" name="Content Placeholder 2"/>
          <p:cNvSpPr>
            <a:spLocks noGrp="1"/>
          </p:cNvSpPr>
          <p:nvPr>
            <p:ph idx="1"/>
          </p:nvPr>
        </p:nvSpPr>
        <p:spPr>
          <a:xfrm>
            <a:off x="457200" y="1295400"/>
            <a:ext cx="8229600" cy="5334000"/>
          </a:xfrm>
        </p:spPr>
        <p:txBody>
          <a:bodyPr>
            <a:normAutofit/>
          </a:bodyPr>
          <a:lstStyle/>
          <a:p>
            <a:pPr marL="0" indent="0">
              <a:buNone/>
            </a:pPr>
            <a:endParaRPr lang="en-US"/>
          </a:p>
          <a:p>
            <a:pPr marL="0" indent="0">
              <a:buNone/>
            </a:pPr>
            <a:endParaRPr lang="en-US"/>
          </a:p>
          <a:p>
            <a:pPr marL="0" indent="0">
              <a:buNone/>
            </a:pPr>
            <a:endParaRPr lang="en-US" sz="2800"/>
          </a:p>
          <a:p>
            <a:pPr marL="0" indent="0">
              <a:buNone/>
            </a:pPr>
            <a:endParaRPr lang="en-US" sz="2800"/>
          </a:p>
          <a:p>
            <a:pPr marL="0" indent="0">
              <a:buNone/>
            </a:pPr>
            <a:r>
              <a:rPr lang="en-US" sz="2800"/>
              <a:t>The population of the 15 rural Nevada (includes Carson City) counties served is 327,830 of which 75,400 are seniors 60 years of age and older; 19,604 of whom are living in poverty and 18,078 live with a disability.</a:t>
            </a:r>
          </a:p>
          <a:p>
            <a:pPr marL="0" indent="0">
              <a:buNone/>
            </a:pPr>
            <a:endParaRPr lang="en-US" sz="1600"/>
          </a:p>
          <a:p>
            <a:pPr marL="0" indent="0">
              <a:buNone/>
            </a:pPr>
            <a:r>
              <a:rPr lang="en-US" sz="1600"/>
              <a:t>	</a:t>
            </a:r>
          </a:p>
          <a:p>
            <a:endParaRPr lang="en-US" sz="2800"/>
          </a:p>
          <a:p>
            <a:endParaRPr lang="en-US" sz="2800"/>
          </a:p>
          <a:p>
            <a:endParaRPr lang="en-US" sz="2800"/>
          </a:p>
          <a:p>
            <a:pPr marL="0" indent="0">
              <a:buNone/>
            </a:pPr>
            <a:endParaRPr lang="en-US" sz="2800"/>
          </a:p>
          <a:p>
            <a:pPr marL="0" indent="0">
              <a:buNone/>
            </a:pPr>
            <a:endParaRPr lang="en-US" sz="2800"/>
          </a:p>
          <a:p>
            <a:pPr marL="0" indent="0">
              <a:buNone/>
            </a:pPr>
            <a:endParaRPr lang="en-US" sz="2400"/>
          </a:p>
          <a:p>
            <a:pPr marL="0" indent="0" algn="ctr">
              <a:buNone/>
            </a:pPr>
            <a:endParaRPr lang="en-US" sz="2000" i="1"/>
          </a:p>
          <a:p>
            <a:pPr marL="0" indent="0" algn="ctr">
              <a:buNone/>
            </a:pPr>
            <a:endParaRPr lang="en-US" sz="2800"/>
          </a:p>
          <a:p>
            <a:pPr marL="0" indent="0">
              <a:buNone/>
            </a:pPr>
            <a:endParaRPr lang="en-US" sz="2800"/>
          </a:p>
          <a:p>
            <a:pPr marL="0" indent="0" algn="ctr">
              <a:buNone/>
            </a:pPr>
            <a:endParaRPr lang="en-US" sz="2800"/>
          </a:p>
          <a:p>
            <a:pPr marL="0" indent="0">
              <a:buNone/>
            </a:pPr>
            <a:endParaRPr lang="en-US" sz="2800"/>
          </a:p>
          <a:p>
            <a:pPr marL="0" indent="0">
              <a:buNone/>
            </a:pPr>
            <a:endParaRPr lang="en-US"/>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935" y="1329950"/>
            <a:ext cx="2196130" cy="164592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FEC0A50-C080-4D20-B58C-4BDA99F8B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876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0"/>
            <a:ext cx="8458200" cy="2403054"/>
          </a:xfrm>
          <a:noFill/>
          <a:ln w="3175">
            <a:noFill/>
          </a:ln>
          <a:effectLst/>
        </p:spPr>
        <p:txBody>
          <a:bodyPr>
            <a:noAutofit/>
          </a:bodyPr>
          <a:lstStyle/>
          <a:p>
            <a:r>
              <a:rPr lang="en-US" sz="3600" b="1" dirty="0">
                <a:ln w="3175" cmpd="sng">
                  <a:solidFill>
                    <a:schemeClr val="tx1"/>
                  </a:solidFill>
                  <a:prstDash val="solid"/>
                </a:ln>
                <a:solidFill>
                  <a:srgbClr val="0070C0"/>
                </a:solidFill>
                <a:effectLst>
                  <a:outerShdw blurRad="63500" dir="3600000" algn="tl" rotWithShape="0">
                    <a:srgbClr val="000000">
                      <a:alpha val="70000"/>
                    </a:srgbClr>
                  </a:outerShdw>
                </a:effectLst>
                <a:latin typeface="Calibri" panose="020F0502020204030204" pitchFamily="34" charset="0"/>
              </a:rPr>
              <a:t>2019 Transportation Summit</a:t>
            </a:r>
          </a:p>
          <a:p>
            <a:endParaRPr lang="en-US" sz="3600" b="1" dirty="0">
              <a:ln w="3175" cmpd="sng">
                <a:solidFill>
                  <a:schemeClr val="tx1"/>
                </a:solidFill>
                <a:prstDash val="solid"/>
              </a:ln>
              <a:solidFill>
                <a:srgbClr val="0070C0"/>
              </a:solidFill>
              <a:effectLst>
                <a:outerShdw blurRad="63500" dir="3600000" algn="tl" rotWithShape="0">
                  <a:srgbClr val="000000">
                    <a:alpha val="70000"/>
                  </a:srgbClr>
                </a:outerShdw>
              </a:effectLst>
              <a:latin typeface="Calibri" panose="020F0502020204030204" pitchFamily="34" charset="0"/>
            </a:endParaRPr>
          </a:p>
          <a:p>
            <a:r>
              <a:rPr lang="en-US" sz="3600" b="1" dirty="0">
                <a:ln w="3175" cmpd="sng">
                  <a:solidFill>
                    <a:schemeClr val="tx1"/>
                  </a:solidFill>
                  <a:prstDash val="solid"/>
                </a:ln>
                <a:solidFill>
                  <a:srgbClr val="0070C0"/>
                </a:solidFill>
                <a:effectLst>
                  <a:outerShdw blurRad="63500" dir="3600000" algn="tl" rotWithShape="0">
                    <a:srgbClr val="000000">
                      <a:alpha val="70000"/>
                    </a:srgbClr>
                  </a:outerShdw>
                </a:effectLst>
                <a:latin typeface="Calibri" panose="020F0502020204030204" pitchFamily="34" charset="0"/>
              </a:rPr>
              <a:t>Susan Haas, Executive Director &amp; C.E.O.</a:t>
            </a:r>
          </a:p>
          <a:p>
            <a:endParaRPr lang="en-US" sz="3600" b="1" dirty="0"/>
          </a:p>
        </p:txBody>
      </p:sp>
      <p:sp>
        <p:nvSpPr>
          <p:cNvPr id="9" name="Rectangle 8"/>
          <p:cNvSpPr/>
          <p:nvPr/>
        </p:nvSpPr>
        <p:spPr>
          <a:xfrm>
            <a:off x="-152400" y="644945"/>
            <a:ext cx="9144000"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Nevada rural Counties rsvp PROGRAM, INC.</a:t>
            </a:r>
          </a:p>
        </p:txBody>
      </p:sp>
      <p:pic>
        <p:nvPicPr>
          <p:cNvPr id="4" name="Picture 3">
            <a:extLst>
              <a:ext uri="{FF2B5EF4-FFF2-40B4-BE49-F238E27FC236}">
                <a16:creationId xmlns:a16="http://schemas.microsoft.com/office/drawing/2014/main" id="{F143CE31-5141-4B07-BD6F-9E32E09DC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017" y="1649713"/>
            <a:ext cx="3191565" cy="17402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of Volunteers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r>
              <a:rPr lang="en-US" sz="1800" dirty="0"/>
              <a:t>Volunteers report greater</a:t>
            </a:r>
            <a:r>
              <a:rPr lang="en-US" sz="1800" b="1" dirty="0"/>
              <a:t> life satisfaction </a:t>
            </a:r>
            <a:r>
              <a:rPr lang="en-US" sz="1800" dirty="0"/>
              <a:t>and better</a:t>
            </a:r>
            <a:r>
              <a:rPr lang="en-US" sz="1800" b="1" dirty="0"/>
              <a:t> physical health </a:t>
            </a:r>
            <a:r>
              <a:rPr lang="en-US" sz="1800" dirty="0"/>
              <a:t>than do non-volunteers. </a:t>
            </a:r>
          </a:p>
          <a:p>
            <a:r>
              <a:rPr lang="en-US" sz="1800" dirty="0"/>
              <a:t>Creates a Sense of </a:t>
            </a:r>
            <a:r>
              <a:rPr lang="en-US" sz="1800" b="1" dirty="0"/>
              <a:t>Well-Being</a:t>
            </a:r>
            <a:r>
              <a:rPr lang="en-US" sz="1800" dirty="0"/>
              <a:t>.</a:t>
            </a:r>
          </a:p>
          <a:p>
            <a:r>
              <a:rPr lang="en-US" sz="1800" dirty="0"/>
              <a:t>Volunteers live longer, healthier, more fulfilling lives. </a:t>
            </a:r>
          </a:p>
          <a:p>
            <a:r>
              <a:rPr lang="en-US" sz="1800" dirty="0"/>
              <a:t>Volunteers tell us that they receive much more than they give.</a:t>
            </a:r>
          </a:p>
          <a:p>
            <a:r>
              <a:rPr lang="en-US" sz="1800" dirty="0"/>
              <a:t>Allows you to </a:t>
            </a:r>
            <a:r>
              <a:rPr lang="en-US" sz="1800" b="1" dirty="0"/>
              <a:t>make a difference</a:t>
            </a:r>
            <a:r>
              <a:rPr lang="en-US" sz="1800" dirty="0"/>
              <a:t>.</a:t>
            </a:r>
          </a:p>
          <a:p>
            <a:r>
              <a:rPr lang="en-US" sz="1800" b="1" dirty="0"/>
              <a:t>Lowers Depression</a:t>
            </a:r>
            <a:r>
              <a:rPr lang="en-US" sz="1800" dirty="0"/>
              <a:t>.</a:t>
            </a:r>
          </a:p>
          <a:p>
            <a:r>
              <a:rPr lang="en-US" sz="1800" dirty="0"/>
              <a:t>Formal volunteering provides a </a:t>
            </a:r>
            <a:r>
              <a:rPr lang="en-US" sz="1800" b="1" dirty="0"/>
              <a:t>sense of purpose</a:t>
            </a:r>
            <a:r>
              <a:rPr lang="en-US" sz="1800" dirty="0"/>
              <a:t> among older adults who experience the loss of major role identities, such as wage-earner and parent.</a:t>
            </a:r>
          </a:p>
          <a:p>
            <a:endParaRPr lang="en-US" sz="2000" dirty="0"/>
          </a:p>
          <a:p>
            <a:endParaRPr lang="en-US" sz="2000" dirty="0"/>
          </a:p>
          <a:p>
            <a:endParaRPr lang="en-US" sz="2000" dirty="0"/>
          </a:p>
          <a:p>
            <a:pPr marL="0" indent="0">
              <a:buNone/>
            </a:pPr>
            <a:endParaRPr lang="en-US" sz="20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6" name="Picture 5"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2671762" y="1219200"/>
            <a:ext cx="3800475" cy="1200150"/>
          </a:xfrm>
          <a:prstGeom prst="rect">
            <a:avLst/>
          </a:prstGeom>
          <a:noFill/>
          <a:ln>
            <a:noFill/>
          </a:ln>
        </p:spPr>
      </p:pic>
      <p:pic>
        <p:nvPicPr>
          <p:cNvPr id="5" name="Picture 4">
            <a:extLst>
              <a:ext uri="{FF2B5EF4-FFF2-40B4-BE49-F238E27FC236}">
                <a16:creationId xmlns:a16="http://schemas.microsoft.com/office/drawing/2014/main" id="{FBCBB6EC-50A0-486F-981A-720E0387C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384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D730-493E-4772-89FD-F060B51711E9}"/>
              </a:ext>
            </a:extLst>
          </p:cNvPr>
          <p:cNvSpPr>
            <a:spLocks noGrp="1"/>
          </p:cNvSpPr>
          <p:nvPr>
            <p:ph type="title"/>
          </p:nvPr>
        </p:nvSpPr>
        <p:spPr/>
        <p:txBody>
          <a:bodyPr/>
          <a:lstStyle/>
          <a:p>
            <a:r>
              <a:rPr lang="en-US" b="1" dirty="0"/>
              <a:t>Our Partners</a:t>
            </a:r>
          </a:p>
        </p:txBody>
      </p:sp>
      <p:pic>
        <p:nvPicPr>
          <p:cNvPr id="7" name="Picture 6">
            <a:extLst>
              <a:ext uri="{FF2B5EF4-FFF2-40B4-BE49-F238E27FC236}">
                <a16:creationId xmlns:a16="http://schemas.microsoft.com/office/drawing/2014/main" id="{5C22DF0C-0D38-417F-94CB-A34CBAE8F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06B9578C-27BB-490A-AF96-E728ECBD05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1" y="1229220"/>
            <a:ext cx="4572000" cy="5267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390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Outcomes</a:t>
            </a:r>
            <a:r>
              <a:rPr lang="en-US" dirty="0"/>
              <a:t>  </a:t>
            </a:r>
          </a:p>
        </p:txBody>
      </p:sp>
      <p:sp>
        <p:nvSpPr>
          <p:cNvPr id="3" name="Content Placeholder 2"/>
          <p:cNvSpPr>
            <a:spLocks noGrp="1"/>
          </p:cNvSpPr>
          <p:nvPr>
            <p:ph idx="1"/>
          </p:nvPr>
        </p:nvSpPr>
        <p:spPr>
          <a:xfrm>
            <a:off x="457200" y="1399142"/>
            <a:ext cx="8382000" cy="5230258"/>
          </a:xfrm>
        </p:spPr>
        <p:txBody>
          <a:bodyPr>
            <a:normAutofit/>
          </a:bodyPr>
          <a:lstStyle/>
          <a:p>
            <a:pPr marL="0" indent="0">
              <a:buNone/>
            </a:pPr>
            <a:endParaRPr lang="en-US" sz="2000" b="1" dirty="0"/>
          </a:p>
          <a:p>
            <a:pPr marL="0" indent="0">
              <a:buNone/>
            </a:pPr>
            <a:r>
              <a:rPr lang="en-US" sz="2800" b="1" dirty="0"/>
              <a:t>2017 Data</a:t>
            </a:r>
          </a:p>
          <a:p>
            <a:pPr marL="0" indent="0">
              <a:buNone/>
            </a:pPr>
            <a:endParaRPr lang="en-US" sz="2000" b="1" dirty="0"/>
          </a:p>
          <a:p>
            <a:r>
              <a:rPr lang="en-US" sz="2000" b="1" dirty="0"/>
              <a:t>Direct Services: </a:t>
            </a:r>
          </a:p>
          <a:p>
            <a:pPr lvl="1">
              <a:buFont typeface="Courier New" panose="02070309020205020404" pitchFamily="49" charset="0"/>
              <a:buChar char="o"/>
            </a:pPr>
            <a:r>
              <a:rPr lang="en-US" sz="2000" b="1" dirty="0"/>
              <a:t>   3,592 Clients and Partner Agencies</a:t>
            </a:r>
          </a:p>
          <a:p>
            <a:pPr lvl="1">
              <a:buFont typeface="Courier New" panose="02070309020205020404" pitchFamily="49" charset="0"/>
              <a:buChar char="o"/>
            </a:pPr>
            <a:r>
              <a:rPr lang="en-US" sz="2000" b="1" dirty="0"/>
              <a:t>   53,820 Volunteer Hours</a:t>
            </a:r>
          </a:p>
          <a:p>
            <a:pPr marL="457200" lvl="1" indent="0">
              <a:buNone/>
            </a:pPr>
            <a:endParaRPr lang="en-US" sz="2000" b="1" dirty="0"/>
          </a:p>
          <a:p>
            <a:r>
              <a:rPr lang="en-US" sz="2000" b="1" dirty="0"/>
              <a:t>Seniors Farmers Market Coupons: </a:t>
            </a:r>
          </a:p>
          <a:p>
            <a:pPr lvl="1">
              <a:buFont typeface="Courier New" panose="02070309020205020404" pitchFamily="49" charset="0"/>
              <a:buChar char="o"/>
            </a:pPr>
            <a:r>
              <a:rPr lang="en-US" sz="2000" b="1" dirty="0"/>
              <a:t>   5,225 Seniors</a:t>
            </a:r>
          </a:p>
          <a:p>
            <a:pPr marL="457200" lvl="1" indent="0">
              <a:buNone/>
            </a:pPr>
            <a:endParaRPr lang="en-US" sz="2000" b="1" dirty="0"/>
          </a:p>
          <a:p>
            <a:r>
              <a:rPr lang="en-US" sz="2000" b="1" dirty="0"/>
              <a:t>Community Volunteer Stations</a:t>
            </a:r>
            <a:r>
              <a:rPr lang="en-US" sz="2000" dirty="0"/>
              <a:t>: </a:t>
            </a:r>
          </a:p>
          <a:p>
            <a:pPr lvl="1">
              <a:buFont typeface="Courier New" panose="02070309020205020404" pitchFamily="49" charset="0"/>
              <a:buChar char="o"/>
            </a:pPr>
            <a:r>
              <a:rPr lang="en-US" sz="2000" b="1" dirty="0"/>
              <a:t>   37,925 Volunteer hours provided by caring citizens</a:t>
            </a:r>
          </a:p>
          <a:p>
            <a:pPr marL="0" indent="0">
              <a:buNone/>
            </a:pPr>
            <a:endParaRPr lang="en-US" sz="2000" b="1" dirty="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a:p>
          <a:p>
            <a:endParaRPr lang="en-US" sz="2000" dirty="0"/>
          </a:p>
          <a:p>
            <a:endParaRPr lang="en-US" sz="2000" dirty="0"/>
          </a:p>
          <a:p>
            <a:pPr marL="0" indent="0">
              <a:buNone/>
            </a:pPr>
            <a:endParaRPr lang="en-US" sz="20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D14DA3FF-1552-4080-8F4A-C1705E926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025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Call to Action</a:t>
            </a:r>
          </a:p>
        </p:txBody>
      </p:sp>
      <p:sp>
        <p:nvSpPr>
          <p:cNvPr id="3" name="Content Placeholder 2"/>
          <p:cNvSpPr>
            <a:spLocks noGrp="1"/>
          </p:cNvSpPr>
          <p:nvPr>
            <p:ph idx="1"/>
          </p:nvPr>
        </p:nvSpPr>
        <p:spPr>
          <a:xfrm>
            <a:off x="228601" y="1600200"/>
            <a:ext cx="8458199" cy="4525963"/>
          </a:xfrm>
        </p:spPr>
        <p:txBody>
          <a:bodyPr>
            <a:normAutofit fontScale="40000" lnSpcReduction="20000"/>
          </a:bodyPr>
          <a:lstStyle/>
          <a:p>
            <a:endParaRPr lang="en-US" dirty="0"/>
          </a:p>
          <a:p>
            <a:r>
              <a:rPr lang="en-US" sz="5900" dirty="0"/>
              <a:t>Volunteer </a:t>
            </a:r>
          </a:p>
          <a:p>
            <a:r>
              <a:rPr lang="en-US" sz="5900" dirty="0"/>
              <a:t>Raise Awareness </a:t>
            </a:r>
          </a:p>
          <a:p>
            <a:r>
              <a:rPr lang="en-US" sz="5900" dirty="0"/>
              <a:t>Attend Events</a:t>
            </a:r>
          </a:p>
          <a:p>
            <a:r>
              <a:rPr lang="en-US" sz="5900" dirty="0"/>
              <a:t>Make a Donation</a:t>
            </a:r>
          </a:p>
          <a:p>
            <a:r>
              <a:rPr lang="en-US" sz="5900" dirty="0"/>
              <a:t>Shop For Good</a:t>
            </a:r>
          </a:p>
          <a:p>
            <a:r>
              <a:rPr lang="en-US" sz="5900" dirty="0"/>
              <a:t>Follow Us on Facebook</a:t>
            </a:r>
          </a:p>
          <a:p>
            <a:r>
              <a:rPr lang="en-US" sz="5900" dirty="0"/>
              <a:t>Visit us on the Web</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2000" dirty="0"/>
              <a:t> </a:t>
            </a:r>
          </a:p>
          <a:p>
            <a:pPr marL="0" indent="0" algn="ctr">
              <a:buNone/>
            </a:pPr>
            <a:r>
              <a:rPr lang="en-US" sz="7000" dirty="0"/>
              <a:t>www.nevadaruralrsvp.org</a:t>
            </a:r>
          </a:p>
          <a:p>
            <a:pPr marL="0" indent="0" algn="ctr">
              <a:buNone/>
            </a:pPr>
            <a:endParaRPr lang="en-US" sz="2000" dirty="0"/>
          </a:p>
          <a:p>
            <a:pPr marL="0" indent="0">
              <a:buNone/>
            </a:pPr>
            <a:endParaRPr lang="en-US" dirty="0"/>
          </a:p>
          <a:p>
            <a:pPr marL="0" indent="0" algn="ctr">
              <a:buNone/>
            </a:pPr>
            <a:endParaRPr lang="en-US" sz="1900" b="1" i="1"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336" y="1516108"/>
            <a:ext cx="1535532" cy="7315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514600"/>
            <a:ext cx="914400" cy="914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580304"/>
            <a:ext cx="857250" cy="85725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3136" y="3901784"/>
            <a:ext cx="2891933" cy="13716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D36550E-83FF-465C-8D41-CA87ACF735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300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6210" y="2209801"/>
            <a:ext cx="8146790" cy="4191000"/>
          </a:xfrm>
          <a:noFill/>
          <a:ln w="3175">
            <a:noFill/>
          </a:ln>
          <a:effectLst/>
        </p:spPr>
        <p:txBody>
          <a:bodyPr>
            <a:normAutofit fontScale="70000" lnSpcReduction="20000"/>
          </a:bodyPr>
          <a:lstStyle/>
          <a:p>
            <a:r>
              <a:rPr lang="en-US" sz="3500" dirty="0">
                <a:ln w="3175" cmpd="sng">
                  <a:solidFill>
                    <a:prstClr val="black"/>
                  </a:solidFill>
                  <a:prstDash val="solid"/>
                </a:ln>
                <a:solidFill>
                  <a:srgbClr val="4F81BD">
                    <a:lumMod val="40000"/>
                    <a:lumOff val="60000"/>
                  </a:srgbClr>
                </a:solidFill>
                <a:effectLst>
                  <a:outerShdw blurRad="63500" dir="3600000" algn="tl" rotWithShape="0">
                    <a:srgbClr val="000000">
                      <a:alpha val="70000"/>
                    </a:srgbClr>
                  </a:outerShdw>
                </a:effectLst>
                <a:latin typeface="Lucida Handwriting" pitchFamily="66" charset="0"/>
              </a:rPr>
              <a:t>Thank You!</a:t>
            </a:r>
          </a:p>
          <a:p>
            <a:endParaRPr lang="en-US" sz="2800" dirty="0">
              <a:ln w="3175" cmpd="sng">
                <a:solidFill>
                  <a:prstClr val="black"/>
                </a:solidFill>
                <a:prstDash val="solid"/>
              </a:ln>
              <a:solidFill>
                <a:srgbClr val="4F81BD">
                  <a:lumMod val="40000"/>
                  <a:lumOff val="60000"/>
                </a:srgbClr>
              </a:solidFill>
              <a:effectLst>
                <a:outerShdw blurRad="63500" dir="3600000" algn="tl" rotWithShape="0">
                  <a:srgbClr val="000000">
                    <a:alpha val="70000"/>
                  </a:srgbClr>
                </a:outerShdw>
              </a:effectLst>
              <a:latin typeface="Lucida Handwriting" pitchFamily="66" charset="0"/>
            </a:endParaRPr>
          </a:p>
          <a:p>
            <a:r>
              <a:rPr lang="en-US" sz="3100" b="1" dirty="0">
                <a:ln w="3175" cmpd="sng">
                  <a:solidFill>
                    <a:schemeClr val="tx1"/>
                  </a:solidFill>
                  <a:prstDash val="solid"/>
                </a:ln>
                <a:solidFill>
                  <a:srgbClr val="0070C0"/>
                </a:solidFill>
                <a:latin typeface="Calibri" panose="020F0502020204030204" pitchFamily="34" charset="0"/>
              </a:rPr>
              <a:t>Susan Haas</a:t>
            </a:r>
          </a:p>
          <a:p>
            <a:r>
              <a:rPr lang="en-US" sz="3100" b="1" dirty="0">
                <a:ln w="3175" cmpd="sng">
                  <a:solidFill>
                    <a:schemeClr val="tx1"/>
                  </a:solidFill>
                  <a:prstDash val="solid"/>
                </a:ln>
                <a:solidFill>
                  <a:srgbClr val="0070C0"/>
                </a:solidFill>
                <a:latin typeface="Calibri" panose="020F0502020204030204" pitchFamily="34" charset="0"/>
              </a:rPr>
              <a:t>Executive Director &amp; C.E.O.    </a:t>
            </a:r>
          </a:p>
          <a:p>
            <a:r>
              <a:rPr lang="en-US" sz="3100" b="1" dirty="0">
                <a:ln w="3175" cmpd="sng">
                  <a:solidFill>
                    <a:schemeClr val="tx1"/>
                  </a:solidFill>
                  <a:prstDash val="solid"/>
                </a:ln>
                <a:solidFill>
                  <a:srgbClr val="0070C0"/>
                </a:solidFill>
                <a:latin typeface="Calibri" panose="020F0502020204030204" pitchFamily="34" charset="0"/>
              </a:rPr>
              <a:t>shaas@nvrsvp.com</a:t>
            </a:r>
          </a:p>
          <a:p>
            <a:endParaRPr lang="en-US" sz="1800" dirty="0">
              <a:ln w="3175" cmpd="sng">
                <a:solidFill>
                  <a:schemeClr val="tx1"/>
                </a:solidFill>
                <a:prstDash val="solid"/>
              </a:ln>
              <a:solidFill>
                <a:srgbClr val="0070C0"/>
              </a:solidFill>
              <a:latin typeface="Calibri" panose="020F0502020204030204" pitchFamily="34" charset="0"/>
            </a:endParaRPr>
          </a:p>
          <a:p>
            <a:endParaRPr lang="en-US" sz="1800" dirty="0">
              <a:ln w="3175" cmpd="sng">
                <a:solidFill>
                  <a:schemeClr val="tx1"/>
                </a:solidFill>
                <a:prstDash val="solid"/>
              </a:ln>
              <a:solidFill>
                <a:srgbClr val="0070C0"/>
              </a:solidFill>
              <a:latin typeface="Calibri" panose="020F0502020204030204" pitchFamily="34" charset="0"/>
            </a:endParaRPr>
          </a:p>
          <a:p>
            <a:r>
              <a:rPr lang="en-US" sz="1800" b="1" dirty="0">
                <a:solidFill>
                  <a:schemeClr val="tx1"/>
                </a:solidFill>
              </a:rPr>
              <a:t>RSVP Headquarters</a:t>
            </a:r>
          </a:p>
          <a:p>
            <a:r>
              <a:rPr lang="en-US" sz="1800" cap="all" dirty="0">
                <a:solidFill>
                  <a:schemeClr val="tx1"/>
                </a:solidFill>
              </a:rPr>
              <a:t>PHYSICAL ADDRESS:</a:t>
            </a:r>
          </a:p>
          <a:p>
            <a:r>
              <a:rPr lang="en-US" sz="1800" dirty="0">
                <a:solidFill>
                  <a:schemeClr val="tx1"/>
                </a:solidFill>
              </a:rPr>
              <a:t>2621 Northgate Lane, Suite 6, Carson City, NV 89706</a:t>
            </a:r>
            <a:endParaRPr lang="en-US" sz="1800" cap="all" dirty="0">
              <a:solidFill>
                <a:schemeClr val="tx1"/>
              </a:solidFill>
            </a:endParaRPr>
          </a:p>
          <a:p>
            <a:r>
              <a:rPr lang="en-US" sz="1800" cap="all" dirty="0">
                <a:solidFill>
                  <a:schemeClr val="tx1"/>
                </a:solidFill>
              </a:rPr>
              <a:t>MAILING ADDRESS:</a:t>
            </a:r>
          </a:p>
          <a:p>
            <a:r>
              <a:rPr lang="en-US" sz="1800" dirty="0">
                <a:solidFill>
                  <a:schemeClr val="tx1"/>
                </a:solidFill>
              </a:rPr>
              <a:t>P.O. Box 1708  Carson City, NV 89702</a:t>
            </a:r>
          </a:p>
          <a:p>
            <a:endParaRPr lang="en-US" sz="1800" b="1" dirty="0">
              <a:solidFill>
                <a:schemeClr val="tx1"/>
              </a:solidFill>
            </a:endParaRPr>
          </a:p>
          <a:p>
            <a:r>
              <a:rPr lang="en-US" sz="1800" b="1" dirty="0">
                <a:solidFill>
                  <a:schemeClr val="tx1"/>
                </a:solidFill>
              </a:rPr>
              <a:t>Phone:</a:t>
            </a:r>
            <a:r>
              <a:rPr lang="en-US" sz="1800" dirty="0">
                <a:solidFill>
                  <a:schemeClr val="tx1"/>
                </a:solidFill>
              </a:rPr>
              <a:t> (775) 687-4680</a:t>
            </a:r>
            <a:br>
              <a:rPr lang="en-US" sz="1800" dirty="0">
                <a:solidFill>
                  <a:schemeClr val="tx1"/>
                </a:solidFill>
              </a:rPr>
            </a:br>
            <a:r>
              <a:rPr lang="en-US" sz="1800" b="1" dirty="0">
                <a:solidFill>
                  <a:schemeClr val="tx1"/>
                </a:solidFill>
              </a:rPr>
              <a:t>fax: </a:t>
            </a:r>
            <a:r>
              <a:rPr lang="en-US" sz="1800" dirty="0">
                <a:solidFill>
                  <a:schemeClr val="tx1"/>
                </a:solidFill>
              </a:rPr>
              <a:t>(775) 687-4494</a:t>
            </a:r>
          </a:p>
          <a:p>
            <a:endParaRPr lang="en-US" sz="1800" dirty="0">
              <a:ln w="3175" cmpd="sng">
                <a:solidFill>
                  <a:schemeClr val="tx1"/>
                </a:solidFill>
                <a:prstDash val="solid"/>
              </a:ln>
              <a:solidFill>
                <a:srgbClr val="0070C0"/>
              </a:solidFill>
              <a:latin typeface="Calibri" panose="020F0502020204030204" pitchFamily="34" charset="0"/>
            </a:endParaRPr>
          </a:p>
          <a:p>
            <a:r>
              <a:rPr lang="en-US" sz="2200" dirty="0">
                <a:ln w="3175" cmpd="sng">
                  <a:solidFill>
                    <a:schemeClr val="tx1"/>
                  </a:solidFill>
                  <a:prstDash val="solid"/>
                </a:ln>
                <a:solidFill>
                  <a:srgbClr val="0070C0"/>
                </a:solidFill>
                <a:latin typeface="Calibri" panose="020F0502020204030204" pitchFamily="34" charset="0"/>
              </a:rPr>
              <a:t>www.nevadaruralrsvp.org</a:t>
            </a:r>
          </a:p>
          <a:p>
            <a:endParaRPr lang="en-US" dirty="0"/>
          </a:p>
        </p:txBody>
      </p:sp>
      <p:sp>
        <p:nvSpPr>
          <p:cNvPr id="9" name="Rectangle 8"/>
          <p:cNvSpPr/>
          <p:nvPr/>
        </p:nvSpPr>
        <p:spPr>
          <a:xfrm>
            <a:off x="0" y="228600"/>
            <a:ext cx="91440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Nevada rural Counties rsvp PROGRAM, INC.</a:t>
            </a:r>
          </a:p>
        </p:txBody>
      </p:sp>
      <p:pic>
        <p:nvPicPr>
          <p:cNvPr id="6" name="Picture 5" descr="sc.jpg"/>
          <p:cNvPicPr>
            <a:picLocks noChangeAspect="1"/>
          </p:cNvPicPr>
          <p:nvPr/>
        </p:nvPicPr>
        <p:blipFill>
          <a:blip r:embed="rId3" cstate="print"/>
          <a:stretch>
            <a:fillRect/>
          </a:stretch>
        </p:blipFill>
        <p:spPr>
          <a:xfrm>
            <a:off x="990600" y="1447800"/>
            <a:ext cx="1752600" cy="1752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A6476A3-C210-4BC1-83EC-31F3817CCA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693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a:t>Our Mission</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9" name="TextBox 8">
            <a:extLst>
              <a:ext uri="{FF2B5EF4-FFF2-40B4-BE49-F238E27FC236}">
                <a16:creationId xmlns:a16="http://schemas.microsoft.com/office/drawing/2014/main" id="{605845AE-7614-49A6-A0C9-F8592AA9C6D9}"/>
              </a:ext>
            </a:extLst>
          </p:cNvPr>
          <p:cNvSpPr txBox="1"/>
          <p:nvPr/>
        </p:nvSpPr>
        <p:spPr>
          <a:xfrm>
            <a:off x="1409700" y="2081075"/>
            <a:ext cx="6324600" cy="3170099"/>
          </a:xfrm>
          <a:prstGeom prst="rect">
            <a:avLst/>
          </a:prstGeom>
          <a:noFill/>
        </p:spPr>
        <p:txBody>
          <a:bodyPr wrap="square" rtlCol="0">
            <a:spAutoFit/>
          </a:bodyPr>
          <a:lstStyle/>
          <a:p>
            <a:pPr algn="ctr"/>
            <a:r>
              <a:rPr lang="en-US" sz="4000" dirty="0"/>
              <a:t>To provide Lifesaving Volunteer Programs that help Seniors Maintain their Dignity, Self-Respect &amp; Independence.</a:t>
            </a:r>
          </a:p>
        </p:txBody>
      </p:sp>
      <p:pic>
        <p:nvPicPr>
          <p:cNvPr id="6" name="Picture 5">
            <a:extLst>
              <a:ext uri="{FF2B5EF4-FFF2-40B4-BE49-F238E27FC236}">
                <a16:creationId xmlns:a16="http://schemas.microsoft.com/office/drawing/2014/main" id="{98D08777-DFB3-48A2-B767-08F6CE2C9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116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a:t>Our History</a:t>
            </a:r>
          </a:p>
        </p:txBody>
      </p:sp>
      <p:sp>
        <p:nvSpPr>
          <p:cNvPr id="3" name="Content Placeholder 2"/>
          <p:cNvSpPr>
            <a:spLocks noGrp="1"/>
          </p:cNvSpPr>
          <p:nvPr>
            <p:ph idx="1"/>
          </p:nvPr>
        </p:nvSpPr>
        <p:spPr>
          <a:xfrm>
            <a:off x="441960" y="1295401"/>
            <a:ext cx="8260080" cy="4648200"/>
          </a:xfrm>
        </p:spPr>
        <p:txBody>
          <a:bodyPr>
            <a:noAutofit/>
          </a:bodyPr>
          <a:lstStyle/>
          <a:p>
            <a:pPr marL="0" indent="0" algn="ctr">
              <a:buNone/>
            </a:pPr>
            <a:endParaRPr lang="en-US" sz="4000" dirty="0">
              <a:ea typeface="Calibri" panose="020F0502020204030204" pitchFamily="34" charset="0"/>
            </a:endParaRPr>
          </a:p>
          <a:p>
            <a:pPr marL="0" indent="0" algn="ctr">
              <a:buNone/>
            </a:pPr>
            <a:r>
              <a:rPr lang="en-US" sz="4000" dirty="0">
                <a:ea typeface="Calibri" panose="020F0502020204030204" pitchFamily="34" charset="0"/>
              </a:rPr>
              <a:t>Established in 1973, RSVP is a non-profit 501(c)(3) organization that has a demonstrated record of outstanding service for over 43 years to the elderly and other citizens in need of assistance in Nevada. </a:t>
            </a:r>
            <a:endParaRPr lang="en-US" sz="4000" dirty="0"/>
          </a:p>
          <a:p>
            <a:pPr marL="0" indent="0">
              <a:buNone/>
            </a:pPr>
            <a:r>
              <a:rPr lang="en-US" sz="4000" dirty="0"/>
              <a:t>  </a:t>
            </a:r>
          </a:p>
          <a:p>
            <a:pPr marL="0" indent="0">
              <a:buNone/>
            </a:pPr>
            <a:endParaRPr lang="en-US" sz="4000" dirty="0"/>
          </a:p>
          <a:p>
            <a:pPr marL="0" indent="0">
              <a:buNone/>
            </a:pPr>
            <a:endParaRPr lang="en-US" sz="4000" dirty="0"/>
          </a:p>
        </p:txBody>
      </p:sp>
      <p:pic>
        <p:nvPicPr>
          <p:cNvPr id="8" name="Picture 7">
            <a:extLst>
              <a:ext uri="{FF2B5EF4-FFF2-40B4-BE49-F238E27FC236}">
                <a16:creationId xmlns:a16="http://schemas.microsoft.com/office/drawing/2014/main" id="{71FB91B9-AF5F-407B-8AA0-12462FE69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67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b="1" dirty="0"/>
              <a:t>Senior Corps</a:t>
            </a:r>
          </a:p>
        </p:txBody>
      </p:sp>
      <p:sp>
        <p:nvSpPr>
          <p:cNvPr id="3" name="Content Placeholder 2"/>
          <p:cNvSpPr>
            <a:spLocks noGrp="1"/>
          </p:cNvSpPr>
          <p:nvPr>
            <p:ph idx="1"/>
          </p:nvPr>
        </p:nvSpPr>
        <p:spPr>
          <a:xfrm>
            <a:off x="457200" y="1399142"/>
            <a:ext cx="8229600" cy="5230258"/>
          </a:xfrm>
        </p:spPr>
        <p:txBody>
          <a:bodyPr>
            <a:normAutofit/>
          </a:bodyPr>
          <a:lstStyle/>
          <a:p>
            <a:r>
              <a:rPr lang="en-US" sz="2000" dirty="0"/>
              <a:t>Nevada Rural RSVP is part of the Senior Corps network of programs.</a:t>
            </a:r>
          </a:p>
          <a:p>
            <a:pPr marL="0" indent="0">
              <a:buNone/>
            </a:pPr>
            <a:endParaRPr lang="en-US" sz="2000" dirty="0"/>
          </a:p>
          <a:p>
            <a:r>
              <a:rPr lang="en-US" sz="2000" dirty="0"/>
              <a:t>Senior Corps is a program of the Corporation for National and Community Service (CNCS), the federal agency for volunteering, service, and civic engagement. CNCS engages millions of Americans in citizen service through its AmeriCorps and Senior Corps programs and leads the nation’s volunteer and service efforts.</a:t>
            </a:r>
          </a:p>
          <a:p>
            <a:pPr marL="0" indent="0">
              <a:buNone/>
            </a:pPr>
            <a:endParaRPr lang="en-US" sz="2000" dirty="0"/>
          </a:p>
          <a:p>
            <a:r>
              <a:rPr lang="en-US" sz="2000" dirty="0"/>
              <a:t>RSVP volunteers choose when, where, and how often they want to serve, with commitments ranging from a few hours to many hours per month.</a:t>
            </a:r>
          </a:p>
          <a:p>
            <a:pPr marL="0" indent="0">
              <a:buNone/>
            </a:pPr>
            <a:endParaRPr lang="en-US" sz="2000" dirty="0"/>
          </a:p>
          <a:p>
            <a:endParaRPr lang="en-US" sz="2000" dirty="0"/>
          </a:p>
          <a:p>
            <a:pPr marL="0" indent="0">
              <a:buNone/>
            </a:pPr>
            <a:endParaRPr lang="en-US" sz="2000" dirty="0"/>
          </a:p>
          <a:p>
            <a:pPr marL="0" indent="0" algn="ctr">
              <a:buNone/>
            </a:pPr>
            <a:endParaRPr lang="en-US" sz="2000" i="1" dirty="0"/>
          </a:p>
          <a:p>
            <a:pPr marL="0" indent="0" algn="ctr">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7" name="Picture 6" descr="acvista.jpg"/>
          <p:cNvPicPr>
            <a:picLocks noChangeAspect="1"/>
          </p:cNvPicPr>
          <p:nvPr/>
        </p:nvPicPr>
        <p:blipFill>
          <a:blip r:embed="rId3" cstate="print"/>
          <a:stretch>
            <a:fillRect/>
          </a:stretch>
        </p:blipFill>
        <p:spPr>
          <a:xfrm>
            <a:off x="838200" y="4953000"/>
            <a:ext cx="1295400" cy="1295400"/>
          </a:xfrm>
          <a:prstGeom prst="rect">
            <a:avLst/>
          </a:prstGeom>
          <a:ln>
            <a:noFill/>
          </a:ln>
          <a:effectLst>
            <a:outerShdw blurRad="292100" dist="139700" dir="2700000" algn="tl" rotWithShape="0">
              <a:srgbClr val="333333">
                <a:alpha val="65000"/>
              </a:srgbClr>
            </a:outerShdw>
          </a:effectLst>
        </p:spPr>
      </p:pic>
      <p:pic>
        <p:nvPicPr>
          <p:cNvPr id="8" name="Picture 7" descr="sc.jpg"/>
          <p:cNvPicPr>
            <a:picLocks noChangeAspect="1"/>
          </p:cNvPicPr>
          <p:nvPr/>
        </p:nvPicPr>
        <p:blipFill>
          <a:blip r:embed="rId4" cstate="print"/>
          <a:stretch>
            <a:fillRect/>
          </a:stretch>
        </p:blipFill>
        <p:spPr>
          <a:xfrm>
            <a:off x="2133600" y="5361731"/>
            <a:ext cx="1295400" cy="129540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68CF2E4-38E0-4CC4-8738-F4BF2516FE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037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We Help</a:t>
            </a:r>
          </a:p>
        </p:txBody>
      </p:sp>
      <p:sp>
        <p:nvSpPr>
          <p:cNvPr id="3" name="Content Placeholder 2"/>
          <p:cNvSpPr>
            <a:spLocks noGrp="1"/>
          </p:cNvSpPr>
          <p:nvPr>
            <p:ph idx="1"/>
          </p:nvPr>
        </p:nvSpPr>
        <p:spPr>
          <a:xfrm>
            <a:off x="457200" y="1399142"/>
            <a:ext cx="8229600" cy="5230258"/>
          </a:xfrm>
        </p:spPr>
        <p:txBody>
          <a:bodyPr>
            <a:normAutofit lnSpcReduction="10000"/>
          </a:bodyPr>
          <a:lstStyle/>
          <a:p>
            <a:pPr marL="0" indent="0">
              <a:buNone/>
            </a:pPr>
            <a:r>
              <a:rPr lang="en-US" dirty="0"/>
              <a:t>9 Lifesaving Independent Living Programs</a:t>
            </a:r>
          </a:p>
          <a:p>
            <a:pPr marL="0" indent="0">
              <a:buNone/>
            </a:pPr>
            <a:endParaRPr lang="en-US" dirty="0"/>
          </a:p>
          <a:p>
            <a:r>
              <a:rPr lang="en-US" sz="2400" dirty="0"/>
              <a:t>Transportation </a:t>
            </a:r>
          </a:p>
          <a:p>
            <a:r>
              <a:rPr lang="en-US" sz="2400" dirty="0"/>
              <a:t>Home Companion</a:t>
            </a:r>
          </a:p>
          <a:p>
            <a:r>
              <a:rPr lang="en-US" sz="2400" dirty="0"/>
              <a:t>CARE Law</a:t>
            </a:r>
          </a:p>
          <a:p>
            <a:r>
              <a:rPr lang="en-US" sz="2400" dirty="0"/>
              <a:t>Freedom Alert &amp; Lifeline Personal Emergency Response</a:t>
            </a:r>
          </a:p>
          <a:p>
            <a:r>
              <a:rPr lang="en-US" sz="2400" dirty="0"/>
              <a:t>Veterans Volunteers in Partnership (VIP)</a:t>
            </a:r>
          </a:p>
          <a:p>
            <a:r>
              <a:rPr lang="en-US" sz="2400" dirty="0"/>
              <a:t>Respite Care</a:t>
            </a:r>
          </a:p>
          <a:p>
            <a:pPr marL="0" indent="0">
              <a:buNone/>
            </a:pPr>
            <a:r>
              <a:rPr lang="en-US" sz="2400" dirty="0"/>
              <a:t>     “Friends Day Out” Featuring Java Music Club</a:t>
            </a:r>
          </a:p>
          <a:p>
            <a:r>
              <a:rPr lang="en-US" sz="2400" dirty="0"/>
              <a:t>Homemaker</a:t>
            </a:r>
          </a:p>
          <a:p>
            <a:r>
              <a:rPr lang="en-US" sz="2400" dirty="0"/>
              <a:t>Farmer’s Market Coupons </a:t>
            </a:r>
          </a:p>
          <a:p>
            <a:r>
              <a:rPr lang="en-US" sz="2400" dirty="0"/>
              <a:t>Resistance Exercise</a:t>
            </a:r>
            <a:endParaRPr lang="en-US" sz="2800" dirty="0"/>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057400"/>
            <a:ext cx="2196707" cy="146304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52D7001-FE51-40F3-A6A6-F792D1488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751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Transportation</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sz="2800" dirty="0"/>
          </a:p>
          <a:p>
            <a:pPr marL="0" indent="0">
              <a:buNone/>
            </a:pPr>
            <a:endParaRPr lang="en-US" sz="2800" dirty="0"/>
          </a:p>
          <a:p>
            <a:pPr marL="0" indent="0">
              <a:buNone/>
            </a:pPr>
            <a:r>
              <a:rPr lang="en-US" sz="2800" dirty="0"/>
              <a:t>Transportation volunteers provide seniors and adults with disabilities escorted door to door trips to medical appointments, to pick up prescriptions or groceries, socialization and shopping. </a:t>
            </a:r>
          </a:p>
          <a:p>
            <a:pPr marL="0" indent="0" algn="ctr">
              <a:buNone/>
            </a:pPr>
            <a:r>
              <a:rPr lang="en-US" sz="2200" i="1" dirty="0"/>
              <a:t>“RSVP is a God-send, a true blessing! Pahrump does NOT have public transportation therefore I rely heavily on RSVP.  Taxis are way too expensive! ”    RSVP Transportation Client</a:t>
            </a:r>
          </a:p>
          <a:p>
            <a:pPr marL="0" indent="0">
              <a:buNone/>
            </a:pPr>
            <a:endParaRPr lang="en-US" sz="2800" i="1" dirty="0"/>
          </a:p>
          <a:p>
            <a:pPr marL="0" indent="0">
              <a:buNone/>
            </a:pPr>
            <a:endParaRPr lang="en-US" sz="2800" dirty="0"/>
          </a:p>
          <a:p>
            <a:pPr marL="0" indent="0">
              <a:buNone/>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003" y="1417638"/>
            <a:ext cx="2063993" cy="1371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8F419C7-805D-496B-922E-1FF7B4827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96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 Companion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r>
              <a:rPr lang="en-US" sz="2800" dirty="0"/>
              <a:t>Home companion volunteers provide the emotional support, socialization, and human contact that is necessary for the homebound elderly. </a:t>
            </a:r>
          </a:p>
          <a:p>
            <a:pPr marL="0" indent="0" algn="ctr">
              <a:buNone/>
            </a:pPr>
            <a:r>
              <a:rPr lang="en-US" sz="2200" i="1" dirty="0"/>
              <a:t>“You treat me like family.  You are all so courteous and helpful.  Just to know you are there for me helps.  I couldn’t stay home without your help.”	           RSVP Home Companion Client</a:t>
            </a:r>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128" y="1399142"/>
            <a:ext cx="2067743" cy="13716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15E0100-BC48-441E-9414-773E16A1B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666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CARE Law </a:t>
            </a:r>
          </a:p>
        </p:txBody>
      </p:sp>
      <p:sp>
        <p:nvSpPr>
          <p:cNvPr id="3" name="Content Placeholder 2"/>
          <p:cNvSpPr>
            <a:spLocks noGrp="1"/>
          </p:cNvSpPr>
          <p:nvPr>
            <p:ph idx="1"/>
          </p:nvPr>
        </p:nvSpPr>
        <p:spPr>
          <a:xfrm>
            <a:off x="457200" y="1399142"/>
            <a:ext cx="8229600" cy="5230258"/>
          </a:xfrm>
        </p:spPr>
        <p:txBody>
          <a:bodyPr>
            <a:normAutofit/>
          </a:bodyPr>
          <a:lstStyle/>
          <a:p>
            <a:pPr marL="0" indent="0">
              <a:buNone/>
            </a:pPr>
            <a:endParaRPr lang="en-US" dirty="0"/>
          </a:p>
          <a:p>
            <a:pPr marL="0" indent="0">
              <a:buNone/>
            </a:pPr>
            <a:endParaRPr lang="en-US" dirty="0"/>
          </a:p>
          <a:p>
            <a:pPr marL="0" indent="0">
              <a:buNone/>
            </a:pPr>
            <a:endParaRPr lang="en-US" sz="2800" dirty="0"/>
          </a:p>
          <a:p>
            <a:pPr marL="0" indent="0">
              <a:buNone/>
            </a:pPr>
            <a:r>
              <a:rPr lang="en-US" sz="2400" dirty="0"/>
              <a:t>Provides pro bono legal services for low-income and homebound seniors with representation in elder abuse cases, wills, guardianships, durable power of attorney, Medicare, Medicaid, help with debt problems, probate issues, and elder abuse cases.  and Social Security, assistance. </a:t>
            </a:r>
          </a:p>
          <a:p>
            <a:pPr marL="0" indent="0" algn="ctr">
              <a:buNone/>
            </a:pPr>
            <a:r>
              <a:rPr lang="en-US" sz="2200" dirty="0"/>
              <a:t>“Kind hearts like yours are rare and so precious.  Your help with my legal matters will always be appreciated.”   </a:t>
            </a:r>
            <a:r>
              <a:rPr lang="en-US" sz="2200" i="1" dirty="0"/>
              <a:t>RSVP CARE Law Client</a:t>
            </a:r>
            <a:endParaRPr lang="en-US" sz="2200" dirty="0"/>
          </a:p>
          <a:p>
            <a:pPr marL="0" indent="0">
              <a:buNone/>
            </a:pPr>
            <a:endParaRPr lang="en-US" sz="2800" dirty="0"/>
          </a:p>
          <a:p>
            <a:pPr marL="0" indent="0">
              <a:buNone/>
            </a:pPr>
            <a:endParaRPr lang="en-US" sz="2800" dirty="0"/>
          </a:p>
          <a:p>
            <a:pPr marL="0" indent="0" algn="ctr">
              <a:buNone/>
            </a:pPr>
            <a:endParaRPr lang="en-US" sz="2800" dirty="0"/>
          </a:p>
          <a:p>
            <a:pPr marL="0" indent="0">
              <a:buNone/>
            </a:pPr>
            <a:endParaRPr lang="en-US" sz="2800" dirty="0"/>
          </a:p>
          <a:p>
            <a:pPr marL="0" indent="0">
              <a:buNone/>
            </a:pP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780" y="1219200"/>
            <a:ext cx="1234440" cy="1645920"/>
          </a:xfrm>
          <a:prstGeom prst="rect">
            <a:avLst/>
          </a:prstGeom>
        </p:spPr>
      </p:pic>
      <p:pic>
        <p:nvPicPr>
          <p:cNvPr id="5" name="Picture 4">
            <a:extLst>
              <a:ext uri="{FF2B5EF4-FFF2-40B4-BE49-F238E27FC236}">
                <a16:creationId xmlns:a16="http://schemas.microsoft.com/office/drawing/2014/main" id="{126CF805-752F-4D4D-B02D-807629FB5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502" y="5638800"/>
            <a:ext cx="1783897" cy="1046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59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3374</TotalTime>
  <Words>1735</Words>
  <Application>Microsoft Office PowerPoint</Application>
  <PresentationFormat>On-screen Show (4:3)</PresentationFormat>
  <Paragraphs>328</Paragraphs>
  <Slides>24</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KaiTi</vt:lpstr>
      <vt:lpstr>Arial</vt:lpstr>
      <vt:lpstr>Calibri</vt:lpstr>
      <vt:lpstr>Courier New</vt:lpstr>
      <vt:lpstr>Lucida Handwriting</vt:lpstr>
      <vt:lpstr>Times New Roman</vt:lpstr>
      <vt:lpstr>Office Theme</vt:lpstr>
      <vt:lpstr>Our Commercial</vt:lpstr>
      <vt:lpstr>PowerPoint Presentation</vt:lpstr>
      <vt:lpstr>Our Mission</vt:lpstr>
      <vt:lpstr>Our History</vt:lpstr>
      <vt:lpstr>Senior Corps</vt:lpstr>
      <vt:lpstr>How We Help</vt:lpstr>
      <vt:lpstr>Transportation</vt:lpstr>
      <vt:lpstr>Home Companion </vt:lpstr>
      <vt:lpstr>CARE Law </vt:lpstr>
      <vt:lpstr>Freedom Alert or Lifeline </vt:lpstr>
      <vt:lpstr>Veterans VIP </vt:lpstr>
      <vt:lpstr>Respite Care </vt:lpstr>
      <vt:lpstr>PowerPoint Presentation</vt:lpstr>
      <vt:lpstr>Homemaker </vt:lpstr>
      <vt:lpstr>Farmer’s Market Coupons </vt:lpstr>
      <vt:lpstr>Resistance Exercise  </vt:lpstr>
      <vt:lpstr>Communities We Serve  </vt:lpstr>
      <vt:lpstr>Impact  </vt:lpstr>
      <vt:lpstr>Needs  </vt:lpstr>
      <vt:lpstr>Benefits of Volunteers  </vt:lpstr>
      <vt:lpstr>Our Partners</vt:lpstr>
      <vt:lpstr>Outcomes  </vt:lpstr>
      <vt:lpstr>A Call to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Mathew Moore</dc:creator>
  <cp:lastModifiedBy>Susan Haas</cp:lastModifiedBy>
  <cp:revision>467</cp:revision>
  <cp:lastPrinted>2017-10-09T23:14:22Z</cp:lastPrinted>
  <dcterms:created xsi:type="dcterms:W3CDTF">2010-01-28T17:16:51Z</dcterms:created>
  <dcterms:modified xsi:type="dcterms:W3CDTF">2019-04-30T22:05:26Z</dcterms:modified>
</cp:coreProperties>
</file>