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70" r:id="rId4"/>
    <p:sldId id="271" r:id="rId5"/>
    <p:sldId id="293" r:id="rId6"/>
    <p:sldId id="272" r:id="rId7"/>
    <p:sldId id="294" r:id="rId8"/>
    <p:sldId id="295" r:id="rId9"/>
    <p:sldId id="296" r:id="rId10"/>
    <p:sldId id="297" r:id="rId11"/>
    <p:sldId id="298" r:id="rId12"/>
    <p:sldId id="299" r:id="rId13"/>
    <p:sldId id="262"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48210" autoAdjust="0"/>
  </p:normalViewPr>
  <p:slideViewPr>
    <p:cSldViewPr snapToGrid="0">
      <p:cViewPr varScale="1">
        <p:scale>
          <a:sx n="49" d="100"/>
          <a:sy n="49" d="100"/>
        </p:scale>
        <p:origin x="2862" y="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AB464CE-C6E0-4E21-8A51-BC38931753A6}" type="datetimeFigureOut">
              <a:rPr lang="en-US" smtClean="0"/>
              <a:t>5/3/2019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9C11D3A-BC50-49C4-ACBF-56A59C95422A}" type="slidenum">
              <a:rPr lang="en-US" smtClean="0"/>
              <a:t>‹#›</a:t>
            </a:fld>
            <a:endParaRPr lang="en-US"/>
          </a:p>
        </p:txBody>
      </p:sp>
    </p:spTree>
    <p:extLst>
      <p:ext uri="{BB962C8B-B14F-4D97-AF65-F5344CB8AC3E}">
        <p14:creationId xmlns:p14="http://schemas.microsoft.com/office/powerpoint/2010/main" val="83206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11D3A-BC50-49C4-ACBF-56A59C95422A}" type="slidenum">
              <a:rPr lang="en-US" smtClean="0"/>
              <a:t>2</a:t>
            </a:fld>
            <a:endParaRPr lang="en-US"/>
          </a:p>
        </p:txBody>
      </p:sp>
    </p:spTree>
    <p:extLst>
      <p:ext uri="{BB962C8B-B14F-4D97-AF65-F5344CB8AC3E}">
        <p14:creationId xmlns:p14="http://schemas.microsoft.com/office/powerpoint/2010/main" val="3312032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Josh is a young man who participated in the Go Nevada pilot. He is 28 years old with mild intellectual disability. Here is a letter from Josh’s uncle: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Josh is a real trooper, he works at Opportunity Village in a contract with the Springs Preserves. Unfortunately, for his travel needs we live in the far NW, near Centennial High School. A typical day for him starts with me dropping him off at the RTC on Durango (the nearest bus stop) at 6 am where he catches a bus, makes a transfer, and arrives near the Springs to start work at 8:30 am. He gets off work at 5 pm where he again catches two buses and makes it to the Durango RTC by about 6:45 pm where we pick him up and he arrives home at ~ 7 pm. So his day is 13 hours long (sometimes longer if a bus is late) but he never complains. We live 2.5 miles from the RTC so it is too far to walk, thus us picking him up.</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pilot program let us explore options, we learned a Uber ride from the Springs Preserves to home was $28. His take home pay amounts to $55.41 / day, so he would LOSE money to take Uber both ways. The program also let us go to a party on a Sunday and not have to leave early to “go pick up Josh,” so that was nice (He got an Uber home from the RTC.) The program also showed me how many miles I (and my wife) are driving to facilitate Josh working. On Sundays I drive him all the way to the Springs, mainly so I can sleep late and not get up at 6 am to drive him to the RTC.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 I stated Josh is a trooper and does not complain, he has an older brother who is also disabled and not quite as able as Josh. His brother has qualified for the  Paratransit service, so he basically gets door to door service for his transportation needs. There does seem to be void in options for Josh, a program that would help fund his transportation needs and save time from spending up to four hours on a bus to commute to and from work would be welcomed.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 am also concerned that Josh does not have a social life, likely due to the amount of time spent on transportation. Josh is possibly afraid to ask us to drive him places, since we already drive him so much for work. A program like this study could provide people like Josh and people in similar circumstances independence for transportation needs and a sense of well-being.</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Additionally, this program highlighted what’s important for both Josh and his brother. Both were victims of crime associated with their transportation. Both events happened when we lived in the Lake Mead / Jones area. Josh got off the bus and was walking home and he was assaulted, beat up, and his iPod and wallet were stolen. John (Josh brother) was waiting for a bus and a man pointed a gun at him and demanded his valuables. The man actually got on the same bus as him and said if he said anything he would kill him.  The man later got off and John told the driver. John never got over this incident and I believe he never rode a bus again after that … thus the start of Paratransit for him.</a:t>
            </a:r>
          </a:p>
          <a:p>
            <a:endParaRPr lang="en-US" dirty="0"/>
          </a:p>
        </p:txBody>
      </p:sp>
      <p:sp>
        <p:nvSpPr>
          <p:cNvPr id="4" name="Slide Number Placeholder 3"/>
          <p:cNvSpPr>
            <a:spLocks noGrp="1"/>
          </p:cNvSpPr>
          <p:nvPr>
            <p:ph type="sldNum" sz="quarter" idx="5"/>
          </p:nvPr>
        </p:nvSpPr>
        <p:spPr/>
        <p:txBody>
          <a:bodyPr/>
          <a:lstStyle/>
          <a:p>
            <a:fld id="{49C11D3A-BC50-49C4-ACBF-56A59C95422A}" type="slidenum">
              <a:rPr lang="en-US" smtClean="0"/>
              <a:t>11</a:t>
            </a:fld>
            <a:endParaRPr lang="en-US"/>
          </a:p>
        </p:txBody>
      </p:sp>
    </p:spTree>
    <p:extLst>
      <p:ext uri="{BB962C8B-B14F-4D97-AF65-F5344CB8AC3E}">
        <p14:creationId xmlns:p14="http://schemas.microsoft.com/office/powerpoint/2010/main" val="2834675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9C11D3A-BC50-49C4-ACBF-56A59C95422A}" type="slidenum">
              <a:rPr lang="en-US" smtClean="0"/>
              <a:t>12</a:t>
            </a:fld>
            <a:endParaRPr lang="en-US"/>
          </a:p>
        </p:txBody>
      </p:sp>
    </p:spTree>
    <p:extLst>
      <p:ext uri="{BB962C8B-B14F-4D97-AF65-F5344CB8AC3E}">
        <p14:creationId xmlns:p14="http://schemas.microsoft.com/office/powerpoint/2010/main" val="215757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start with a brief discussion about what’s important to and important for people and how that mindset is transforming the way we think about accessing services.  </a:t>
            </a:r>
          </a:p>
          <a:p>
            <a:endParaRPr lang="en-US" dirty="0"/>
          </a:p>
          <a:p>
            <a:r>
              <a:rPr lang="en-US" dirty="0"/>
              <a:t>Then, we’ll get into transportation…the number one need across populations in Nevada.  The million dollar question is how to get accessible transportation statewide.  We’ll give you a few of the answers we and our partners have tackled.  </a:t>
            </a:r>
          </a:p>
        </p:txBody>
      </p:sp>
      <p:sp>
        <p:nvSpPr>
          <p:cNvPr id="4" name="Slide Number Placeholder 3"/>
          <p:cNvSpPr>
            <a:spLocks noGrp="1"/>
          </p:cNvSpPr>
          <p:nvPr>
            <p:ph type="sldNum" sz="quarter" idx="5"/>
          </p:nvPr>
        </p:nvSpPr>
        <p:spPr/>
        <p:txBody>
          <a:bodyPr/>
          <a:lstStyle/>
          <a:p>
            <a:fld id="{49C11D3A-BC50-49C4-ACBF-56A59C95422A}" type="slidenum">
              <a:rPr lang="en-US" smtClean="0"/>
              <a:t>3</a:t>
            </a:fld>
            <a:endParaRPr lang="en-US"/>
          </a:p>
        </p:txBody>
      </p:sp>
    </p:spTree>
    <p:extLst>
      <p:ext uri="{BB962C8B-B14F-4D97-AF65-F5344CB8AC3E}">
        <p14:creationId xmlns:p14="http://schemas.microsoft.com/office/powerpoint/2010/main" val="3766087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an effort to transform the way people think about how they access services and how the system responds to people’s goals and needs, we have been creating Nevada Care Connection.  A no wrong door approach to accessing services.  </a:t>
            </a:r>
          </a:p>
          <a:p>
            <a:endParaRPr lang="en-US" dirty="0"/>
          </a:p>
          <a:p>
            <a:r>
              <a:rPr lang="en-US" dirty="0"/>
              <a:t>Center to this is the concept of Resource and Service Navigation…a person centered counseling approach that helps people explore the range of options to meeting their needs (what important for them) and accomplishing their goals (what’s important to them)</a:t>
            </a:r>
          </a:p>
          <a:p>
            <a:endParaRPr lang="en-US" dirty="0"/>
          </a:p>
        </p:txBody>
      </p:sp>
      <p:sp>
        <p:nvSpPr>
          <p:cNvPr id="4" name="Slide Number Placeholder 3"/>
          <p:cNvSpPr>
            <a:spLocks noGrp="1"/>
          </p:cNvSpPr>
          <p:nvPr>
            <p:ph type="sldNum" sz="quarter" idx="5"/>
          </p:nvPr>
        </p:nvSpPr>
        <p:spPr/>
        <p:txBody>
          <a:bodyPr/>
          <a:lstStyle/>
          <a:p>
            <a:fld id="{49C11D3A-BC50-49C4-ACBF-56A59C95422A}" type="slidenum">
              <a:rPr lang="en-US" smtClean="0"/>
              <a:t>4</a:t>
            </a:fld>
            <a:endParaRPr lang="en-US"/>
          </a:p>
        </p:txBody>
      </p:sp>
    </p:spTree>
    <p:extLst>
      <p:ext uri="{BB962C8B-B14F-4D97-AF65-F5344CB8AC3E}">
        <p14:creationId xmlns:p14="http://schemas.microsoft.com/office/powerpoint/2010/main" val="2908310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foundation of resource and service navigation is that you are in control of the meeting, planning, and your life.   You share your dreams- what you want in your life, where you want to live and how you want to live   You choose what services you want and which you don’t want.  To reach your dreams, you must be an active participant in the discussions, planning, and fulfillment of the plans.  </a:t>
            </a:r>
            <a:r>
              <a:rPr lang="en-US" b="1" dirty="0"/>
              <a:t>YOU</a:t>
            </a:r>
            <a:r>
              <a:rPr lang="en-US" dirty="0"/>
              <a:t> are the center of the whole resource and navigation process.</a:t>
            </a:r>
          </a:p>
        </p:txBody>
      </p:sp>
      <p:sp>
        <p:nvSpPr>
          <p:cNvPr id="4" name="Header Placeholder 3"/>
          <p:cNvSpPr>
            <a:spLocks noGrp="1"/>
          </p:cNvSpPr>
          <p:nvPr>
            <p:ph type="hdr" sz="quarter" idx="10"/>
          </p:nvPr>
        </p:nvSpPr>
        <p:spPr/>
        <p:txBody>
          <a:bodyPr/>
          <a:lstStyle/>
          <a:p>
            <a:r>
              <a:rPr lang="en-US"/>
              <a:t>SHIP Volunteer Meeting</a:t>
            </a:r>
          </a:p>
        </p:txBody>
      </p:sp>
      <p:sp>
        <p:nvSpPr>
          <p:cNvPr id="5" name="Slide Number Placeholder 4"/>
          <p:cNvSpPr>
            <a:spLocks noGrp="1"/>
          </p:cNvSpPr>
          <p:nvPr>
            <p:ph type="sldNum" sz="quarter" idx="11"/>
          </p:nvPr>
        </p:nvSpPr>
        <p:spPr/>
        <p:txBody>
          <a:bodyPr/>
          <a:lstStyle/>
          <a:p>
            <a:fld id="{68A7870E-0562-7E4F-93E9-60B49F9A12C6}" type="slidenum">
              <a:rPr lang="en-US" smtClean="0"/>
              <a:t>5</a:t>
            </a:fld>
            <a:endParaRPr lang="en-US"/>
          </a:p>
        </p:txBody>
      </p:sp>
    </p:spTree>
    <p:extLst>
      <p:ext uri="{BB962C8B-B14F-4D97-AF65-F5344CB8AC3E}">
        <p14:creationId xmlns:p14="http://schemas.microsoft.com/office/powerpoint/2010/main" val="1082166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have the right to:</a:t>
            </a:r>
          </a:p>
          <a:p>
            <a:pPr marL="171450" indent="-171450">
              <a:buFont typeface="Arial" panose="020B0604020202020204" pitchFamily="34" charset="0"/>
              <a:buChar char="•"/>
            </a:pPr>
            <a:r>
              <a:rPr lang="en-US" dirty="0"/>
              <a:t> not be discriminated against based on race, ethnicity, nationality, age, sex, religion, physical disability, sexual orientation, source of payment, or ability to pay.</a:t>
            </a:r>
          </a:p>
          <a:p>
            <a:pPr marL="171450" indent="-171450">
              <a:buFont typeface="Arial" panose="020B0604020202020204" pitchFamily="34" charset="0"/>
              <a:buChar char="•"/>
            </a:pPr>
            <a:r>
              <a:rPr lang="en-US" dirty="0"/>
              <a:t>be treated with respect privacy, and dignity and to be free from threats, harassment, bullying, and intentional injury, at all times.</a:t>
            </a:r>
          </a:p>
          <a:p>
            <a:pPr marL="171450" indent="-171450">
              <a:buFont typeface="Arial" panose="020B0604020202020204" pitchFamily="34" charset="0"/>
              <a:buChar char="•"/>
            </a:pPr>
            <a:r>
              <a:rPr lang="en-US" dirty="0"/>
              <a:t>receive unbiased and accurate information and assistance.</a:t>
            </a:r>
          </a:p>
          <a:p>
            <a:pPr marL="171450" indent="-171450">
              <a:buFont typeface="Arial" panose="020B0604020202020204" pitchFamily="34" charset="0"/>
              <a:buChar char="•"/>
            </a:pPr>
            <a:r>
              <a:rPr lang="en-US" dirty="0"/>
              <a:t>include family, friends or any other person(s) of your choosing in any decision making and in your personal resource planning meetings.</a:t>
            </a:r>
          </a:p>
          <a:p>
            <a:pPr marL="171450" indent="-171450">
              <a:buFont typeface="Arial" panose="020B0604020202020204" pitchFamily="34" charset="0"/>
              <a:buChar char="•"/>
            </a:pPr>
            <a:r>
              <a:rPr lang="en-US" dirty="0"/>
              <a:t>control your life, decisions, and the services provided to you by accepting or refusing any information, services, or referrals provided to you by your personal resources advisor.</a:t>
            </a:r>
          </a:p>
          <a:p>
            <a:pPr marL="171450" indent="-171450">
              <a:buFont typeface="Arial" panose="020B0604020202020204" pitchFamily="34" charset="0"/>
              <a:buChar char="•"/>
            </a:pPr>
            <a:r>
              <a:rPr lang="en-US" dirty="0"/>
              <a:t>a financial eligibility determination for publicly funded services and to be informed about programs for which you may be eligible.</a:t>
            </a:r>
          </a:p>
          <a:p>
            <a:pPr marL="171450" indent="-171450">
              <a:buFont typeface="Arial" panose="020B0604020202020204" pitchFamily="34" charset="0"/>
              <a:buChar char="•"/>
            </a:pPr>
            <a:r>
              <a:rPr lang="en-US" dirty="0"/>
              <a:t>have all personal, financial, and medical information held confidentially and to not be filmed, taped or photographed without your consent.</a:t>
            </a:r>
          </a:p>
          <a:p>
            <a:pPr marL="171450" indent="-171450">
              <a:buFont typeface="Arial" panose="020B0604020202020204" pitchFamily="34" charset="0"/>
              <a:buChar char="•"/>
            </a:pPr>
            <a:r>
              <a:rPr lang="en-US" dirty="0"/>
              <a:t>be informed verbally and in writing of your rights and responsibilities and to file a complaint, when necessary</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49C11D3A-BC50-49C4-ACBF-56A59C95422A}" type="slidenum">
              <a:rPr lang="en-US" smtClean="0"/>
              <a:t>6</a:t>
            </a:fld>
            <a:endParaRPr lang="en-US"/>
          </a:p>
        </p:txBody>
      </p:sp>
    </p:spTree>
    <p:extLst>
      <p:ext uri="{BB962C8B-B14F-4D97-AF65-F5344CB8AC3E}">
        <p14:creationId xmlns:p14="http://schemas.microsoft.com/office/powerpoint/2010/main" val="3621208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have a responsibility to:</a:t>
            </a:r>
          </a:p>
          <a:p>
            <a:pPr marL="171450" indent="-171450">
              <a:buFont typeface="Arial" panose="020B0604020202020204" pitchFamily="34" charset="0"/>
              <a:buChar char="•"/>
            </a:pPr>
            <a:r>
              <a:rPr lang="en-US" dirty="0"/>
              <a:t>treat others with respect and dignity.</a:t>
            </a:r>
          </a:p>
          <a:p>
            <a:pPr marL="171450" indent="-171450">
              <a:buFont typeface="Arial" panose="020B0604020202020204" pitchFamily="34" charset="0"/>
              <a:buChar char="•"/>
            </a:pPr>
            <a:r>
              <a:rPr lang="en-US" dirty="0"/>
              <a:t>not engage in illegal and/or dangerous behavior that puts you or others at risk.</a:t>
            </a:r>
          </a:p>
          <a:p>
            <a:pPr marL="171450" indent="-171450">
              <a:buFont typeface="Arial" panose="020B0604020202020204" pitchFamily="34" charset="0"/>
              <a:buChar char="•"/>
            </a:pPr>
            <a:r>
              <a:rPr lang="en-US" dirty="0"/>
              <a:t>be an active participant in your resource and service navigation by making decisions and considering and selecting resources that best meet your needs</a:t>
            </a:r>
          </a:p>
          <a:p>
            <a:pPr marL="171450" indent="-171450">
              <a:buFont typeface="Arial" panose="020B0604020202020204" pitchFamily="34" charset="0"/>
              <a:buChar char="•"/>
            </a:pPr>
            <a:r>
              <a:rPr lang="en-US" dirty="0"/>
              <a:t>provide accurate and timely information about yourself to assist in the eligibility determination and resources planning and to provide any pertinent changes in your situation (needs, income, address) that may affect your eligibility or services.</a:t>
            </a:r>
          </a:p>
          <a:p>
            <a:pPr marL="171450" indent="-171450">
              <a:buFont typeface="Arial" panose="020B0604020202020204" pitchFamily="34" charset="0"/>
              <a:buChar char="•"/>
            </a:pPr>
            <a:r>
              <a:rPr lang="en-US" dirty="0"/>
              <a:t>notify your resource and service navigator when you need to cancel or reschedule an appointment.</a:t>
            </a:r>
          </a:p>
          <a:p>
            <a:endParaRPr lang="en-US" dirty="0"/>
          </a:p>
          <a:p>
            <a:endParaRPr lang="en-US" dirty="0"/>
          </a:p>
        </p:txBody>
      </p:sp>
      <p:sp>
        <p:nvSpPr>
          <p:cNvPr id="4" name="Slide Number Placeholder 3"/>
          <p:cNvSpPr>
            <a:spLocks noGrp="1"/>
          </p:cNvSpPr>
          <p:nvPr>
            <p:ph type="sldNum" sz="quarter" idx="5"/>
          </p:nvPr>
        </p:nvSpPr>
        <p:spPr/>
        <p:txBody>
          <a:bodyPr/>
          <a:lstStyle/>
          <a:p>
            <a:fld id="{49C11D3A-BC50-49C4-ACBF-56A59C95422A}" type="slidenum">
              <a:rPr lang="en-US" smtClean="0"/>
              <a:t>7</a:t>
            </a:fld>
            <a:endParaRPr lang="en-US"/>
          </a:p>
        </p:txBody>
      </p:sp>
    </p:spTree>
    <p:extLst>
      <p:ext uri="{BB962C8B-B14F-4D97-AF65-F5344CB8AC3E}">
        <p14:creationId xmlns:p14="http://schemas.microsoft.com/office/powerpoint/2010/main" val="4107948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11D3A-BC50-49C4-ACBF-56A59C95422A}" type="slidenum">
              <a:rPr lang="en-US" smtClean="0"/>
              <a:t>8</a:t>
            </a:fld>
            <a:endParaRPr lang="en-US"/>
          </a:p>
        </p:txBody>
      </p:sp>
    </p:spTree>
    <p:extLst>
      <p:ext uri="{BB962C8B-B14F-4D97-AF65-F5344CB8AC3E}">
        <p14:creationId xmlns:p14="http://schemas.microsoft.com/office/powerpoint/2010/main" val="1897997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it just going to the doctor?  Or just getting to work?  For those who drive…think about all the places you are able to go on the daily basis?  How do we get that flexibility for those who do not drive?  </a:t>
            </a:r>
          </a:p>
        </p:txBody>
      </p:sp>
      <p:sp>
        <p:nvSpPr>
          <p:cNvPr id="4" name="Slide Number Placeholder 3"/>
          <p:cNvSpPr>
            <a:spLocks noGrp="1"/>
          </p:cNvSpPr>
          <p:nvPr>
            <p:ph type="sldNum" sz="quarter" idx="5"/>
          </p:nvPr>
        </p:nvSpPr>
        <p:spPr/>
        <p:txBody>
          <a:bodyPr/>
          <a:lstStyle/>
          <a:p>
            <a:fld id="{49C11D3A-BC50-49C4-ACBF-56A59C95422A}" type="slidenum">
              <a:rPr lang="en-US" smtClean="0"/>
              <a:t>9</a:t>
            </a:fld>
            <a:endParaRPr lang="en-US"/>
          </a:p>
        </p:txBody>
      </p:sp>
    </p:spTree>
    <p:extLst>
      <p:ext uri="{BB962C8B-B14F-4D97-AF65-F5344CB8AC3E}">
        <p14:creationId xmlns:p14="http://schemas.microsoft.com/office/powerpoint/2010/main" val="2071021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 to $200 per month</a:t>
            </a:r>
          </a:p>
          <a:p>
            <a:pPr marL="0" indent="0">
              <a:buFont typeface="Arial" panose="020B0604020202020204" pitchFamily="34" charset="0"/>
              <a:buNone/>
            </a:pPr>
            <a:endParaRPr lang="en-US" dirty="0"/>
          </a:p>
          <a:p>
            <a:r>
              <a:rPr lang="en-US" dirty="0"/>
              <a:t>Consumer Choice</a:t>
            </a:r>
          </a:p>
          <a:p>
            <a:pPr marL="171450" indent="-171450">
              <a:buFont typeface="Arial" panose="020B0604020202020204" pitchFamily="34" charset="0"/>
              <a:buChar char="•"/>
            </a:pPr>
            <a:r>
              <a:rPr lang="en-US" dirty="0"/>
              <a:t>Mileage reimbursement – pay family/friends who are providing their transportation</a:t>
            </a:r>
          </a:p>
          <a:p>
            <a:pPr marL="171450" indent="-171450">
              <a:buFont typeface="Arial" panose="020B0604020202020204" pitchFamily="34" charset="0"/>
              <a:buChar char="•"/>
            </a:pPr>
            <a:r>
              <a:rPr lang="en-US" dirty="0"/>
              <a:t>Bus passes – purchase monthly bus passes</a:t>
            </a:r>
          </a:p>
          <a:p>
            <a:pPr marL="171450" indent="-171450">
              <a:buFont typeface="Arial" panose="020B0604020202020204" pitchFamily="34" charset="0"/>
              <a:buChar char="•"/>
            </a:pPr>
            <a:r>
              <a:rPr lang="en-US" dirty="0"/>
              <a:t>Ride share – Uber/Lyft.  Had a choice between Uber Central and their own app(would be reimbursed)</a:t>
            </a:r>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a:p>
          <a:p>
            <a:r>
              <a:rPr lang="en-US" dirty="0"/>
              <a:t>Lessons Learned</a:t>
            </a:r>
          </a:p>
          <a:p>
            <a:pPr marL="171450" indent="-171450">
              <a:buFont typeface="Arial" panose="020B0604020202020204" pitchFamily="34" charset="0"/>
              <a:buChar char="•"/>
            </a:pPr>
            <a:r>
              <a:rPr lang="en-US" dirty="0"/>
              <a:t>Support Systems – we know with self-direction, the individual has to be able to make decisions, either with a support system or without.  </a:t>
            </a:r>
          </a:p>
          <a:p>
            <a:pPr marL="171450" indent="-171450">
              <a:buFont typeface="Arial" panose="020B0604020202020204" pitchFamily="34" charset="0"/>
              <a:buChar char="•"/>
            </a:pPr>
            <a:r>
              <a:rPr lang="en-US" dirty="0"/>
              <a:t>Enrollment process – we found that some families were not able to meet with the Transportation Coordinator in person, so we attempted to do the enrollment process via email.  This presented a number of challenges for families.  </a:t>
            </a:r>
          </a:p>
          <a:p>
            <a:pPr marL="171450" indent="-171450">
              <a:buFont typeface="Arial" panose="020B0604020202020204" pitchFamily="34" charset="0"/>
              <a:buChar char="•"/>
            </a:pPr>
            <a:r>
              <a:rPr lang="en-US" dirty="0"/>
              <a:t>Usage of funds – once people were enrolled, not all individuals used all $200/month.  The average used per month was $140 and most rides reimbursed were for work or work related purposes.    </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23 active participants </a:t>
            </a:r>
          </a:p>
          <a:p>
            <a:pPr marL="171450" indent="-171450">
              <a:buFont typeface="Arial" panose="020B0604020202020204" pitchFamily="34" charset="0"/>
              <a:buChar char="•"/>
            </a:pPr>
            <a:r>
              <a:rPr lang="en-US" dirty="0"/>
              <a:t>There were 27 people enrolled, but 4 of those individuals never submitted for any reimbursements nor responded to our attempts to contact them.  </a:t>
            </a:r>
          </a:p>
        </p:txBody>
      </p:sp>
      <p:sp>
        <p:nvSpPr>
          <p:cNvPr id="4" name="Slide Number Placeholder 3"/>
          <p:cNvSpPr>
            <a:spLocks noGrp="1"/>
          </p:cNvSpPr>
          <p:nvPr>
            <p:ph type="sldNum" sz="quarter" idx="5"/>
          </p:nvPr>
        </p:nvSpPr>
        <p:spPr/>
        <p:txBody>
          <a:bodyPr/>
          <a:lstStyle/>
          <a:p>
            <a:fld id="{49C11D3A-BC50-49C4-ACBF-56A59C95422A}" type="slidenum">
              <a:rPr lang="en-US" smtClean="0"/>
              <a:t>10</a:t>
            </a:fld>
            <a:endParaRPr lang="en-US"/>
          </a:p>
        </p:txBody>
      </p:sp>
    </p:spTree>
    <p:extLst>
      <p:ext uri="{BB962C8B-B14F-4D97-AF65-F5344CB8AC3E}">
        <p14:creationId xmlns:p14="http://schemas.microsoft.com/office/powerpoint/2010/main" val="273390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7645" y="1122363"/>
            <a:ext cx="11410697"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367645" y="3602038"/>
            <a:ext cx="11410697"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p:cNvSpPr>
            <a:spLocks noGrp="1"/>
          </p:cNvSpPr>
          <p:nvPr>
            <p:ph type="sldNum" sz="quarter" idx="12"/>
          </p:nvPr>
        </p:nvSpPr>
        <p:spPr>
          <a:xfrm>
            <a:off x="9035142" y="6519632"/>
            <a:ext cx="2743200" cy="365125"/>
          </a:xfrm>
          <a:prstGeom prst="rect">
            <a:avLst/>
          </a:prstGeom>
        </p:spPr>
        <p:txBody>
          <a:bodyPr/>
          <a:lstStyle/>
          <a:p>
            <a:fld id="{2A912E05-27E8-4814-B9B5-69B786581838}" type="slidenum">
              <a:rPr lang="en-US" smtClean="0"/>
              <a:t>‹#›</a:t>
            </a:fld>
            <a:endParaRPr lang="en-US"/>
          </a:p>
        </p:txBody>
      </p:sp>
    </p:spTree>
    <p:extLst>
      <p:ext uri="{BB962C8B-B14F-4D97-AF65-F5344CB8AC3E}">
        <p14:creationId xmlns:p14="http://schemas.microsoft.com/office/powerpoint/2010/main" val="347830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6" name="Title 1"/>
          <p:cNvSpPr>
            <a:spLocks noGrp="1"/>
          </p:cNvSpPr>
          <p:nvPr>
            <p:ph type="title"/>
          </p:nvPr>
        </p:nvSpPr>
        <p:spPr>
          <a:xfrm>
            <a:off x="838200" y="365127"/>
            <a:ext cx="10515600" cy="1325563"/>
          </a:xfrm>
          <a:prstGeom prst="rect">
            <a:avLst/>
          </a:prstGeom>
        </p:spPr>
        <p:txBody>
          <a:bodyPr anchor="b"/>
          <a:lstStyle>
            <a:lvl1pPr>
              <a:defRPr sz="4000">
                <a:solidFill>
                  <a:srgbClr val="24558E"/>
                </a:solidFill>
                <a:latin typeface="Verdana" charset="0"/>
                <a:ea typeface="Verdana" charset="0"/>
                <a:cs typeface="Verdana" charset="0"/>
              </a:defRPr>
            </a:lvl1pPr>
          </a:lstStyle>
          <a:p>
            <a:r>
              <a:rPr lang="en-US" dirty="0"/>
              <a:t>Click to edit Master title style</a:t>
            </a:r>
          </a:p>
        </p:txBody>
      </p:sp>
      <p:sp>
        <p:nvSpPr>
          <p:cNvPr id="7" name="Content Placeholder 2"/>
          <p:cNvSpPr>
            <a:spLocks noGrp="1"/>
          </p:cNvSpPr>
          <p:nvPr>
            <p:ph idx="1"/>
          </p:nvPr>
        </p:nvSpPr>
        <p:spPr>
          <a:xfrm>
            <a:off x="838200" y="2112847"/>
            <a:ext cx="10515600" cy="4030663"/>
          </a:xfrm>
          <a:prstGeom prst="rect">
            <a:avLst/>
          </a:prstGeom>
        </p:spPr>
        <p:txBody>
          <a:bodyPr/>
          <a:lstStyle>
            <a:lvl1pPr>
              <a:lnSpc>
                <a:spcPct val="150000"/>
              </a:lnSpc>
              <a:defRPr sz="1800">
                <a:latin typeface="Verdana" charset="0"/>
                <a:ea typeface="Verdana" charset="0"/>
                <a:cs typeface="Verdana" charset="0"/>
              </a:defRPr>
            </a:lvl1pPr>
            <a:lvl2pPr>
              <a:lnSpc>
                <a:spcPct val="150000"/>
              </a:lnSpc>
              <a:defRPr sz="1800">
                <a:latin typeface="Verdana" charset="0"/>
                <a:ea typeface="Verdana" charset="0"/>
                <a:cs typeface="Verdana" charset="0"/>
              </a:defRPr>
            </a:lvl2pPr>
            <a:lvl3pPr>
              <a:lnSpc>
                <a:spcPct val="150000"/>
              </a:lnSpc>
              <a:defRPr sz="1800">
                <a:latin typeface="Verdana" charset="0"/>
                <a:ea typeface="Verdana" charset="0"/>
                <a:cs typeface="Verdana" charset="0"/>
              </a:defRPr>
            </a:lvl3pPr>
            <a:lvl4pPr>
              <a:lnSpc>
                <a:spcPct val="150000"/>
              </a:lnSpc>
              <a:defRPr sz="1800">
                <a:latin typeface="Verdana" charset="0"/>
                <a:ea typeface="Verdana" charset="0"/>
                <a:cs typeface="Verdana" charset="0"/>
              </a:defRPr>
            </a:lvl4pPr>
            <a:lvl5pPr>
              <a:lnSpc>
                <a:spcPct val="150000"/>
              </a:lnSpc>
              <a:defRPr sz="1800">
                <a:latin typeface="Verdana" charset="0"/>
                <a:ea typeface="Verdana" charset="0"/>
                <a:cs typeface="Verdana"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29136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9034272" y="6519672"/>
            <a:ext cx="2743200" cy="365125"/>
          </a:xfrm>
          <a:prstGeom prst="rect">
            <a:avLst/>
          </a:prstGeom>
        </p:spPr>
        <p:txBody>
          <a:bodyPr/>
          <a:lstStyle/>
          <a:p>
            <a:fld id="{2A912E05-27E8-4814-B9B5-69B786581838}" type="slidenum">
              <a:rPr lang="en-US" smtClean="0"/>
              <a:t>‹#›</a:t>
            </a:fld>
            <a:endParaRPr lang="en-US"/>
          </a:p>
        </p:txBody>
      </p:sp>
    </p:spTree>
    <p:extLst>
      <p:ext uri="{BB962C8B-B14F-4D97-AF65-F5344CB8AC3E}">
        <p14:creationId xmlns:p14="http://schemas.microsoft.com/office/powerpoint/2010/main" val="2584052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9034272" y="6519672"/>
            <a:ext cx="2743200" cy="365125"/>
          </a:xfrm>
          <a:prstGeom prst="rect">
            <a:avLst/>
          </a:prstGeom>
        </p:spPr>
        <p:txBody>
          <a:bodyPr/>
          <a:lstStyle/>
          <a:p>
            <a:fld id="{2A912E05-27E8-4814-B9B5-69B786581838}" type="slidenum">
              <a:rPr lang="en-US" smtClean="0"/>
              <a:t>‹#›</a:t>
            </a:fld>
            <a:endParaRPr lang="en-US"/>
          </a:p>
        </p:txBody>
      </p:sp>
    </p:spTree>
    <p:extLst>
      <p:ext uri="{BB962C8B-B14F-4D97-AF65-F5344CB8AC3E}">
        <p14:creationId xmlns:p14="http://schemas.microsoft.com/office/powerpoint/2010/main" val="3263064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9034272" y="6519672"/>
            <a:ext cx="2743200" cy="365125"/>
          </a:xfrm>
          <a:prstGeom prst="rect">
            <a:avLst/>
          </a:prstGeom>
        </p:spPr>
        <p:txBody>
          <a:bodyPr/>
          <a:lstStyle/>
          <a:p>
            <a:fld id="{2A912E05-27E8-4814-B9B5-69B786581838}" type="slidenum">
              <a:rPr lang="en-US" smtClean="0"/>
              <a:t>‹#›</a:t>
            </a:fld>
            <a:endParaRPr lang="en-US"/>
          </a:p>
        </p:txBody>
      </p:sp>
    </p:spTree>
    <p:extLst>
      <p:ext uri="{BB962C8B-B14F-4D97-AF65-F5344CB8AC3E}">
        <p14:creationId xmlns:p14="http://schemas.microsoft.com/office/powerpoint/2010/main" val="3944227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9034272" y="6519672"/>
            <a:ext cx="2743200" cy="365125"/>
          </a:xfrm>
          <a:prstGeom prst="rect">
            <a:avLst/>
          </a:prstGeom>
        </p:spPr>
        <p:txBody>
          <a:bodyPr/>
          <a:lstStyle/>
          <a:p>
            <a:fld id="{2A912E05-27E8-4814-B9B5-69B786581838}" type="slidenum">
              <a:rPr lang="en-US" smtClean="0"/>
              <a:t>‹#›</a:t>
            </a:fld>
            <a:endParaRPr lang="en-US"/>
          </a:p>
        </p:txBody>
      </p:sp>
    </p:spTree>
    <p:extLst>
      <p:ext uri="{BB962C8B-B14F-4D97-AF65-F5344CB8AC3E}">
        <p14:creationId xmlns:p14="http://schemas.microsoft.com/office/powerpoint/2010/main" val="14016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a:xfrm>
            <a:off x="9034272" y="6519672"/>
            <a:ext cx="2743200" cy="365125"/>
          </a:xfrm>
          <a:prstGeom prst="rect">
            <a:avLst/>
          </a:prstGeom>
        </p:spPr>
        <p:txBody>
          <a:bodyPr/>
          <a:lstStyle/>
          <a:p>
            <a:fld id="{2A912E05-27E8-4814-B9B5-69B786581838}" type="slidenum">
              <a:rPr lang="en-US" smtClean="0"/>
              <a:t>‹#›</a:t>
            </a:fld>
            <a:endParaRPr lang="en-US"/>
          </a:p>
        </p:txBody>
      </p:sp>
    </p:spTree>
    <p:extLst>
      <p:ext uri="{BB962C8B-B14F-4D97-AF65-F5344CB8AC3E}">
        <p14:creationId xmlns:p14="http://schemas.microsoft.com/office/powerpoint/2010/main" val="476687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034272" y="6519672"/>
            <a:ext cx="2743200" cy="365125"/>
          </a:xfrm>
          <a:prstGeom prst="rect">
            <a:avLst/>
          </a:prstGeom>
        </p:spPr>
        <p:txBody>
          <a:bodyPr/>
          <a:lstStyle/>
          <a:p>
            <a:fld id="{2A912E05-27E8-4814-B9B5-69B786581838}" type="slidenum">
              <a:rPr lang="en-US" smtClean="0"/>
              <a:t>‹#›</a:t>
            </a:fld>
            <a:endParaRPr lang="en-US"/>
          </a:p>
        </p:txBody>
      </p:sp>
    </p:spTree>
    <p:extLst>
      <p:ext uri="{BB962C8B-B14F-4D97-AF65-F5344CB8AC3E}">
        <p14:creationId xmlns:p14="http://schemas.microsoft.com/office/powerpoint/2010/main" val="3086938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9034272" y="6519672"/>
            <a:ext cx="2743200" cy="365125"/>
          </a:xfrm>
          <a:prstGeom prst="rect">
            <a:avLst/>
          </a:prstGeom>
        </p:spPr>
        <p:txBody>
          <a:bodyPr/>
          <a:lstStyle/>
          <a:p>
            <a:fld id="{2A912E05-27E8-4814-B9B5-69B786581838}" type="slidenum">
              <a:rPr lang="en-US" smtClean="0"/>
              <a:t>‹#›</a:t>
            </a:fld>
            <a:endParaRPr lang="en-US"/>
          </a:p>
        </p:txBody>
      </p:sp>
    </p:spTree>
    <p:extLst>
      <p:ext uri="{BB962C8B-B14F-4D97-AF65-F5344CB8AC3E}">
        <p14:creationId xmlns:p14="http://schemas.microsoft.com/office/powerpoint/2010/main" val="4058168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9034272" y="6519672"/>
            <a:ext cx="2743200" cy="365125"/>
          </a:xfrm>
          <a:prstGeom prst="rect">
            <a:avLst/>
          </a:prstGeom>
        </p:spPr>
        <p:txBody>
          <a:bodyPr/>
          <a:lstStyle/>
          <a:p>
            <a:fld id="{2A912E05-27E8-4814-B9B5-69B786581838}" type="slidenum">
              <a:rPr lang="en-US" smtClean="0"/>
              <a:t>‹#›</a:t>
            </a:fld>
            <a:endParaRPr lang="en-US"/>
          </a:p>
        </p:txBody>
      </p:sp>
    </p:spTree>
    <p:extLst>
      <p:ext uri="{BB962C8B-B14F-4D97-AF65-F5344CB8AC3E}">
        <p14:creationId xmlns:p14="http://schemas.microsoft.com/office/powerpoint/2010/main" val="4008495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ext Box 56"/>
          <p:cNvSpPr txBox="1">
            <a:spLocks noChangeArrowheads="1"/>
          </p:cNvSpPr>
          <p:nvPr userDrawn="1"/>
        </p:nvSpPr>
        <p:spPr bwMode="auto">
          <a:xfrm>
            <a:off x="1" y="6553199"/>
            <a:ext cx="12191999" cy="304800"/>
          </a:xfrm>
          <a:prstGeom prst="rect">
            <a:avLst/>
          </a:prstGeom>
          <a:solidFill>
            <a:srgbClr val="2D4E6B">
              <a:alpha val="45000"/>
            </a:srgbClr>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US" altLang="en-US" sz="1400" dirty="0">
                <a:solidFill>
                  <a:schemeClr val="tx2">
                    <a:lumMod val="75000"/>
                  </a:schemeClr>
                </a:solidFill>
                <a:latin typeface="Bell MT" panose="02020503060305020303" pitchFamily="18" charset="0"/>
              </a:rPr>
              <a:t>Helping People.  It’s who we are and what we do.</a:t>
            </a:r>
            <a:endParaRPr lang="en-US" altLang="en-US" dirty="0">
              <a:solidFill>
                <a:schemeClr val="tx2">
                  <a:lumMod val="75000"/>
                </a:schemeClr>
              </a:solidFill>
              <a:latin typeface="Arial" panose="020B0604020202020204" pitchFamily="34" charset="0"/>
            </a:endParaRPr>
          </a:p>
        </p:txBody>
      </p:sp>
      <p:sp>
        <p:nvSpPr>
          <p:cNvPr id="7" name="Rectangle 6"/>
          <p:cNvSpPr/>
          <p:nvPr userDrawn="1"/>
        </p:nvSpPr>
        <p:spPr>
          <a:xfrm>
            <a:off x="1" y="0"/>
            <a:ext cx="12192000" cy="6858000"/>
          </a:xfrm>
          <a:prstGeom prst="rect">
            <a:avLst/>
          </a:prstGeom>
          <a:no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1" y="6553199"/>
            <a:ext cx="12192000" cy="0"/>
          </a:xfrm>
          <a:prstGeom prst="line">
            <a:avLst/>
          </a:prstGeom>
          <a:ln w="317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2"/>
          <p:cNvSpPr>
            <a:spLocks noGrp="1"/>
          </p:cNvSpPr>
          <p:nvPr>
            <p:ph type="sldNum" sz="quarter" idx="4"/>
          </p:nvPr>
        </p:nvSpPr>
        <p:spPr>
          <a:xfrm>
            <a:off x="11086521" y="6527218"/>
            <a:ext cx="876877" cy="235529"/>
          </a:xfrm>
          <a:prstGeom prst="rect">
            <a:avLst/>
          </a:prstGeom>
        </p:spPr>
        <p:txBody>
          <a:bodyPr/>
          <a:lstStyle>
            <a:lvl1pPr algn="r">
              <a:defRPr/>
            </a:lvl1pPr>
          </a:lstStyle>
          <a:p>
            <a:fld id="{A0385257-D38B-47CB-AC28-B25A9DF35EAF}" type="slidenum">
              <a:rPr lang="en-US" b="1" smtClean="0">
                <a:solidFill>
                  <a:schemeClr val="accent5">
                    <a:lumMod val="50000"/>
                  </a:schemeClr>
                </a:solidFill>
              </a:rPr>
              <a:pPr/>
              <a:t>‹#›</a:t>
            </a:fld>
            <a:endParaRPr lang="en-US" b="1" dirty="0">
              <a:solidFill>
                <a:schemeClr val="accent5">
                  <a:lumMod val="50000"/>
                </a:schemeClr>
              </a:solidFill>
            </a:endParaRPr>
          </a:p>
        </p:txBody>
      </p:sp>
    </p:spTree>
    <p:extLst>
      <p:ext uri="{BB962C8B-B14F-4D97-AF65-F5344CB8AC3E}">
        <p14:creationId xmlns:p14="http://schemas.microsoft.com/office/powerpoint/2010/main" val="4144167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cpasquale@adsd.nv.gov" TargetMode="External"/><Relationship Id="rId4" Type="http://schemas.openxmlformats.org/officeDocument/2006/relationships/hyperlink" Target="mailto:jsduncan@adsd.nv.go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creativecommons.org/licenses/by-nc/3.0/" TargetMode="External"/><Relationship Id="rId4" Type="http://schemas.openxmlformats.org/officeDocument/2006/relationships/hyperlink" Target="http://www.monferratopaesaggi.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creativecommons.org/licenses/by-sa/3.0/" TargetMode="External"/><Relationship Id="rId4" Type="http://schemas.openxmlformats.org/officeDocument/2006/relationships/hyperlink" Target="http://blog.vmforsp.com/2013/09/whiptail-the-truth-the-whole-truthoh-who-am-i-kidding/"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7" name="Picture 1046"/>
          <p:cNvPicPr>
            <a:picLocks noChangeAspect="1"/>
          </p:cNvPicPr>
          <p:nvPr/>
        </p:nvPicPr>
        <p:blipFill rotWithShape="1">
          <a:blip r:embed="rId2">
            <a:extLst>
              <a:ext uri="{28A0092B-C50C-407E-A947-70E740481C1C}">
                <a14:useLocalDpi xmlns:a14="http://schemas.microsoft.com/office/drawing/2010/main" val="0"/>
              </a:ext>
            </a:extLst>
          </a:blip>
          <a:srcRect r="8041"/>
          <a:stretch/>
        </p:blipFill>
        <p:spPr>
          <a:xfrm>
            <a:off x="0" y="0"/>
            <a:ext cx="1133183" cy="6564478"/>
          </a:xfrm>
          <a:prstGeom prst="rect">
            <a:avLst/>
          </a:prstGeom>
        </p:spPr>
      </p:pic>
      <p:sp>
        <p:nvSpPr>
          <p:cNvPr id="1049" name="Text Box 56"/>
          <p:cNvSpPr txBox="1">
            <a:spLocks noChangeArrowheads="1"/>
          </p:cNvSpPr>
          <p:nvPr/>
        </p:nvSpPr>
        <p:spPr bwMode="auto">
          <a:xfrm>
            <a:off x="1" y="6553199"/>
            <a:ext cx="12191998" cy="304800"/>
          </a:xfrm>
          <a:prstGeom prst="rect">
            <a:avLst/>
          </a:prstGeom>
          <a:solidFill>
            <a:srgbClr val="2D4E6B">
              <a:alpha val="45000"/>
            </a:srgbClr>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US" altLang="en-US" sz="1400" dirty="0">
                <a:solidFill>
                  <a:schemeClr val="tx2">
                    <a:lumMod val="75000"/>
                  </a:schemeClr>
                </a:solidFill>
                <a:latin typeface="Bell MT" panose="02020503060305020303" pitchFamily="18" charset="0"/>
              </a:rPr>
              <a:t>Helping People.  It’s who we are and what we do.</a:t>
            </a:r>
            <a:endParaRPr lang="en-US" altLang="en-US" dirty="0">
              <a:solidFill>
                <a:schemeClr val="tx2">
                  <a:lumMod val="75000"/>
                </a:schemeClr>
              </a:solidFill>
              <a:latin typeface="Arial" panose="020B0604020202020204" pitchFamily="34" charset="0"/>
            </a:endParaRPr>
          </a:p>
        </p:txBody>
      </p:sp>
      <p:sp>
        <p:nvSpPr>
          <p:cNvPr id="1029" name="Text Box 49"/>
          <p:cNvSpPr txBox="1">
            <a:spLocks noChangeArrowheads="1"/>
          </p:cNvSpPr>
          <p:nvPr/>
        </p:nvSpPr>
        <p:spPr bwMode="auto">
          <a:xfrm>
            <a:off x="2320724" y="206535"/>
            <a:ext cx="1809750"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US" altLang="en-US" sz="1600" b="1" dirty="0">
                <a:solidFill>
                  <a:srgbClr val="2D4E6B"/>
                </a:solidFill>
                <a:latin typeface="Times New Roman" panose="02020603050405020304" pitchFamily="18" charset="0"/>
              </a:rPr>
              <a:t>Steve Sisolak</a:t>
            </a:r>
          </a:p>
          <a:p>
            <a:pPr algn="ctr" defTabSz="914400" eaLnBrk="0" fontAlgn="base" hangingPunct="0">
              <a:spcBef>
                <a:spcPct val="0"/>
              </a:spcBef>
              <a:spcAft>
                <a:spcPct val="0"/>
              </a:spcAft>
            </a:pPr>
            <a:r>
              <a:rPr lang="en-US" altLang="en-US" sz="1600" b="1" i="1" dirty="0">
                <a:solidFill>
                  <a:srgbClr val="2D4E6B"/>
                </a:solidFill>
                <a:latin typeface="Times New Roman" panose="02020603050405020304" pitchFamily="18" charset="0"/>
              </a:rPr>
              <a:t>Governor</a:t>
            </a:r>
            <a:endParaRPr lang="en-US" altLang="en-US" i="1" dirty="0">
              <a:latin typeface="Arial" panose="020B0604020202020204" pitchFamily="34" charset="0"/>
            </a:endParaRPr>
          </a:p>
        </p:txBody>
      </p:sp>
      <p:sp>
        <p:nvSpPr>
          <p:cNvPr id="1030" name="Text Box 50"/>
          <p:cNvSpPr txBox="1">
            <a:spLocks noChangeArrowheads="1"/>
          </p:cNvSpPr>
          <p:nvPr/>
        </p:nvSpPr>
        <p:spPr bwMode="auto">
          <a:xfrm>
            <a:off x="8638840" y="206535"/>
            <a:ext cx="1811338"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US" altLang="en-US" sz="1600" b="1" dirty="0">
                <a:solidFill>
                  <a:srgbClr val="2D4E6B"/>
                </a:solidFill>
                <a:latin typeface="Times New Roman" panose="02020603050405020304" pitchFamily="18" charset="0"/>
              </a:rPr>
              <a:t>Richard Whitley</a:t>
            </a:r>
          </a:p>
          <a:p>
            <a:pPr algn="ctr" defTabSz="914400" eaLnBrk="0" fontAlgn="base" hangingPunct="0">
              <a:spcBef>
                <a:spcPct val="0"/>
              </a:spcBef>
              <a:spcAft>
                <a:spcPct val="0"/>
              </a:spcAft>
            </a:pPr>
            <a:r>
              <a:rPr lang="en-US" altLang="en-US" sz="1600" b="1" i="1" dirty="0">
                <a:solidFill>
                  <a:srgbClr val="2D4E6B"/>
                </a:solidFill>
                <a:latin typeface="Times New Roman" panose="02020603050405020304" pitchFamily="18" charset="0"/>
              </a:rPr>
              <a:t>Director</a:t>
            </a:r>
            <a:endParaRPr lang="en-US" altLang="en-US" i="1" dirty="0">
              <a:latin typeface="Arial" panose="020B0604020202020204" pitchFamily="34" charset="0"/>
            </a:endParaRPr>
          </a:p>
        </p:txBody>
      </p:sp>
      <p:sp>
        <p:nvSpPr>
          <p:cNvPr id="1031" name="Text Box 52"/>
          <p:cNvSpPr txBox="1">
            <a:spLocks noChangeArrowheads="1"/>
          </p:cNvSpPr>
          <p:nvPr/>
        </p:nvSpPr>
        <p:spPr bwMode="auto">
          <a:xfrm>
            <a:off x="1408670" y="2159197"/>
            <a:ext cx="10007190" cy="292933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1" compatLnSpc="1">
            <a:prstTxWarp prst="textNoShape">
              <a:avLst/>
            </a:prstTxWarp>
          </a:bodyPr>
          <a:lstStyle/>
          <a:p>
            <a:pPr algn="ctr" defTabSz="914400" eaLnBrk="0" fontAlgn="base" hangingPunct="0">
              <a:spcBef>
                <a:spcPct val="0"/>
              </a:spcBef>
              <a:spcAft>
                <a:spcPct val="0"/>
              </a:spcAft>
            </a:pPr>
            <a:r>
              <a:rPr lang="en-US" altLang="en-US" sz="2200" dirty="0">
                <a:solidFill>
                  <a:schemeClr val="accent5">
                    <a:lumMod val="50000"/>
                  </a:schemeClr>
                </a:solidFill>
                <a:latin typeface="Times New Roman" panose="02020603050405020304" pitchFamily="18" charset="0"/>
              </a:rPr>
              <a:t>State of Nevada </a:t>
            </a:r>
          </a:p>
          <a:p>
            <a:pPr algn="ctr" defTabSz="914400" eaLnBrk="0" fontAlgn="base" hangingPunct="0">
              <a:spcBef>
                <a:spcPct val="0"/>
              </a:spcBef>
              <a:spcAft>
                <a:spcPct val="0"/>
              </a:spcAft>
            </a:pPr>
            <a:r>
              <a:rPr lang="en-US" altLang="en-US" sz="2200" dirty="0">
                <a:solidFill>
                  <a:schemeClr val="accent5">
                    <a:lumMod val="50000"/>
                  </a:schemeClr>
                </a:solidFill>
                <a:latin typeface="Times New Roman" panose="02020603050405020304" pitchFamily="18" charset="0"/>
              </a:rPr>
              <a:t>Department of Health and Human Services</a:t>
            </a:r>
          </a:p>
          <a:p>
            <a:pPr algn="ctr" defTabSz="914400" eaLnBrk="0" fontAlgn="base" hangingPunct="0">
              <a:spcBef>
                <a:spcPct val="0"/>
              </a:spcBef>
              <a:spcAft>
                <a:spcPct val="0"/>
              </a:spcAft>
            </a:pPr>
            <a:endParaRPr lang="en-US" altLang="en-US" sz="3000" b="1" dirty="0">
              <a:solidFill>
                <a:schemeClr val="accent1">
                  <a:lumMod val="75000"/>
                </a:schemeClr>
              </a:solidFill>
              <a:latin typeface="Times New Roman" panose="02020603050405020304" pitchFamily="18" charset="0"/>
            </a:endParaRPr>
          </a:p>
          <a:p>
            <a:pPr algn="ctr" defTabSz="914400" eaLnBrk="0" fontAlgn="base" hangingPunct="0">
              <a:spcBef>
                <a:spcPct val="0"/>
              </a:spcBef>
              <a:spcAft>
                <a:spcPct val="0"/>
              </a:spcAft>
            </a:pPr>
            <a:r>
              <a:rPr lang="en-US" altLang="en-US" sz="3200" dirty="0">
                <a:solidFill>
                  <a:srgbClr val="000000"/>
                </a:solidFill>
                <a:latin typeface="Times New Roman" panose="02020603050405020304" pitchFamily="18" charset="0"/>
              </a:rPr>
              <a:t>Transportation Summit</a:t>
            </a:r>
          </a:p>
          <a:p>
            <a:pPr algn="ctr" defTabSz="914400" eaLnBrk="0" fontAlgn="base" hangingPunct="0">
              <a:spcBef>
                <a:spcPct val="0"/>
              </a:spcBef>
              <a:spcAft>
                <a:spcPct val="0"/>
              </a:spcAft>
            </a:pPr>
            <a:r>
              <a:rPr lang="en-US" altLang="en-US" sz="2200" dirty="0">
                <a:solidFill>
                  <a:srgbClr val="000000"/>
                </a:solidFill>
                <a:latin typeface="Times New Roman" panose="02020603050405020304" pitchFamily="18" charset="0"/>
              </a:rPr>
              <a:t>Aging and Disability Services Division</a:t>
            </a:r>
          </a:p>
          <a:p>
            <a:pPr algn="ctr" defTabSz="914400" eaLnBrk="0" fontAlgn="base" hangingPunct="0">
              <a:spcBef>
                <a:spcPct val="0"/>
              </a:spcBef>
              <a:spcAft>
                <a:spcPct val="0"/>
              </a:spcAft>
            </a:pPr>
            <a:endParaRPr lang="en-US" altLang="en-US" sz="2200" dirty="0">
              <a:solidFill>
                <a:srgbClr val="000000"/>
              </a:solidFill>
              <a:latin typeface="Times New Roman" panose="02020603050405020304" pitchFamily="18" charset="0"/>
            </a:endParaRPr>
          </a:p>
          <a:p>
            <a:pPr algn="ctr" defTabSz="914400" eaLnBrk="0" fontAlgn="base" hangingPunct="0">
              <a:spcBef>
                <a:spcPct val="0"/>
              </a:spcBef>
              <a:spcAft>
                <a:spcPct val="0"/>
              </a:spcAft>
            </a:pPr>
            <a:r>
              <a:rPr lang="en-US" altLang="en-US" sz="2200" dirty="0">
                <a:solidFill>
                  <a:srgbClr val="000000"/>
                </a:solidFill>
                <a:latin typeface="Times New Roman" panose="02020603050405020304" pitchFamily="18" charset="0"/>
              </a:rPr>
              <a:t>May 1, 2019</a:t>
            </a:r>
            <a:endParaRPr lang="en-US" altLang="en-US" dirty="0">
              <a:latin typeface="Arial" panose="020B0604020202020204" pitchFamily="34" charset="0"/>
            </a:endParaRPr>
          </a:p>
        </p:txBody>
      </p:sp>
      <p:cxnSp>
        <p:nvCxnSpPr>
          <p:cNvPr id="1039" name="Straight Connector 1038"/>
          <p:cNvCxnSpPr/>
          <p:nvPr/>
        </p:nvCxnSpPr>
        <p:spPr>
          <a:xfrm>
            <a:off x="1408670" y="3117561"/>
            <a:ext cx="10007190" cy="0"/>
          </a:xfrm>
          <a:prstGeom prst="line">
            <a:avLst/>
          </a:prstGeom>
          <a:ln w="25400" cap="sq">
            <a:solidFill>
              <a:schemeClr val="accent5">
                <a:lumMod val="50000"/>
              </a:schemeClr>
            </a:solidFill>
            <a:headEnd type="diamond" w="med" len="lg"/>
            <a:tailEnd type="diamond" w="med" len="lg"/>
          </a:ln>
        </p:spPr>
        <p:style>
          <a:lnRef idx="1">
            <a:schemeClr val="accent1"/>
          </a:lnRef>
          <a:fillRef idx="0">
            <a:schemeClr val="accent1"/>
          </a:fillRef>
          <a:effectRef idx="0">
            <a:schemeClr val="accent1"/>
          </a:effectRef>
          <a:fontRef idx="minor">
            <a:schemeClr val="tx1"/>
          </a:fontRef>
        </p:style>
      </p:cxnSp>
      <p:pic>
        <p:nvPicPr>
          <p:cNvPr id="1050" name="Picture 104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8916" y="206535"/>
            <a:ext cx="1638442" cy="1592718"/>
          </a:xfrm>
          <a:prstGeom prst="rect">
            <a:avLst/>
          </a:prstGeom>
        </p:spPr>
      </p:pic>
      <p:cxnSp>
        <p:nvCxnSpPr>
          <p:cNvPr id="1046" name="Straight Connector 1045"/>
          <p:cNvCxnSpPr>
            <a:cxnSpLocks/>
          </p:cNvCxnSpPr>
          <p:nvPr/>
        </p:nvCxnSpPr>
        <p:spPr>
          <a:xfrm>
            <a:off x="0" y="6553199"/>
            <a:ext cx="12191999"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1051" name="Picture 105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67718" y="4471588"/>
            <a:ext cx="1429502" cy="1920227"/>
          </a:xfrm>
          <a:prstGeom prst="rect">
            <a:avLst/>
          </a:prstGeom>
        </p:spPr>
      </p:pic>
      <p:sp>
        <p:nvSpPr>
          <p:cNvPr id="1032" name="Rectangle 1031"/>
          <p:cNvSpPr/>
          <p:nvPr/>
        </p:nvSpPr>
        <p:spPr>
          <a:xfrm>
            <a:off x="0" y="0"/>
            <a:ext cx="12191999" cy="6858000"/>
          </a:xfrm>
          <a:prstGeom prst="rect">
            <a:avLst/>
          </a:prstGeom>
          <a:noFill/>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35" name="Straight Connector 1034"/>
          <p:cNvCxnSpPr>
            <a:cxnSpLocks/>
          </p:cNvCxnSpPr>
          <p:nvPr/>
        </p:nvCxnSpPr>
        <p:spPr>
          <a:xfrm flipH="1">
            <a:off x="1143000" y="1"/>
            <a:ext cx="2" cy="6553199"/>
          </a:xfrm>
          <a:prstGeom prst="line">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2018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F371C-5A8D-4724-A40D-8D30C0965241}"/>
              </a:ext>
            </a:extLst>
          </p:cNvPr>
          <p:cNvSpPr>
            <a:spLocks noGrp="1"/>
          </p:cNvSpPr>
          <p:nvPr>
            <p:ph type="title"/>
          </p:nvPr>
        </p:nvSpPr>
        <p:spPr/>
        <p:txBody>
          <a:bodyPr/>
          <a:lstStyle/>
          <a:p>
            <a:r>
              <a:rPr lang="en-US" dirty="0"/>
              <a:t>Go Nevada! – Self Directed Transportation</a:t>
            </a:r>
          </a:p>
        </p:txBody>
      </p:sp>
      <p:sp>
        <p:nvSpPr>
          <p:cNvPr id="3" name="Content Placeholder 2">
            <a:extLst>
              <a:ext uri="{FF2B5EF4-FFF2-40B4-BE49-F238E27FC236}">
                <a16:creationId xmlns:a16="http://schemas.microsoft.com/office/drawing/2014/main" id="{F288AE6E-77DB-4907-9A8A-1F8CBB6B8AF5}"/>
              </a:ext>
            </a:extLst>
          </p:cNvPr>
          <p:cNvSpPr>
            <a:spLocks noGrp="1"/>
          </p:cNvSpPr>
          <p:nvPr>
            <p:ph sz="half" idx="1"/>
          </p:nvPr>
        </p:nvSpPr>
        <p:spPr/>
        <p:txBody>
          <a:bodyPr/>
          <a:lstStyle/>
          <a:p>
            <a:r>
              <a:rPr lang="en-US" dirty="0"/>
              <a:t>Up to $200 per month </a:t>
            </a:r>
          </a:p>
          <a:p>
            <a:r>
              <a:rPr lang="en-US" dirty="0"/>
              <a:t>Consumer Choice</a:t>
            </a:r>
          </a:p>
          <a:p>
            <a:pPr lvl="1"/>
            <a:r>
              <a:rPr lang="en-US" dirty="0"/>
              <a:t>Mileage reimbursement</a:t>
            </a:r>
          </a:p>
          <a:p>
            <a:pPr lvl="1"/>
            <a:r>
              <a:rPr lang="en-US" dirty="0"/>
              <a:t>Bus passes </a:t>
            </a:r>
          </a:p>
          <a:p>
            <a:pPr lvl="1"/>
            <a:r>
              <a:rPr lang="en-US" dirty="0"/>
              <a:t>Ride Share </a:t>
            </a:r>
          </a:p>
          <a:p>
            <a:r>
              <a:rPr lang="en-US" dirty="0"/>
              <a:t>23 consumers actively participated</a:t>
            </a:r>
          </a:p>
        </p:txBody>
      </p:sp>
      <p:sp>
        <p:nvSpPr>
          <p:cNvPr id="5" name="Content Placeholder 4">
            <a:extLst>
              <a:ext uri="{FF2B5EF4-FFF2-40B4-BE49-F238E27FC236}">
                <a16:creationId xmlns:a16="http://schemas.microsoft.com/office/drawing/2014/main" id="{021BEE40-B665-451B-9EB9-CC0F15AB5A65}"/>
              </a:ext>
            </a:extLst>
          </p:cNvPr>
          <p:cNvSpPr>
            <a:spLocks noGrp="1"/>
          </p:cNvSpPr>
          <p:nvPr>
            <p:ph sz="half" idx="2"/>
          </p:nvPr>
        </p:nvSpPr>
        <p:spPr/>
        <p:txBody>
          <a:bodyPr/>
          <a:lstStyle/>
          <a:p>
            <a:r>
              <a:rPr lang="en-US" dirty="0"/>
              <a:t>Lessons Learned</a:t>
            </a:r>
          </a:p>
          <a:p>
            <a:pPr lvl="1"/>
            <a:r>
              <a:rPr lang="en-US" dirty="0"/>
              <a:t>Support Systems </a:t>
            </a:r>
          </a:p>
          <a:p>
            <a:pPr lvl="1"/>
            <a:r>
              <a:rPr lang="en-US" dirty="0"/>
              <a:t>Enrollment Process </a:t>
            </a:r>
          </a:p>
          <a:p>
            <a:pPr lvl="1"/>
            <a:r>
              <a:rPr lang="en-US" dirty="0"/>
              <a:t> Usage of Funds </a:t>
            </a:r>
          </a:p>
          <a:p>
            <a:pPr lvl="1"/>
            <a:endParaRPr lang="en-US" dirty="0"/>
          </a:p>
        </p:txBody>
      </p:sp>
      <p:sp>
        <p:nvSpPr>
          <p:cNvPr id="4" name="Slide Number Placeholder 3">
            <a:extLst>
              <a:ext uri="{FF2B5EF4-FFF2-40B4-BE49-F238E27FC236}">
                <a16:creationId xmlns:a16="http://schemas.microsoft.com/office/drawing/2014/main" id="{2607BA4B-748E-4DC9-950B-4B39920A5EAA}"/>
              </a:ext>
            </a:extLst>
          </p:cNvPr>
          <p:cNvSpPr>
            <a:spLocks noGrp="1"/>
          </p:cNvSpPr>
          <p:nvPr>
            <p:ph type="sldNum" sz="quarter" idx="12"/>
          </p:nvPr>
        </p:nvSpPr>
        <p:spPr/>
        <p:txBody>
          <a:bodyPr/>
          <a:lstStyle/>
          <a:p>
            <a:fld id="{2A912E05-27E8-4814-B9B5-69B786581838}" type="slidenum">
              <a:rPr lang="en-US" smtClean="0"/>
              <a:t>10</a:t>
            </a:fld>
            <a:endParaRPr lang="en-US"/>
          </a:p>
        </p:txBody>
      </p:sp>
    </p:spTree>
    <p:extLst>
      <p:ext uri="{BB962C8B-B14F-4D97-AF65-F5344CB8AC3E}">
        <p14:creationId xmlns:p14="http://schemas.microsoft.com/office/powerpoint/2010/main" val="1775210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1589-FBBF-4BBA-9125-5FB2CE86B15D}"/>
              </a:ext>
            </a:extLst>
          </p:cNvPr>
          <p:cNvSpPr>
            <a:spLocks noGrp="1"/>
          </p:cNvSpPr>
          <p:nvPr>
            <p:ph type="title"/>
          </p:nvPr>
        </p:nvSpPr>
        <p:spPr/>
        <p:txBody>
          <a:bodyPr/>
          <a:lstStyle/>
          <a:p>
            <a:r>
              <a:rPr lang="en-US" dirty="0"/>
              <a:t>A Client Story…</a:t>
            </a:r>
          </a:p>
        </p:txBody>
      </p:sp>
      <p:sp>
        <p:nvSpPr>
          <p:cNvPr id="3" name="Content Placeholder 2">
            <a:extLst>
              <a:ext uri="{FF2B5EF4-FFF2-40B4-BE49-F238E27FC236}">
                <a16:creationId xmlns:a16="http://schemas.microsoft.com/office/drawing/2014/main" id="{2FFEAE6D-9612-40E6-BF1E-864B7B8023F0}"/>
              </a:ext>
            </a:extLst>
          </p:cNvPr>
          <p:cNvSpPr>
            <a:spLocks noGrp="1"/>
          </p:cNvSpPr>
          <p:nvPr>
            <p:ph idx="1"/>
          </p:nvPr>
        </p:nvSpPr>
        <p:spPr>
          <a:xfrm>
            <a:off x="838200" y="2691898"/>
            <a:ext cx="10515600" cy="1603375"/>
          </a:xfrm>
        </p:spPr>
        <p:txBody>
          <a:bodyPr/>
          <a:lstStyle/>
          <a:p>
            <a:pPr marL="0" indent="0" algn="ctr">
              <a:buNone/>
            </a:pPr>
            <a:r>
              <a:rPr lang="en-US" sz="9600" dirty="0"/>
              <a:t>“Josh” </a:t>
            </a:r>
          </a:p>
        </p:txBody>
      </p:sp>
      <p:sp>
        <p:nvSpPr>
          <p:cNvPr id="4" name="Slide Number Placeholder 3">
            <a:extLst>
              <a:ext uri="{FF2B5EF4-FFF2-40B4-BE49-F238E27FC236}">
                <a16:creationId xmlns:a16="http://schemas.microsoft.com/office/drawing/2014/main" id="{DCEFFD94-7515-4456-8639-64CA1A6BBBFD}"/>
              </a:ext>
            </a:extLst>
          </p:cNvPr>
          <p:cNvSpPr>
            <a:spLocks noGrp="1"/>
          </p:cNvSpPr>
          <p:nvPr>
            <p:ph type="sldNum" sz="quarter" idx="12"/>
          </p:nvPr>
        </p:nvSpPr>
        <p:spPr/>
        <p:txBody>
          <a:bodyPr/>
          <a:lstStyle/>
          <a:p>
            <a:fld id="{2A912E05-27E8-4814-B9B5-69B786581838}" type="slidenum">
              <a:rPr lang="en-US" smtClean="0"/>
              <a:t>11</a:t>
            </a:fld>
            <a:endParaRPr lang="en-US"/>
          </a:p>
        </p:txBody>
      </p:sp>
    </p:spTree>
    <p:extLst>
      <p:ext uri="{BB962C8B-B14F-4D97-AF65-F5344CB8AC3E}">
        <p14:creationId xmlns:p14="http://schemas.microsoft.com/office/powerpoint/2010/main" val="1872676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B2B15-0770-40CD-9CDC-81B8974C5A17}"/>
              </a:ext>
            </a:extLst>
          </p:cNvPr>
          <p:cNvSpPr>
            <a:spLocks noGrp="1"/>
          </p:cNvSpPr>
          <p:nvPr>
            <p:ph type="title"/>
          </p:nvPr>
        </p:nvSpPr>
        <p:spPr/>
        <p:txBody>
          <a:bodyPr/>
          <a:lstStyle/>
          <a:p>
            <a:r>
              <a:rPr lang="en-US" dirty="0"/>
              <a:t>Innovation Projects </a:t>
            </a:r>
          </a:p>
        </p:txBody>
      </p:sp>
      <p:sp>
        <p:nvSpPr>
          <p:cNvPr id="3" name="Content Placeholder 2">
            <a:extLst>
              <a:ext uri="{FF2B5EF4-FFF2-40B4-BE49-F238E27FC236}">
                <a16:creationId xmlns:a16="http://schemas.microsoft.com/office/drawing/2014/main" id="{CBE17767-E578-4430-B565-E1E58353646B}"/>
              </a:ext>
            </a:extLst>
          </p:cNvPr>
          <p:cNvSpPr>
            <a:spLocks noGrp="1"/>
          </p:cNvSpPr>
          <p:nvPr>
            <p:ph sz="half" idx="1"/>
          </p:nvPr>
        </p:nvSpPr>
        <p:spPr/>
        <p:txBody>
          <a:bodyPr/>
          <a:lstStyle/>
          <a:p>
            <a:r>
              <a:rPr lang="en-US" dirty="0"/>
              <a:t>Neighbor Network of Northern Nevada</a:t>
            </a:r>
          </a:p>
          <a:p>
            <a:pPr lvl="1"/>
            <a:r>
              <a:rPr lang="en-US" dirty="0"/>
              <a:t>Lyft subsidy </a:t>
            </a:r>
          </a:p>
          <a:p>
            <a:pPr lvl="1"/>
            <a:endParaRPr lang="en-US" dirty="0"/>
          </a:p>
          <a:p>
            <a:r>
              <a:rPr lang="en-US" dirty="0"/>
              <a:t>Nevada Rural RSVP</a:t>
            </a:r>
          </a:p>
          <a:p>
            <a:pPr lvl="1"/>
            <a:r>
              <a:rPr lang="en-US" dirty="0"/>
              <a:t>Increase volunteer drivers </a:t>
            </a:r>
          </a:p>
        </p:txBody>
      </p:sp>
      <p:sp>
        <p:nvSpPr>
          <p:cNvPr id="4" name="Content Placeholder 3">
            <a:extLst>
              <a:ext uri="{FF2B5EF4-FFF2-40B4-BE49-F238E27FC236}">
                <a16:creationId xmlns:a16="http://schemas.microsoft.com/office/drawing/2014/main" id="{30FB2B70-0D12-42DC-9077-07B81722D396}"/>
              </a:ext>
            </a:extLst>
          </p:cNvPr>
          <p:cNvSpPr>
            <a:spLocks noGrp="1"/>
          </p:cNvSpPr>
          <p:nvPr>
            <p:ph sz="half" idx="2"/>
          </p:nvPr>
        </p:nvSpPr>
        <p:spPr/>
        <p:txBody>
          <a:bodyPr/>
          <a:lstStyle/>
          <a:p>
            <a:r>
              <a:rPr lang="en-US" dirty="0"/>
              <a:t>Churchill Area Regional Transportation (CART) </a:t>
            </a:r>
          </a:p>
          <a:p>
            <a:pPr lvl="1"/>
            <a:r>
              <a:rPr lang="en-US" dirty="0"/>
              <a:t>Increase rides to/from Reno </a:t>
            </a:r>
          </a:p>
          <a:p>
            <a:pPr lvl="1"/>
            <a:endParaRPr lang="en-US" dirty="0"/>
          </a:p>
          <a:p>
            <a:r>
              <a:rPr lang="en-US" dirty="0"/>
              <a:t>Clark County Social Services</a:t>
            </a:r>
          </a:p>
          <a:p>
            <a:pPr lvl="1"/>
            <a:r>
              <a:rPr lang="en-US" dirty="0"/>
              <a:t>Promote socialization self-sufficiency </a:t>
            </a:r>
          </a:p>
        </p:txBody>
      </p:sp>
      <p:sp>
        <p:nvSpPr>
          <p:cNvPr id="5" name="Slide Number Placeholder 4">
            <a:extLst>
              <a:ext uri="{FF2B5EF4-FFF2-40B4-BE49-F238E27FC236}">
                <a16:creationId xmlns:a16="http://schemas.microsoft.com/office/drawing/2014/main" id="{8330A5B4-4E2F-4164-8BC9-49770028882A}"/>
              </a:ext>
            </a:extLst>
          </p:cNvPr>
          <p:cNvSpPr>
            <a:spLocks noGrp="1"/>
          </p:cNvSpPr>
          <p:nvPr>
            <p:ph type="sldNum" sz="quarter" idx="12"/>
          </p:nvPr>
        </p:nvSpPr>
        <p:spPr/>
        <p:txBody>
          <a:bodyPr/>
          <a:lstStyle/>
          <a:p>
            <a:fld id="{2A912E05-27E8-4814-B9B5-69B786581838}" type="slidenum">
              <a:rPr lang="en-US" smtClean="0"/>
              <a:t>12</a:t>
            </a:fld>
            <a:endParaRPr lang="en-US"/>
          </a:p>
        </p:txBody>
      </p:sp>
    </p:spTree>
    <p:extLst>
      <p:ext uri="{BB962C8B-B14F-4D97-AF65-F5344CB8AC3E}">
        <p14:creationId xmlns:p14="http://schemas.microsoft.com/office/powerpoint/2010/main" val="4062817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8DF63-0320-48F3-8282-BF6E13B7ACF8}"/>
              </a:ext>
            </a:extLst>
          </p:cNvPr>
          <p:cNvSpPr>
            <a:spLocks noGrp="1"/>
          </p:cNvSpPr>
          <p:nvPr>
            <p:ph type="title"/>
          </p:nvPr>
        </p:nvSpPr>
        <p:spPr/>
        <p:txBody>
          <a:bodyPr/>
          <a:lstStyle/>
          <a:p>
            <a:r>
              <a:rPr lang="en-US" dirty="0"/>
              <a:t>Thank You</a:t>
            </a:r>
          </a:p>
        </p:txBody>
      </p:sp>
      <p:sp>
        <p:nvSpPr>
          <p:cNvPr id="3" name="Text Placeholder 2">
            <a:extLst>
              <a:ext uri="{FF2B5EF4-FFF2-40B4-BE49-F238E27FC236}">
                <a16:creationId xmlns:a16="http://schemas.microsoft.com/office/drawing/2014/main" id="{7E933088-8488-4279-8992-67BD918CDC87}"/>
              </a:ext>
            </a:extLst>
          </p:cNvPr>
          <p:cNvSpPr>
            <a:spLocks noGrp="1"/>
          </p:cNvSpPr>
          <p:nvPr>
            <p:ph type="body" idx="1"/>
          </p:nvPr>
        </p:nvSpPr>
        <p:spPr/>
        <p:txBody>
          <a:bodyPr/>
          <a:lstStyle/>
          <a:p>
            <a:r>
              <a:rPr lang="en-US"/>
              <a:t>Questions? </a:t>
            </a:r>
          </a:p>
        </p:txBody>
      </p:sp>
      <p:sp>
        <p:nvSpPr>
          <p:cNvPr id="4" name="Slide Number Placeholder 3">
            <a:extLst>
              <a:ext uri="{FF2B5EF4-FFF2-40B4-BE49-F238E27FC236}">
                <a16:creationId xmlns:a16="http://schemas.microsoft.com/office/drawing/2014/main" id="{CC7FF684-5FF1-4AE3-999B-D7470CA9ED1B}"/>
              </a:ext>
            </a:extLst>
          </p:cNvPr>
          <p:cNvSpPr>
            <a:spLocks noGrp="1"/>
          </p:cNvSpPr>
          <p:nvPr>
            <p:ph type="sldNum" sz="quarter" idx="12"/>
          </p:nvPr>
        </p:nvSpPr>
        <p:spPr/>
        <p:txBody>
          <a:bodyPr/>
          <a:lstStyle/>
          <a:p>
            <a:fld id="{2A912E05-27E8-4814-B9B5-69B786581838}" type="slidenum">
              <a:rPr lang="en-US" smtClean="0"/>
              <a:t>13</a:t>
            </a:fld>
            <a:endParaRPr lang="en-US"/>
          </a:p>
        </p:txBody>
      </p:sp>
    </p:spTree>
    <p:extLst>
      <p:ext uri="{BB962C8B-B14F-4D97-AF65-F5344CB8AC3E}">
        <p14:creationId xmlns:p14="http://schemas.microsoft.com/office/powerpoint/2010/main" val="173906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1820" t="194" r="6958" b="442"/>
          <a:stretch/>
        </p:blipFill>
        <p:spPr>
          <a:xfrm>
            <a:off x="22439" y="12700"/>
            <a:ext cx="1124110" cy="6522736"/>
          </a:xfrm>
          <a:prstGeom prst="rect">
            <a:avLst/>
          </a:prstGeom>
        </p:spPr>
      </p:pic>
      <p:sp>
        <p:nvSpPr>
          <p:cNvPr id="2" name="Title 1"/>
          <p:cNvSpPr>
            <a:spLocks noGrp="1"/>
          </p:cNvSpPr>
          <p:nvPr>
            <p:ph type="ctrTitle"/>
          </p:nvPr>
        </p:nvSpPr>
        <p:spPr>
          <a:xfrm>
            <a:off x="1143000" y="1122363"/>
            <a:ext cx="11049000" cy="2387600"/>
          </a:xfrm>
        </p:spPr>
        <p:txBody>
          <a:bodyPr/>
          <a:lstStyle/>
          <a:p>
            <a:r>
              <a:rPr lang="en-US" sz="5400" dirty="0"/>
              <a:t>Rethinking Transportation and Access to Services </a:t>
            </a:r>
          </a:p>
        </p:txBody>
      </p:sp>
      <p:cxnSp>
        <p:nvCxnSpPr>
          <p:cNvPr id="5" name="Straight Connector 4"/>
          <p:cNvCxnSpPr>
            <a:cxnSpLocks/>
          </p:cNvCxnSpPr>
          <p:nvPr/>
        </p:nvCxnSpPr>
        <p:spPr>
          <a:xfrm flipH="1">
            <a:off x="1143000" y="1"/>
            <a:ext cx="2" cy="6553199"/>
          </a:xfrm>
          <a:prstGeom prst="line">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2A912E05-27E8-4814-B9B5-69B786581838}" type="slidenum">
              <a:rPr lang="en-US" smtClean="0"/>
              <a:t>2</a:t>
            </a:fld>
            <a:endParaRPr lang="en-US"/>
          </a:p>
        </p:txBody>
      </p:sp>
      <p:sp>
        <p:nvSpPr>
          <p:cNvPr id="8" name="Subtitle 7">
            <a:extLst>
              <a:ext uri="{FF2B5EF4-FFF2-40B4-BE49-F238E27FC236}">
                <a16:creationId xmlns:a16="http://schemas.microsoft.com/office/drawing/2014/main" id="{ADED3524-B012-4842-88AD-6D3376350765}"/>
              </a:ext>
            </a:extLst>
          </p:cNvPr>
          <p:cNvSpPr>
            <a:spLocks noGrp="1"/>
          </p:cNvSpPr>
          <p:nvPr>
            <p:ph type="subTitle" idx="1"/>
          </p:nvPr>
        </p:nvSpPr>
        <p:spPr>
          <a:xfrm>
            <a:off x="1146549" y="3602038"/>
            <a:ext cx="5703423" cy="1655762"/>
          </a:xfrm>
        </p:spPr>
        <p:txBody>
          <a:bodyPr/>
          <a:lstStyle/>
          <a:p>
            <a:r>
              <a:rPr lang="en-US" dirty="0"/>
              <a:t>Jeff Duncan</a:t>
            </a:r>
          </a:p>
          <a:p>
            <a:r>
              <a:rPr lang="en-US" dirty="0"/>
              <a:t>Unit Chief</a:t>
            </a:r>
          </a:p>
          <a:p>
            <a:r>
              <a:rPr lang="en-US" dirty="0">
                <a:hlinkClick r:id="rId4"/>
              </a:rPr>
              <a:t>jsduncan@adsd.nv.gov</a:t>
            </a:r>
            <a:r>
              <a:rPr lang="en-US" dirty="0"/>
              <a:t> </a:t>
            </a:r>
          </a:p>
        </p:txBody>
      </p:sp>
      <p:sp>
        <p:nvSpPr>
          <p:cNvPr id="7" name="Subtitle 7">
            <a:extLst>
              <a:ext uri="{FF2B5EF4-FFF2-40B4-BE49-F238E27FC236}">
                <a16:creationId xmlns:a16="http://schemas.microsoft.com/office/drawing/2014/main" id="{2CB5663C-9B0E-4476-A4E5-DEC0584B4A5F}"/>
              </a:ext>
            </a:extLst>
          </p:cNvPr>
          <p:cNvSpPr txBox="1">
            <a:spLocks/>
          </p:cNvSpPr>
          <p:nvPr/>
        </p:nvSpPr>
        <p:spPr>
          <a:xfrm>
            <a:off x="6074919" y="3602038"/>
            <a:ext cx="5703423" cy="1655762"/>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Cheyenne Pasquale</a:t>
            </a:r>
          </a:p>
          <a:p>
            <a:r>
              <a:rPr lang="en-US" dirty="0"/>
              <a:t>Chief I, Planning</a:t>
            </a:r>
          </a:p>
          <a:p>
            <a:r>
              <a:rPr lang="en-US" dirty="0">
                <a:hlinkClick r:id="rId5"/>
              </a:rPr>
              <a:t>cpasquale@adsd.nv.gov</a:t>
            </a:r>
            <a:r>
              <a:rPr lang="en-US" dirty="0"/>
              <a:t> </a:t>
            </a:r>
          </a:p>
        </p:txBody>
      </p:sp>
    </p:spTree>
    <p:extLst>
      <p:ext uri="{BB962C8B-B14F-4D97-AF65-F5344CB8AC3E}">
        <p14:creationId xmlns:p14="http://schemas.microsoft.com/office/powerpoint/2010/main" val="4113583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49082-D427-4019-8038-AED19A381371}"/>
              </a:ext>
            </a:extLst>
          </p:cNvPr>
          <p:cNvSpPr>
            <a:spLocks noGrp="1"/>
          </p:cNvSpPr>
          <p:nvPr>
            <p:ph type="title"/>
          </p:nvPr>
        </p:nvSpPr>
        <p:spPr/>
        <p:txBody>
          <a:bodyPr/>
          <a:lstStyle/>
          <a:p>
            <a:r>
              <a:rPr lang="en-US" dirty="0"/>
              <a:t>The Lineup…</a:t>
            </a:r>
          </a:p>
        </p:txBody>
      </p:sp>
      <p:sp>
        <p:nvSpPr>
          <p:cNvPr id="3" name="Content Placeholder 2">
            <a:extLst>
              <a:ext uri="{FF2B5EF4-FFF2-40B4-BE49-F238E27FC236}">
                <a16:creationId xmlns:a16="http://schemas.microsoft.com/office/drawing/2014/main" id="{CD3E54B6-D310-461A-BE69-CEAB16743472}"/>
              </a:ext>
            </a:extLst>
          </p:cNvPr>
          <p:cNvSpPr>
            <a:spLocks noGrp="1"/>
          </p:cNvSpPr>
          <p:nvPr>
            <p:ph idx="1"/>
          </p:nvPr>
        </p:nvSpPr>
        <p:spPr/>
        <p:txBody>
          <a:bodyPr/>
          <a:lstStyle/>
          <a:p>
            <a:r>
              <a:rPr lang="en-US" dirty="0"/>
              <a:t>What’s Important To and Important For People…transforming the way we think about accessing services</a:t>
            </a:r>
          </a:p>
          <a:p>
            <a:r>
              <a:rPr lang="en-US" dirty="0"/>
              <a:t>Transportation – The Million Dollar Question and A Few Answers</a:t>
            </a:r>
          </a:p>
        </p:txBody>
      </p:sp>
      <p:sp>
        <p:nvSpPr>
          <p:cNvPr id="4" name="Slide Number Placeholder 3">
            <a:extLst>
              <a:ext uri="{FF2B5EF4-FFF2-40B4-BE49-F238E27FC236}">
                <a16:creationId xmlns:a16="http://schemas.microsoft.com/office/drawing/2014/main" id="{93618BC2-9B33-4773-8913-AD4E333AEE53}"/>
              </a:ext>
            </a:extLst>
          </p:cNvPr>
          <p:cNvSpPr>
            <a:spLocks noGrp="1"/>
          </p:cNvSpPr>
          <p:nvPr>
            <p:ph type="sldNum" sz="quarter" idx="12"/>
          </p:nvPr>
        </p:nvSpPr>
        <p:spPr/>
        <p:txBody>
          <a:bodyPr/>
          <a:lstStyle/>
          <a:p>
            <a:fld id="{2A912E05-27E8-4814-B9B5-69B786581838}" type="slidenum">
              <a:rPr lang="en-US" smtClean="0"/>
              <a:t>3</a:t>
            </a:fld>
            <a:endParaRPr lang="en-US"/>
          </a:p>
        </p:txBody>
      </p:sp>
      <p:pic>
        <p:nvPicPr>
          <p:cNvPr id="6" name="Picture 5">
            <a:extLst>
              <a:ext uri="{FF2B5EF4-FFF2-40B4-BE49-F238E27FC236}">
                <a16:creationId xmlns:a16="http://schemas.microsoft.com/office/drawing/2014/main" id="{DDAA89EC-BEC2-4547-B8E1-4047A17B32E3}"/>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315326" y="3256702"/>
            <a:ext cx="3810000" cy="2976199"/>
          </a:xfrm>
          <a:prstGeom prst="rect">
            <a:avLst/>
          </a:prstGeom>
        </p:spPr>
      </p:pic>
      <p:sp>
        <p:nvSpPr>
          <p:cNvPr id="7" name="TextBox 6">
            <a:extLst>
              <a:ext uri="{FF2B5EF4-FFF2-40B4-BE49-F238E27FC236}">
                <a16:creationId xmlns:a16="http://schemas.microsoft.com/office/drawing/2014/main" id="{FBF14293-20AB-42FB-A982-85E07A974EBC}"/>
              </a:ext>
            </a:extLst>
          </p:cNvPr>
          <p:cNvSpPr txBox="1"/>
          <p:nvPr/>
        </p:nvSpPr>
        <p:spPr>
          <a:xfrm>
            <a:off x="4315326" y="6232901"/>
            <a:ext cx="3810000" cy="230832"/>
          </a:xfrm>
          <a:prstGeom prst="rect">
            <a:avLst/>
          </a:prstGeom>
          <a:noFill/>
        </p:spPr>
        <p:txBody>
          <a:bodyPr wrap="square" rtlCol="0">
            <a:spAutoFit/>
          </a:bodyPr>
          <a:lstStyle/>
          <a:p>
            <a:r>
              <a:rPr lang="en-US" sz="900">
                <a:hlinkClick r:id="rId4" tooltip="http://www.monferratopaesaggi.org/"/>
              </a:rPr>
              <a:t>This Photo</a:t>
            </a:r>
            <a:r>
              <a:rPr lang="en-US" sz="900"/>
              <a:t> by Unknown Author is licensed under </a:t>
            </a:r>
            <a:r>
              <a:rPr lang="en-US" sz="900">
                <a:hlinkClick r:id="rId5" tooltip="https://creativecommons.org/licenses/by-nc/3.0/"/>
              </a:rPr>
              <a:t>CC BY-NC</a:t>
            </a:r>
            <a:endParaRPr lang="en-US" sz="900"/>
          </a:p>
        </p:txBody>
      </p:sp>
    </p:spTree>
    <p:extLst>
      <p:ext uri="{BB962C8B-B14F-4D97-AF65-F5344CB8AC3E}">
        <p14:creationId xmlns:p14="http://schemas.microsoft.com/office/powerpoint/2010/main" val="1176802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20AD9A3-AB2E-497B-A5F9-DCECDE7DC992}"/>
              </a:ext>
            </a:extLst>
          </p:cNvPr>
          <p:cNvPicPr>
            <a:picLocks noGrp="1" noChangeAspect="1"/>
          </p:cNvPicPr>
          <p:nvPr>
            <p:ph idx="1"/>
          </p:nvPr>
        </p:nvPicPr>
        <p:blipFill>
          <a:blip r:embed="rId3"/>
          <a:stretch>
            <a:fillRect/>
          </a:stretch>
        </p:blipFill>
        <p:spPr>
          <a:xfrm>
            <a:off x="2594668" y="1265606"/>
            <a:ext cx="7002663" cy="4446795"/>
          </a:xfrm>
          <a:prstGeom prst="rect">
            <a:avLst/>
          </a:prstGeom>
        </p:spPr>
      </p:pic>
      <p:sp>
        <p:nvSpPr>
          <p:cNvPr id="4" name="Slide Number Placeholder 3">
            <a:extLst>
              <a:ext uri="{FF2B5EF4-FFF2-40B4-BE49-F238E27FC236}">
                <a16:creationId xmlns:a16="http://schemas.microsoft.com/office/drawing/2014/main" id="{8B363486-4529-4E84-8F38-F445DA972AE8}"/>
              </a:ext>
            </a:extLst>
          </p:cNvPr>
          <p:cNvSpPr>
            <a:spLocks noGrp="1"/>
          </p:cNvSpPr>
          <p:nvPr>
            <p:ph type="sldNum" sz="quarter" idx="12"/>
          </p:nvPr>
        </p:nvSpPr>
        <p:spPr/>
        <p:txBody>
          <a:bodyPr/>
          <a:lstStyle/>
          <a:p>
            <a:fld id="{2A912E05-27E8-4814-B9B5-69B786581838}" type="slidenum">
              <a:rPr lang="en-US" smtClean="0"/>
              <a:t>4</a:t>
            </a:fld>
            <a:endParaRPr lang="en-US"/>
          </a:p>
        </p:txBody>
      </p:sp>
      <p:sp>
        <p:nvSpPr>
          <p:cNvPr id="6" name="TextBox 5">
            <a:extLst>
              <a:ext uri="{FF2B5EF4-FFF2-40B4-BE49-F238E27FC236}">
                <a16:creationId xmlns:a16="http://schemas.microsoft.com/office/drawing/2014/main" id="{80D3151A-DC07-4539-A90A-AEB9EAD484DA}"/>
              </a:ext>
            </a:extLst>
          </p:cNvPr>
          <p:cNvSpPr txBox="1"/>
          <p:nvPr/>
        </p:nvSpPr>
        <p:spPr>
          <a:xfrm>
            <a:off x="2137397" y="539248"/>
            <a:ext cx="7917203" cy="461665"/>
          </a:xfrm>
          <a:prstGeom prst="rect">
            <a:avLst/>
          </a:prstGeom>
          <a:noFill/>
        </p:spPr>
        <p:txBody>
          <a:bodyPr wrap="square" rtlCol="0">
            <a:spAutoFit/>
          </a:bodyPr>
          <a:lstStyle/>
          <a:p>
            <a:pPr algn="ctr"/>
            <a:r>
              <a:rPr lang="en-US" sz="2400" b="0" i="1" kern="1200" dirty="0">
                <a:solidFill>
                  <a:srgbClr val="24558E"/>
                </a:solidFill>
                <a:effectLst/>
                <a:latin typeface="Verdana" charset="0"/>
                <a:ea typeface="Verdana" charset="0"/>
                <a:cs typeface="Verdana" charset="0"/>
              </a:rPr>
              <a:t>How Nevadans Find Care and Support Services</a:t>
            </a:r>
            <a:endParaRPr lang="en-US" sz="2400" i="1" dirty="0">
              <a:solidFill>
                <a:srgbClr val="24558E"/>
              </a:solidFill>
              <a:latin typeface="Verdana" charset="0"/>
              <a:ea typeface="Verdana" charset="0"/>
              <a:cs typeface="Verdana" charset="0"/>
            </a:endParaRPr>
          </a:p>
        </p:txBody>
      </p:sp>
    </p:spTree>
    <p:extLst>
      <p:ext uri="{BB962C8B-B14F-4D97-AF65-F5344CB8AC3E}">
        <p14:creationId xmlns:p14="http://schemas.microsoft.com/office/powerpoint/2010/main" val="3089760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9FE83-BEFB-4257-9FB5-C7F6D234967B}"/>
              </a:ext>
            </a:extLst>
          </p:cNvPr>
          <p:cNvSpPr>
            <a:spLocks noGrp="1"/>
          </p:cNvSpPr>
          <p:nvPr>
            <p:ph type="title"/>
          </p:nvPr>
        </p:nvSpPr>
        <p:spPr>
          <a:xfrm>
            <a:off x="1912620" y="411481"/>
            <a:ext cx="8435340" cy="1325563"/>
          </a:xfrm>
        </p:spPr>
        <p:txBody>
          <a:bodyPr/>
          <a:lstStyle/>
          <a:p>
            <a:pPr algn="ctr"/>
            <a:r>
              <a:rPr lang="en-US" dirty="0">
                <a:solidFill>
                  <a:srgbClr val="002060"/>
                </a:solidFill>
                <a:latin typeface="+mn-lt"/>
              </a:rPr>
              <a:t>What Does Resource and Service Navigation Mean to Me?</a:t>
            </a:r>
          </a:p>
        </p:txBody>
      </p:sp>
      <p:pic>
        <p:nvPicPr>
          <p:cNvPr id="7" name="Content Placeholder 6">
            <a:extLst>
              <a:ext uri="{FF2B5EF4-FFF2-40B4-BE49-F238E27FC236}">
                <a16:creationId xmlns:a16="http://schemas.microsoft.com/office/drawing/2014/main" id="{29E2D93C-90B3-48A3-95CC-53499852CA7C}"/>
              </a:ext>
            </a:extLst>
          </p:cNvPr>
          <p:cNvPicPr>
            <a:picLocks noGrp="1" noChangeAspect="1"/>
          </p:cNvPicPr>
          <p:nvPr>
            <p:ph idx="1"/>
          </p:nvPr>
        </p:nvPicPr>
        <p:blipFill>
          <a:blip r:embed="rId3"/>
          <a:stretch>
            <a:fillRect/>
          </a:stretch>
        </p:blipFill>
        <p:spPr>
          <a:xfrm>
            <a:off x="3147225" y="-1211178"/>
            <a:ext cx="6543647" cy="7475220"/>
          </a:xfrm>
          <a:prstGeom prst="rect">
            <a:avLst/>
          </a:prstGeom>
        </p:spPr>
      </p:pic>
    </p:spTree>
    <p:extLst>
      <p:ext uri="{BB962C8B-B14F-4D97-AF65-F5344CB8AC3E}">
        <p14:creationId xmlns:p14="http://schemas.microsoft.com/office/powerpoint/2010/main" val="322814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C10C8-82F4-44CE-81CE-E945582B6B0A}"/>
              </a:ext>
            </a:extLst>
          </p:cNvPr>
          <p:cNvSpPr>
            <a:spLocks noGrp="1"/>
          </p:cNvSpPr>
          <p:nvPr>
            <p:ph type="title"/>
          </p:nvPr>
        </p:nvSpPr>
        <p:spPr/>
        <p:txBody>
          <a:bodyPr/>
          <a:lstStyle/>
          <a:p>
            <a:r>
              <a:rPr lang="en-US" dirty="0"/>
              <a:t>You have the Right To… </a:t>
            </a:r>
          </a:p>
        </p:txBody>
      </p:sp>
      <p:sp>
        <p:nvSpPr>
          <p:cNvPr id="3" name="Content Placeholder 2">
            <a:extLst>
              <a:ext uri="{FF2B5EF4-FFF2-40B4-BE49-F238E27FC236}">
                <a16:creationId xmlns:a16="http://schemas.microsoft.com/office/drawing/2014/main" id="{4A93AF71-2BB6-4972-9566-E57A5A224AC5}"/>
              </a:ext>
            </a:extLst>
          </p:cNvPr>
          <p:cNvSpPr>
            <a:spLocks noGrp="1"/>
          </p:cNvSpPr>
          <p:nvPr>
            <p:ph sz="half" idx="1"/>
          </p:nvPr>
        </p:nvSpPr>
        <p:spPr/>
        <p:txBody>
          <a:bodyPr/>
          <a:lstStyle/>
          <a:p>
            <a:r>
              <a:rPr lang="en-US" dirty="0"/>
              <a:t>No discrimination</a:t>
            </a:r>
          </a:p>
          <a:p>
            <a:r>
              <a:rPr lang="en-US" dirty="0"/>
              <a:t>Respect, dignity and privacy</a:t>
            </a:r>
          </a:p>
          <a:p>
            <a:r>
              <a:rPr lang="en-US" dirty="0"/>
              <a:t>Unbiased and accurate information</a:t>
            </a:r>
          </a:p>
          <a:p>
            <a:r>
              <a:rPr lang="en-US" dirty="0"/>
              <a:t>Choose who to be included</a:t>
            </a:r>
          </a:p>
          <a:p>
            <a:pPr marL="0" indent="0">
              <a:buNone/>
            </a:pPr>
            <a:endParaRPr lang="en-US" dirty="0"/>
          </a:p>
          <a:p>
            <a:pPr marL="457200" lvl="1" indent="0">
              <a:buNone/>
            </a:pPr>
            <a:endParaRPr lang="en-US" dirty="0"/>
          </a:p>
          <a:p>
            <a:pPr lvl="1"/>
            <a:endParaRPr lang="en-US" dirty="0"/>
          </a:p>
        </p:txBody>
      </p:sp>
      <p:sp>
        <p:nvSpPr>
          <p:cNvPr id="4" name="Content Placeholder 3">
            <a:extLst>
              <a:ext uri="{FF2B5EF4-FFF2-40B4-BE49-F238E27FC236}">
                <a16:creationId xmlns:a16="http://schemas.microsoft.com/office/drawing/2014/main" id="{8D910CEA-1BC4-4085-8020-ED1B908ACAF7}"/>
              </a:ext>
            </a:extLst>
          </p:cNvPr>
          <p:cNvSpPr>
            <a:spLocks noGrp="1"/>
          </p:cNvSpPr>
          <p:nvPr>
            <p:ph sz="half" idx="2"/>
          </p:nvPr>
        </p:nvSpPr>
        <p:spPr/>
        <p:txBody>
          <a:bodyPr/>
          <a:lstStyle/>
          <a:p>
            <a:r>
              <a:rPr lang="en-US" dirty="0"/>
              <a:t>Control your life</a:t>
            </a:r>
          </a:p>
          <a:p>
            <a:r>
              <a:rPr lang="en-US" dirty="0"/>
              <a:t>A financial eligibility determination </a:t>
            </a:r>
          </a:p>
          <a:p>
            <a:r>
              <a:rPr lang="en-US" dirty="0"/>
              <a:t>Confidentiality </a:t>
            </a:r>
          </a:p>
          <a:p>
            <a:r>
              <a:rPr lang="en-US" dirty="0"/>
              <a:t>Know your rights and responsibilities</a:t>
            </a:r>
          </a:p>
        </p:txBody>
      </p:sp>
      <p:sp>
        <p:nvSpPr>
          <p:cNvPr id="5" name="Slide Number Placeholder 4">
            <a:extLst>
              <a:ext uri="{FF2B5EF4-FFF2-40B4-BE49-F238E27FC236}">
                <a16:creationId xmlns:a16="http://schemas.microsoft.com/office/drawing/2014/main" id="{C9BD0837-B527-40DD-9751-B0DB8A22EAD3}"/>
              </a:ext>
            </a:extLst>
          </p:cNvPr>
          <p:cNvSpPr>
            <a:spLocks noGrp="1"/>
          </p:cNvSpPr>
          <p:nvPr>
            <p:ph type="sldNum" sz="quarter" idx="12"/>
          </p:nvPr>
        </p:nvSpPr>
        <p:spPr/>
        <p:txBody>
          <a:bodyPr/>
          <a:lstStyle/>
          <a:p>
            <a:fld id="{2A912E05-27E8-4814-B9B5-69B786581838}" type="slidenum">
              <a:rPr lang="en-US" smtClean="0"/>
              <a:t>6</a:t>
            </a:fld>
            <a:endParaRPr lang="en-US"/>
          </a:p>
        </p:txBody>
      </p:sp>
    </p:spTree>
    <p:extLst>
      <p:ext uri="{BB962C8B-B14F-4D97-AF65-F5344CB8AC3E}">
        <p14:creationId xmlns:p14="http://schemas.microsoft.com/office/powerpoint/2010/main" val="1336869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5CDAA59-9617-4445-B58B-8498AC9B7410}"/>
              </a:ext>
            </a:extLst>
          </p:cNvPr>
          <p:cNvSpPr>
            <a:spLocks noGrp="1"/>
          </p:cNvSpPr>
          <p:nvPr>
            <p:ph type="title"/>
          </p:nvPr>
        </p:nvSpPr>
        <p:spPr/>
        <p:txBody>
          <a:bodyPr/>
          <a:lstStyle/>
          <a:p>
            <a:r>
              <a:rPr lang="en-US" dirty="0"/>
              <a:t>You have a Responsibility To…</a:t>
            </a:r>
          </a:p>
        </p:txBody>
      </p:sp>
      <p:sp>
        <p:nvSpPr>
          <p:cNvPr id="9" name="Content Placeholder 8">
            <a:extLst>
              <a:ext uri="{FF2B5EF4-FFF2-40B4-BE49-F238E27FC236}">
                <a16:creationId xmlns:a16="http://schemas.microsoft.com/office/drawing/2014/main" id="{728F78E7-5AE1-41DB-BC8E-10F3CDE4F5D0}"/>
              </a:ext>
            </a:extLst>
          </p:cNvPr>
          <p:cNvSpPr>
            <a:spLocks noGrp="1"/>
          </p:cNvSpPr>
          <p:nvPr>
            <p:ph sz="half" idx="1"/>
          </p:nvPr>
        </p:nvSpPr>
        <p:spPr/>
        <p:txBody>
          <a:bodyPr/>
          <a:lstStyle/>
          <a:p>
            <a:r>
              <a:rPr lang="en-US" dirty="0"/>
              <a:t>Treat others with dignity and respect</a:t>
            </a:r>
          </a:p>
          <a:p>
            <a:r>
              <a:rPr lang="en-US" dirty="0"/>
              <a:t>Avoid risky behavior</a:t>
            </a:r>
          </a:p>
          <a:p>
            <a:r>
              <a:rPr lang="en-US" dirty="0"/>
              <a:t>Be active in the process</a:t>
            </a:r>
          </a:p>
        </p:txBody>
      </p:sp>
      <p:sp>
        <p:nvSpPr>
          <p:cNvPr id="10" name="Content Placeholder 9">
            <a:extLst>
              <a:ext uri="{FF2B5EF4-FFF2-40B4-BE49-F238E27FC236}">
                <a16:creationId xmlns:a16="http://schemas.microsoft.com/office/drawing/2014/main" id="{F735D140-DA87-4AA3-9FA6-7DCF753FCF65}"/>
              </a:ext>
            </a:extLst>
          </p:cNvPr>
          <p:cNvSpPr>
            <a:spLocks noGrp="1"/>
          </p:cNvSpPr>
          <p:nvPr>
            <p:ph sz="half" idx="2"/>
          </p:nvPr>
        </p:nvSpPr>
        <p:spPr/>
        <p:txBody>
          <a:bodyPr/>
          <a:lstStyle/>
          <a:p>
            <a:r>
              <a:rPr lang="en-US" dirty="0"/>
              <a:t>Provide accurate and timely information </a:t>
            </a:r>
          </a:p>
          <a:p>
            <a:r>
              <a:rPr lang="en-US" dirty="0"/>
              <a:t>Advance notification to cancel or change an appointment </a:t>
            </a:r>
          </a:p>
        </p:txBody>
      </p:sp>
      <p:sp>
        <p:nvSpPr>
          <p:cNvPr id="7" name="Slide Number Placeholder 6">
            <a:extLst>
              <a:ext uri="{FF2B5EF4-FFF2-40B4-BE49-F238E27FC236}">
                <a16:creationId xmlns:a16="http://schemas.microsoft.com/office/drawing/2014/main" id="{4420EF24-F586-4B53-8F5C-76883390DD32}"/>
              </a:ext>
            </a:extLst>
          </p:cNvPr>
          <p:cNvSpPr>
            <a:spLocks noGrp="1"/>
          </p:cNvSpPr>
          <p:nvPr>
            <p:ph type="sldNum" sz="quarter" idx="12"/>
          </p:nvPr>
        </p:nvSpPr>
        <p:spPr/>
        <p:txBody>
          <a:bodyPr/>
          <a:lstStyle/>
          <a:p>
            <a:fld id="{2A912E05-27E8-4814-B9B5-69B786581838}" type="slidenum">
              <a:rPr lang="en-US" smtClean="0"/>
              <a:t>7</a:t>
            </a:fld>
            <a:endParaRPr lang="en-US"/>
          </a:p>
        </p:txBody>
      </p:sp>
    </p:spTree>
    <p:extLst>
      <p:ext uri="{BB962C8B-B14F-4D97-AF65-F5344CB8AC3E}">
        <p14:creationId xmlns:p14="http://schemas.microsoft.com/office/powerpoint/2010/main" val="2914323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29999-9F16-4355-89F5-DA3A3D548198}"/>
              </a:ext>
            </a:extLst>
          </p:cNvPr>
          <p:cNvSpPr>
            <a:spLocks noGrp="1"/>
          </p:cNvSpPr>
          <p:nvPr>
            <p:ph type="title"/>
          </p:nvPr>
        </p:nvSpPr>
        <p:spPr/>
        <p:txBody>
          <a:bodyPr/>
          <a:lstStyle/>
          <a:p>
            <a:r>
              <a:rPr lang="en-US" dirty="0"/>
              <a:t>Transportation…</a:t>
            </a:r>
          </a:p>
        </p:txBody>
      </p:sp>
      <p:pic>
        <p:nvPicPr>
          <p:cNvPr id="6" name="Content Placeholder 5">
            <a:extLst>
              <a:ext uri="{FF2B5EF4-FFF2-40B4-BE49-F238E27FC236}">
                <a16:creationId xmlns:a16="http://schemas.microsoft.com/office/drawing/2014/main" id="{30436456-268F-4B4C-9593-CD08E8F29521}"/>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109412" y="522268"/>
            <a:ext cx="3678832" cy="5813463"/>
          </a:xfrm>
        </p:spPr>
      </p:pic>
      <p:sp>
        <p:nvSpPr>
          <p:cNvPr id="4" name="Slide Number Placeholder 3">
            <a:extLst>
              <a:ext uri="{FF2B5EF4-FFF2-40B4-BE49-F238E27FC236}">
                <a16:creationId xmlns:a16="http://schemas.microsoft.com/office/drawing/2014/main" id="{260922C4-9B6E-4FB2-B419-C958E8A812C0}"/>
              </a:ext>
            </a:extLst>
          </p:cNvPr>
          <p:cNvSpPr>
            <a:spLocks noGrp="1"/>
          </p:cNvSpPr>
          <p:nvPr>
            <p:ph type="sldNum" sz="quarter" idx="12"/>
          </p:nvPr>
        </p:nvSpPr>
        <p:spPr/>
        <p:txBody>
          <a:bodyPr/>
          <a:lstStyle/>
          <a:p>
            <a:fld id="{2A912E05-27E8-4814-B9B5-69B786581838}" type="slidenum">
              <a:rPr lang="en-US" smtClean="0"/>
              <a:t>8</a:t>
            </a:fld>
            <a:endParaRPr lang="en-US"/>
          </a:p>
        </p:txBody>
      </p:sp>
      <p:sp>
        <p:nvSpPr>
          <p:cNvPr id="7" name="TextBox 6">
            <a:extLst>
              <a:ext uri="{FF2B5EF4-FFF2-40B4-BE49-F238E27FC236}">
                <a16:creationId xmlns:a16="http://schemas.microsoft.com/office/drawing/2014/main" id="{E95F8C0A-1F7C-4FB3-B7B1-760F389D7696}"/>
              </a:ext>
            </a:extLst>
          </p:cNvPr>
          <p:cNvSpPr txBox="1"/>
          <p:nvPr/>
        </p:nvSpPr>
        <p:spPr>
          <a:xfrm>
            <a:off x="5109412" y="6298556"/>
            <a:ext cx="3678832" cy="230832"/>
          </a:xfrm>
          <a:prstGeom prst="rect">
            <a:avLst/>
          </a:prstGeom>
          <a:noFill/>
        </p:spPr>
        <p:txBody>
          <a:bodyPr wrap="square" rtlCol="0">
            <a:spAutoFit/>
          </a:bodyPr>
          <a:lstStyle/>
          <a:p>
            <a:r>
              <a:rPr lang="en-US" sz="900">
                <a:hlinkClick r:id="rId4" tooltip="http://blog.vmforsp.com/2013/09/whiptail-the-truth-the-whole-truthoh-who-am-i-kidding/"/>
              </a:rPr>
              <a:t>This Photo</a:t>
            </a:r>
            <a:r>
              <a:rPr lang="en-US" sz="900"/>
              <a:t> by Unknown Author is licensed under </a:t>
            </a:r>
            <a:r>
              <a:rPr lang="en-US" sz="900">
                <a:hlinkClick r:id="rId5" tooltip="https://creativecommons.org/licenses/by-sa/3.0/"/>
              </a:rPr>
              <a:t>CC BY-SA</a:t>
            </a:r>
            <a:endParaRPr lang="en-US" sz="900"/>
          </a:p>
        </p:txBody>
      </p:sp>
    </p:spTree>
    <p:extLst>
      <p:ext uri="{BB962C8B-B14F-4D97-AF65-F5344CB8AC3E}">
        <p14:creationId xmlns:p14="http://schemas.microsoft.com/office/powerpoint/2010/main" val="419961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64BE7E6-EF67-407C-AD7D-44272C0AAB1F}"/>
              </a:ext>
            </a:extLst>
          </p:cNvPr>
          <p:cNvSpPr>
            <a:spLocks noGrp="1"/>
          </p:cNvSpPr>
          <p:nvPr>
            <p:ph type="title"/>
          </p:nvPr>
        </p:nvSpPr>
        <p:spPr/>
        <p:txBody>
          <a:bodyPr/>
          <a:lstStyle/>
          <a:p>
            <a:r>
              <a:rPr lang="en-US" sz="8800" dirty="0"/>
              <a:t>Transportation</a:t>
            </a:r>
          </a:p>
        </p:txBody>
      </p:sp>
      <p:sp>
        <p:nvSpPr>
          <p:cNvPr id="6" name="Text Placeholder 5">
            <a:extLst>
              <a:ext uri="{FF2B5EF4-FFF2-40B4-BE49-F238E27FC236}">
                <a16:creationId xmlns:a16="http://schemas.microsoft.com/office/drawing/2014/main" id="{596B3CD9-225A-4A3F-87EE-7EA5725C8D7D}"/>
              </a:ext>
            </a:extLst>
          </p:cNvPr>
          <p:cNvSpPr>
            <a:spLocks noGrp="1"/>
          </p:cNvSpPr>
          <p:nvPr>
            <p:ph type="body" idx="1"/>
          </p:nvPr>
        </p:nvSpPr>
        <p:spPr/>
        <p:txBody>
          <a:bodyPr/>
          <a:lstStyle/>
          <a:p>
            <a:r>
              <a:rPr lang="en-US" sz="4000" dirty="0"/>
              <a:t>What defines accessible? </a:t>
            </a:r>
          </a:p>
        </p:txBody>
      </p:sp>
      <p:sp>
        <p:nvSpPr>
          <p:cNvPr id="4" name="Slide Number Placeholder 3">
            <a:extLst>
              <a:ext uri="{FF2B5EF4-FFF2-40B4-BE49-F238E27FC236}">
                <a16:creationId xmlns:a16="http://schemas.microsoft.com/office/drawing/2014/main" id="{23CBD3A8-72E7-4704-9117-88DF3737A06C}"/>
              </a:ext>
            </a:extLst>
          </p:cNvPr>
          <p:cNvSpPr>
            <a:spLocks noGrp="1"/>
          </p:cNvSpPr>
          <p:nvPr>
            <p:ph type="sldNum" sz="quarter" idx="12"/>
          </p:nvPr>
        </p:nvSpPr>
        <p:spPr/>
        <p:txBody>
          <a:bodyPr/>
          <a:lstStyle/>
          <a:p>
            <a:fld id="{2A912E05-27E8-4814-B9B5-69B786581838}" type="slidenum">
              <a:rPr lang="en-US" smtClean="0"/>
              <a:t>9</a:t>
            </a:fld>
            <a:endParaRPr lang="en-US"/>
          </a:p>
        </p:txBody>
      </p:sp>
    </p:spTree>
    <p:extLst>
      <p:ext uri="{BB962C8B-B14F-4D97-AF65-F5344CB8AC3E}">
        <p14:creationId xmlns:p14="http://schemas.microsoft.com/office/powerpoint/2010/main" val="2252983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HHS PowerPoint Template_01.2017_wide [Read-Only]" id="{397139A9-59F5-48F9-8691-FE06F59E8F3E}" vid="{469E9B56-B44A-40DE-9769-29D294D3E8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1091</TotalTime>
  <Words>1298</Words>
  <Application>Microsoft Office PowerPoint</Application>
  <PresentationFormat>Widescreen</PresentationFormat>
  <Paragraphs>144</Paragraphs>
  <Slides>13</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Bell MT</vt:lpstr>
      <vt:lpstr>Calibri</vt:lpstr>
      <vt:lpstr>Calibri Light</vt:lpstr>
      <vt:lpstr>Times New Roman</vt:lpstr>
      <vt:lpstr>Verdana</vt:lpstr>
      <vt:lpstr>Office Theme</vt:lpstr>
      <vt:lpstr>PowerPoint Presentation</vt:lpstr>
      <vt:lpstr>Rethinking Transportation and Access to Services </vt:lpstr>
      <vt:lpstr>The Lineup…</vt:lpstr>
      <vt:lpstr>PowerPoint Presentation</vt:lpstr>
      <vt:lpstr>What Does Resource and Service Navigation Mean to Me?</vt:lpstr>
      <vt:lpstr>You have the Right To… </vt:lpstr>
      <vt:lpstr>You have a Responsibility To…</vt:lpstr>
      <vt:lpstr>Transportation…</vt:lpstr>
      <vt:lpstr>Transportation</vt:lpstr>
      <vt:lpstr>Go Nevada! – Self Directed Transportation</vt:lpstr>
      <vt:lpstr>A Client Story…</vt:lpstr>
      <vt:lpstr>Innovation Projects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 K. Orme</dc:creator>
  <cp:lastModifiedBy>Cheyenne Pasquale</cp:lastModifiedBy>
  <cp:revision>78</cp:revision>
  <cp:lastPrinted>2017-01-10T22:31:57Z</cp:lastPrinted>
  <dcterms:created xsi:type="dcterms:W3CDTF">2017-01-27T16:44:44Z</dcterms:created>
  <dcterms:modified xsi:type="dcterms:W3CDTF">2019-05-03T13:50:34Z</dcterms:modified>
</cp:coreProperties>
</file>