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6" r:id="rId3"/>
    <p:sldId id="257" r:id="rId4"/>
    <p:sldId id="312" r:id="rId5"/>
    <p:sldId id="297" r:id="rId6"/>
    <p:sldId id="278" r:id="rId7"/>
    <p:sldId id="281" r:id="rId8"/>
    <p:sldId id="298" r:id="rId9"/>
    <p:sldId id="299" r:id="rId10"/>
    <p:sldId id="300" r:id="rId11"/>
    <p:sldId id="302" r:id="rId12"/>
    <p:sldId id="313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15" r:id="rId21"/>
    <p:sldId id="285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en Van Ry" initials="KR" lastIdx="1" clrIdx="0">
    <p:extLst/>
  </p:cmAuthor>
  <p:cmAuthor id="2" name="Erik Jimenez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9" autoAdjust="0"/>
    <p:restoredTop sz="81863"/>
  </p:normalViewPr>
  <p:slideViewPr>
    <p:cSldViewPr snapToGrid="0">
      <p:cViewPr varScale="1">
        <p:scale>
          <a:sx n="93" d="100"/>
          <a:sy n="93" d="100"/>
        </p:scale>
        <p:origin x="14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92FC0-2760-E044-994D-EBE3DC2D6003}" type="doc">
      <dgm:prSet loTypeId="urn:microsoft.com/office/officeart/2005/8/layout/h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6C20A71-6ACA-1345-A0EE-8D2879453A62}">
      <dgm:prSet phldrT="[Text]"/>
      <dgm:spPr/>
      <dgm:t>
        <a:bodyPr/>
        <a:lstStyle/>
        <a:p>
          <a:r>
            <a:rPr lang="en-US" b="1" dirty="0"/>
            <a:t>What is ABLE?</a:t>
          </a:r>
        </a:p>
      </dgm:t>
    </dgm:pt>
    <dgm:pt modelId="{730BCF8E-F19B-9542-9A02-82187E3F1404}" type="parTrans" cxnId="{5DE27533-21FB-ED4C-B1E5-F0C9E6796520}">
      <dgm:prSet/>
      <dgm:spPr/>
      <dgm:t>
        <a:bodyPr/>
        <a:lstStyle/>
        <a:p>
          <a:endParaRPr lang="en-US"/>
        </a:p>
      </dgm:t>
    </dgm:pt>
    <dgm:pt modelId="{BD573958-F09C-124C-B0F1-0A3D57F2CCA9}" type="sibTrans" cxnId="{5DE27533-21FB-ED4C-B1E5-F0C9E6796520}">
      <dgm:prSet/>
      <dgm:spPr/>
      <dgm:t>
        <a:bodyPr/>
        <a:lstStyle/>
        <a:p>
          <a:endParaRPr lang="en-US"/>
        </a:p>
      </dgm:t>
    </dgm:pt>
    <dgm:pt modelId="{88BC9D5A-5173-9445-A61B-EF1FD904A95A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Nevada Law</a:t>
          </a:r>
        </a:p>
      </dgm:t>
    </dgm:pt>
    <dgm:pt modelId="{F3CAA3A8-6A5F-0C47-B9D8-9B601FCF5673}" type="parTrans" cxnId="{F1A73C64-BE78-1049-B888-B0F2FE3A6A12}">
      <dgm:prSet/>
      <dgm:spPr/>
      <dgm:t>
        <a:bodyPr/>
        <a:lstStyle/>
        <a:p>
          <a:endParaRPr lang="en-US"/>
        </a:p>
      </dgm:t>
    </dgm:pt>
    <dgm:pt modelId="{F63184EE-5FB8-1849-B6C1-ACE1E2A7B2B2}" type="sibTrans" cxnId="{F1A73C64-BE78-1049-B888-B0F2FE3A6A12}">
      <dgm:prSet/>
      <dgm:spPr/>
      <dgm:t>
        <a:bodyPr/>
        <a:lstStyle/>
        <a:p>
          <a:endParaRPr lang="en-US"/>
        </a:p>
      </dgm:t>
    </dgm:pt>
    <dgm:pt modelId="{07FE1D8C-3004-2A4D-B938-F1B8CF9C5934}">
      <dgm:prSet phldrT="[Text]"/>
      <dgm:spPr/>
      <dgm:t>
        <a:bodyPr/>
        <a:lstStyle/>
        <a:p>
          <a:r>
            <a:rPr lang="en-US" b="1" dirty="0"/>
            <a:t>Opening/Using an ABLE Account</a:t>
          </a:r>
        </a:p>
      </dgm:t>
    </dgm:pt>
    <dgm:pt modelId="{0A375E7C-48CD-0A4A-B510-C878D9D9B0AF}" type="parTrans" cxnId="{B314D546-9CC1-A04D-8491-E2B6B9352459}">
      <dgm:prSet/>
      <dgm:spPr/>
      <dgm:t>
        <a:bodyPr/>
        <a:lstStyle/>
        <a:p>
          <a:endParaRPr lang="en-US"/>
        </a:p>
      </dgm:t>
    </dgm:pt>
    <dgm:pt modelId="{0209B8D3-E1DD-0F41-8CE5-7E76E8609682}" type="sibTrans" cxnId="{B314D546-9CC1-A04D-8491-E2B6B9352459}">
      <dgm:prSet/>
      <dgm:spPr/>
      <dgm:t>
        <a:bodyPr/>
        <a:lstStyle/>
        <a:p>
          <a:endParaRPr lang="en-US"/>
        </a:p>
      </dgm:t>
    </dgm:pt>
    <dgm:pt modelId="{EF033544-9231-3A43-9174-AF6D12148AA4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Qualified Disability Expenses</a:t>
          </a:r>
          <a:endParaRPr lang="en-US" dirty="0"/>
        </a:p>
      </dgm:t>
    </dgm:pt>
    <dgm:pt modelId="{C23B9A86-6FB1-E841-92E5-CE83E92E53D8}" type="parTrans" cxnId="{2CBC24D2-08D7-1348-8C27-F205362454FA}">
      <dgm:prSet/>
      <dgm:spPr/>
      <dgm:t>
        <a:bodyPr/>
        <a:lstStyle/>
        <a:p>
          <a:endParaRPr lang="en-US"/>
        </a:p>
      </dgm:t>
    </dgm:pt>
    <dgm:pt modelId="{8F02D3F7-3367-B34E-A1FA-E33B95418C31}" type="sibTrans" cxnId="{2CBC24D2-08D7-1348-8C27-F205362454FA}">
      <dgm:prSet/>
      <dgm:spPr/>
      <dgm:t>
        <a:bodyPr/>
        <a:lstStyle/>
        <a:p>
          <a:endParaRPr lang="en-US"/>
        </a:p>
      </dgm:t>
    </dgm:pt>
    <dgm:pt modelId="{33C05B47-EDB6-414B-AEFB-9DEE77FA4A90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Contributions</a:t>
          </a:r>
        </a:p>
      </dgm:t>
    </dgm:pt>
    <dgm:pt modelId="{D9691C6C-4BC9-DD41-AE51-566815A28492}" type="parTrans" cxnId="{88FDBBBE-B936-7A45-88FA-C05B07687589}">
      <dgm:prSet/>
      <dgm:spPr/>
      <dgm:t>
        <a:bodyPr/>
        <a:lstStyle/>
        <a:p>
          <a:endParaRPr lang="en-US"/>
        </a:p>
      </dgm:t>
    </dgm:pt>
    <dgm:pt modelId="{FAE9BB39-1A9D-6946-87F7-69CFD7145435}" type="sibTrans" cxnId="{88FDBBBE-B936-7A45-88FA-C05B07687589}">
      <dgm:prSet/>
      <dgm:spPr/>
      <dgm:t>
        <a:bodyPr/>
        <a:lstStyle/>
        <a:p>
          <a:endParaRPr lang="en-US"/>
        </a:p>
      </dgm:t>
    </dgm:pt>
    <dgm:pt modelId="{644C2C01-8313-494B-8DC9-6D2494769FCA}">
      <dgm:prSet phldrT="[Text]"/>
      <dgm:spPr/>
      <dgm:t>
        <a:bodyPr/>
        <a:lstStyle/>
        <a:p>
          <a:r>
            <a:rPr lang="en-US" b="1" dirty="0"/>
            <a:t>The Future of ABLE</a:t>
          </a:r>
        </a:p>
      </dgm:t>
    </dgm:pt>
    <dgm:pt modelId="{C6340A6A-DF2E-2841-8D2A-65605DAD3086}" type="parTrans" cxnId="{27FB687A-07E6-2B40-8DBC-4A98D2C56F4E}">
      <dgm:prSet/>
      <dgm:spPr/>
      <dgm:t>
        <a:bodyPr/>
        <a:lstStyle/>
        <a:p>
          <a:endParaRPr lang="en-US"/>
        </a:p>
      </dgm:t>
    </dgm:pt>
    <dgm:pt modelId="{C6617332-510C-D044-84B5-E216660D0EC8}" type="sibTrans" cxnId="{27FB687A-07E6-2B40-8DBC-4A98D2C56F4E}">
      <dgm:prSet/>
      <dgm:spPr/>
      <dgm:t>
        <a:bodyPr/>
        <a:lstStyle/>
        <a:p>
          <a:endParaRPr lang="en-US"/>
        </a:p>
      </dgm:t>
    </dgm:pt>
    <dgm:pt modelId="{B09F8C9E-D720-B042-8230-82F15DBBFE30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dirty="0"/>
        </a:p>
      </dgm:t>
    </dgm:pt>
    <dgm:pt modelId="{0AC10B10-2E80-D849-9290-B279DAD61395}" type="parTrans" cxnId="{1F6A2675-3ED6-2C45-90DF-5D4AD8246007}">
      <dgm:prSet/>
      <dgm:spPr/>
      <dgm:t>
        <a:bodyPr/>
        <a:lstStyle/>
        <a:p>
          <a:endParaRPr lang="en-US"/>
        </a:p>
      </dgm:t>
    </dgm:pt>
    <dgm:pt modelId="{4988C09C-9A3F-5840-8013-57E8B9AA86DD}" type="sibTrans" cxnId="{1F6A2675-3ED6-2C45-90DF-5D4AD8246007}">
      <dgm:prSet/>
      <dgm:spPr/>
      <dgm:t>
        <a:bodyPr/>
        <a:lstStyle/>
        <a:p>
          <a:endParaRPr lang="en-US"/>
        </a:p>
      </dgm:t>
    </dgm:pt>
    <dgm:pt modelId="{FB52B409-F68F-CD40-BEA3-69DBF9EC1E27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Goals</a:t>
          </a:r>
          <a:r>
            <a:rPr lang="en-US" baseline="0" dirty="0"/>
            <a:t> for ABLE in Nevada</a:t>
          </a:r>
          <a:endParaRPr lang="en-US" dirty="0"/>
        </a:p>
      </dgm:t>
    </dgm:pt>
    <dgm:pt modelId="{F92E8B02-5461-1D4F-B735-123F3B893549}" type="parTrans" cxnId="{1B0DA1C6-6A56-9E41-80EE-FE7A3FC7A9DE}">
      <dgm:prSet/>
      <dgm:spPr/>
      <dgm:t>
        <a:bodyPr/>
        <a:lstStyle/>
        <a:p>
          <a:endParaRPr lang="en-US"/>
        </a:p>
      </dgm:t>
    </dgm:pt>
    <dgm:pt modelId="{5FB612AF-0055-C948-B0DE-04DAD79A34AE}" type="sibTrans" cxnId="{1B0DA1C6-6A56-9E41-80EE-FE7A3FC7A9DE}">
      <dgm:prSet/>
      <dgm:spPr/>
      <dgm:t>
        <a:bodyPr/>
        <a:lstStyle/>
        <a:p>
          <a:endParaRPr lang="en-US"/>
        </a:p>
      </dgm:t>
    </dgm:pt>
    <dgm:pt modelId="{F7B09A34-BA5C-9245-B594-BDE6600CF77D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Disability Employment/Wages/Independence</a:t>
          </a:r>
          <a:endParaRPr lang="en-US" dirty="0"/>
        </a:p>
      </dgm:t>
    </dgm:pt>
    <dgm:pt modelId="{79D4A211-9E75-634A-8DD6-D72034E8DE0C}" type="parTrans" cxnId="{1BCCEBE2-149E-4A49-985D-8DE803585BDF}">
      <dgm:prSet/>
      <dgm:spPr/>
      <dgm:t>
        <a:bodyPr/>
        <a:lstStyle/>
        <a:p>
          <a:endParaRPr lang="en-US"/>
        </a:p>
      </dgm:t>
    </dgm:pt>
    <dgm:pt modelId="{6CE3FA32-58FC-344A-A340-5EBFF5914989}" type="sibTrans" cxnId="{1BCCEBE2-149E-4A49-985D-8DE803585BDF}">
      <dgm:prSet/>
      <dgm:spPr/>
      <dgm:t>
        <a:bodyPr/>
        <a:lstStyle/>
        <a:p>
          <a:endParaRPr lang="en-US"/>
        </a:p>
      </dgm:t>
    </dgm:pt>
    <dgm:pt modelId="{716C83CE-66EE-7549-A38E-B9259E4A58C7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dirty="0"/>
        </a:p>
      </dgm:t>
    </dgm:pt>
    <dgm:pt modelId="{33C509FA-73B4-374D-9EC9-A3BEB81B64C9}" type="parTrans" cxnId="{9AF75E00-6DAB-374F-BBCA-D052BCB80333}">
      <dgm:prSet/>
      <dgm:spPr/>
      <dgm:t>
        <a:bodyPr/>
        <a:lstStyle/>
        <a:p>
          <a:endParaRPr lang="en-US"/>
        </a:p>
      </dgm:t>
    </dgm:pt>
    <dgm:pt modelId="{F1E394A5-4720-434B-A3F6-590EA5343269}" type="sibTrans" cxnId="{9AF75E00-6DAB-374F-BBCA-D052BCB80333}">
      <dgm:prSet/>
      <dgm:spPr/>
      <dgm:t>
        <a:bodyPr/>
        <a:lstStyle/>
        <a:p>
          <a:endParaRPr lang="en-US"/>
        </a:p>
      </dgm:t>
    </dgm:pt>
    <dgm:pt modelId="{3BDA6894-8D4C-014C-B61B-A706558F7C16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Audiences for ABLE</a:t>
          </a:r>
        </a:p>
      </dgm:t>
    </dgm:pt>
    <dgm:pt modelId="{9271D726-0046-6D47-B79E-31F0C94446F1}" type="parTrans" cxnId="{18E4C0D0-2CAF-AA4C-BA39-1C7BE2992452}">
      <dgm:prSet/>
      <dgm:spPr/>
      <dgm:t>
        <a:bodyPr/>
        <a:lstStyle/>
        <a:p>
          <a:endParaRPr lang="en-US"/>
        </a:p>
      </dgm:t>
    </dgm:pt>
    <dgm:pt modelId="{A8B6A137-237B-9144-B8FC-B37577BA085A}" type="sibTrans" cxnId="{18E4C0D0-2CAF-AA4C-BA39-1C7BE2992452}">
      <dgm:prSet/>
      <dgm:spPr/>
      <dgm:t>
        <a:bodyPr/>
        <a:lstStyle/>
        <a:p>
          <a:endParaRPr lang="en-US"/>
        </a:p>
      </dgm:t>
    </dgm:pt>
    <dgm:pt modelId="{C4693B5E-5386-CB4C-B23B-DF58207D4EC2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Background/History</a:t>
          </a:r>
          <a:endParaRPr lang="en-US" dirty="0"/>
        </a:p>
      </dgm:t>
    </dgm:pt>
    <dgm:pt modelId="{A6C02AFA-D810-C74C-BFD9-D753609A7DEC}" type="parTrans" cxnId="{CD932E1C-5EC5-7342-9074-43341E2F86BC}">
      <dgm:prSet/>
      <dgm:spPr/>
      <dgm:t>
        <a:bodyPr/>
        <a:lstStyle/>
        <a:p>
          <a:endParaRPr lang="en-US"/>
        </a:p>
      </dgm:t>
    </dgm:pt>
    <dgm:pt modelId="{EA9E02B7-55BE-E248-B0D6-A3C8470ADF34}" type="sibTrans" cxnId="{CD932E1C-5EC5-7342-9074-43341E2F86BC}">
      <dgm:prSet/>
      <dgm:spPr/>
      <dgm:t>
        <a:bodyPr/>
        <a:lstStyle/>
        <a:p>
          <a:endParaRPr lang="en-US"/>
        </a:p>
      </dgm:t>
    </dgm:pt>
    <dgm:pt modelId="{990290ED-E544-1D4B-84CE-95773CA49664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Meeting People Where They Are in the Community</a:t>
          </a:r>
        </a:p>
      </dgm:t>
    </dgm:pt>
    <dgm:pt modelId="{E69C3AB1-C83D-CF49-9739-8DD9F7EEA221}" type="parTrans" cxnId="{0BC640A0-F762-F34F-86DA-1CADC36C6E07}">
      <dgm:prSet/>
      <dgm:spPr/>
      <dgm:t>
        <a:bodyPr/>
        <a:lstStyle/>
        <a:p>
          <a:endParaRPr lang="en-US"/>
        </a:p>
      </dgm:t>
    </dgm:pt>
    <dgm:pt modelId="{CFDF3AC4-2864-C142-975B-61518F4557EE}" type="sibTrans" cxnId="{0BC640A0-F762-F34F-86DA-1CADC36C6E07}">
      <dgm:prSet/>
      <dgm:spPr/>
      <dgm:t>
        <a:bodyPr/>
        <a:lstStyle/>
        <a:p>
          <a:endParaRPr lang="en-US"/>
        </a:p>
      </dgm:t>
    </dgm:pt>
    <dgm:pt modelId="{69ED0034-7B33-8249-85FD-5532EBD0BEE0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ABLE Age Adjustment Act</a:t>
          </a:r>
        </a:p>
      </dgm:t>
    </dgm:pt>
    <dgm:pt modelId="{988D8F77-1D73-F045-808F-D1F9B686CAA7}" type="parTrans" cxnId="{74BC23F4-E9AD-C844-AF27-F8E4A260844A}">
      <dgm:prSet/>
      <dgm:spPr/>
      <dgm:t>
        <a:bodyPr/>
        <a:lstStyle/>
        <a:p>
          <a:endParaRPr lang="en-US"/>
        </a:p>
      </dgm:t>
    </dgm:pt>
    <dgm:pt modelId="{99BF52CF-F1CA-3F4E-8DBE-CA546C5C1172}" type="sibTrans" cxnId="{74BC23F4-E9AD-C844-AF27-F8E4A260844A}">
      <dgm:prSet/>
      <dgm:spPr/>
      <dgm:t>
        <a:bodyPr/>
        <a:lstStyle/>
        <a:p>
          <a:endParaRPr lang="en-US"/>
        </a:p>
      </dgm:t>
    </dgm:pt>
    <dgm:pt modelId="{F5DF149E-19C3-6441-A4DA-69E071F53280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Proof</a:t>
          </a:r>
          <a:endParaRPr lang="en-US" dirty="0"/>
        </a:p>
      </dgm:t>
    </dgm:pt>
    <dgm:pt modelId="{E0F9C70C-308A-C14F-B671-AED8DD52614F}" type="parTrans" cxnId="{503B49AD-427F-6B48-9504-67F9A1CCB577}">
      <dgm:prSet/>
      <dgm:spPr/>
      <dgm:t>
        <a:bodyPr/>
        <a:lstStyle/>
        <a:p>
          <a:endParaRPr lang="en-US"/>
        </a:p>
      </dgm:t>
    </dgm:pt>
    <dgm:pt modelId="{D93477E8-9839-394A-A7B6-E200B630A83D}" type="sibTrans" cxnId="{503B49AD-427F-6B48-9504-67F9A1CCB577}">
      <dgm:prSet/>
      <dgm:spPr/>
      <dgm:t>
        <a:bodyPr/>
        <a:lstStyle/>
        <a:p>
          <a:endParaRPr lang="en-US"/>
        </a:p>
      </dgm:t>
    </dgm:pt>
    <dgm:pt modelId="{D0176504-D5CF-48A9-B19E-EC6C48D2A8DB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Money and Rights</a:t>
          </a:r>
        </a:p>
      </dgm:t>
    </dgm:pt>
    <dgm:pt modelId="{4999264B-BAE8-4C91-BDE8-B527811CC8D1}" type="parTrans" cxnId="{A7C8F12F-E770-415F-B557-3B8B552C4DD9}">
      <dgm:prSet/>
      <dgm:spPr/>
      <dgm:t>
        <a:bodyPr/>
        <a:lstStyle/>
        <a:p>
          <a:endParaRPr lang="en-US"/>
        </a:p>
      </dgm:t>
    </dgm:pt>
    <dgm:pt modelId="{E6A52E9E-8A63-44C8-BD74-273CE5D635BA}" type="sibTrans" cxnId="{A7C8F12F-E770-415F-B557-3B8B552C4DD9}">
      <dgm:prSet/>
      <dgm:spPr/>
      <dgm:t>
        <a:bodyPr/>
        <a:lstStyle/>
        <a:p>
          <a:endParaRPr lang="en-US"/>
        </a:p>
      </dgm:t>
    </dgm:pt>
    <dgm:pt modelId="{AC4F22BA-C87C-4F7E-BF9E-43DF4F3FCF58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Saving for the Future</a:t>
          </a:r>
        </a:p>
      </dgm:t>
    </dgm:pt>
    <dgm:pt modelId="{E9FFDEF0-F145-4E85-9143-CFBE870EF90A}" type="parTrans" cxnId="{DFC4D592-2FB4-459C-9DF0-A40762E934F8}">
      <dgm:prSet/>
      <dgm:spPr/>
      <dgm:t>
        <a:bodyPr/>
        <a:lstStyle/>
        <a:p>
          <a:endParaRPr lang="en-US"/>
        </a:p>
      </dgm:t>
    </dgm:pt>
    <dgm:pt modelId="{56173A84-F95B-45E3-B362-2F74EA4E15B1}" type="sibTrans" cxnId="{DFC4D592-2FB4-459C-9DF0-A40762E934F8}">
      <dgm:prSet/>
      <dgm:spPr/>
      <dgm:t>
        <a:bodyPr/>
        <a:lstStyle/>
        <a:p>
          <a:endParaRPr lang="en-US"/>
        </a:p>
      </dgm:t>
    </dgm:pt>
    <dgm:pt modelId="{963AD185-5157-4239-B16A-7A28E242EE44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Tax Benefits</a:t>
          </a:r>
          <a:endParaRPr lang="en-US" dirty="0"/>
        </a:p>
      </dgm:t>
    </dgm:pt>
    <dgm:pt modelId="{7C2493A0-2676-4822-A0FA-6A3B53513EE3}" type="parTrans" cxnId="{71FA4ACE-CE7B-4E33-960B-3922E8155A34}">
      <dgm:prSet/>
      <dgm:spPr/>
      <dgm:t>
        <a:bodyPr/>
        <a:lstStyle/>
        <a:p>
          <a:endParaRPr lang="en-US"/>
        </a:p>
      </dgm:t>
    </dgm:pt>
    <dgm:pt modelId="{EDB221AB-EAE3-4E77-B2F8-37E4122EDE8A}" type="sibTrans" cxnId="{71FA4ACE-CE7B-4E33-960B-3922E8155A34}">
      <dgm:prSet/>
      <dgm:spPr/>
      <dgm:t>
        <a:bodyPr/>
        <a:lstStyle/>
        <a:p>
          <a:endParaRPr lang="en-US"/>
        </a:p>
      </dgm:t>
    </dgm:pt>
    <dgm:pt modelId="{324CE86A-A80B-4961-A144-27B0E3054895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ABLE Alliance</a:t>
          </a:r>
        </a:p>
      </dgm:t>
    </dgm:pt>
    <dgm:pt modelId="{6023CFDD-9978-4AA4-BEF1-F21A41A8FA2E}" type="parTrans" cxnId="{D8B617C3-8A27-4222-9AC5-BE90B72B994D}">
      <dgm:prSet/>
      <dgm:spPr/>
    </dgm:pt>
    <dgm:pt modelId="{94C9D42E-EEAD-4B9D-9AF1-72E650BBA627}" type="sibTrans" cxnId="{D8B617C3-8A27-4222-9AC5-BE90B72B994D}">
      <dgm:prSet/>
      <dgm:spPr/>
    </dgm:pt>
    <dgm:pt modelId="{0A2A282E-2997-4EF1-8B77-314BDAB51941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Investment Options</a:t>
          </a:r>
        </a:p>
      </dgm:t>
    </dgm:pt>
    <dgm:pt modelId="{D0273603-B524-4BEF-BB23-ED1040F8B8A2}" type="parTrans" cxnId="{AEE30D91-CB54-449C-B6FD-EB61F534B90F}">
      <dgm:prSet/>
      <dgm:spPr/>
    </dgm:pt>
    <dgm:pt modelId="{50520819-B959-487D-8D06-6049F54CB9DC}" type="sibTrans" cxnId="{AEE30D91-CB54-449C-B6FD-EB61F534B90F}">
      <dgm:prSet/>
      <dgm:spPr/>
    </dgm:pt>
    <dgm:pt modelId="{9784A591-345F-48CE-A0CB-8F49118072E7}">
      <dgm:prSet phldrT="[Text]"/>
      <dgm:spPr/>
      <dgm:t>
        <a:bodyPr/>
        <a:lstStyle/>
        <a:p>
          <a:pPr>
            <a:spcAft>
              <a:spcPts val="1200"/>
            </a:spcAft>
          </a:pPr>
          <a:endParaRPr lang="en-US" dirty="0"/>
        </a:p>
      </dgm:t>
    </dgm:pt>
    <dgm:pt modelId="{477F76C8-F712-47A1-A76C-4C2F32A39386}" type="parTrans" cxnId="{548FAC9A-2669-48E0-A816-4256355F7BB2}">
      <dgm:prSet/>
      <dgm:spPr/>
    </dgm:pt>
    <dgm:pt modelId="{CF6969F4-8B35-4CEA-A341-6A30C81B2150}" type="sibTrans" cxnId="{548FAC9A-2669-48E0-A816-4256355F7BB2}">
      <dgm:prSet/>
      <dgm:spPr/>
    </dgm:pt>
    <dgm:pt modelId="{D9670051-6404-4DAA-B1C1-2BC36CC2B2A6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Maintenance &amp; Fees</a:t>
          </a:r>
        </a:p>
      </dgm:t>
    </dgm:pt>
    <dgm:pt modelId="{264DA4FF-3321-4201-A577-13B8E0FD863A}" type="parTrans" cxnId="{26FBD044-98AD-4AC5-A5DA-0C398D580FE3}">
      <dgm:prSet/>
      <dgm:spPr/>
    </dgm:pt>
    <dgm:pt modelId="{A9372BCD-4E2D-4BB1-B3F4-76B2185BA45E}" type="sibTrans" cxnId="{26FBD044-98AD-4AC5-A5DA-0C398D580FE3}">
      <dgm:prSet/>
      <dgm:spPr/>
    </dgm:pt>
    <dgm:pt modelId="{9359EA00-7D67-49A4-A304-557B90A3F710}">
      <dgm:prSet phldrT="[Text]"/>
      <dgm:spPr/>
      <dgm:t>
        <a:bodyPr/>
        <a:lstStyle/>
        <a:p>
          <a:pPr>
            <a:spcAft>
              <a:spcPts val="1200"/>
            </a:spcAft>
          </a:pPr>
          <a:r>
            <a:rPr lang="en-US" dirty="0"/>
            <a:t>Oversight &amp; Plans</a:t>
          </a:r>
        </a:p>
      </dgm:t>
    </dgm:pt>
    <dgm:pt modelId="{DE6DD48A-6EA4-4067-91C2-994894C601C1}" type="parTrans" cxnId="{DBB9A502-A419-4D1B-A314-47C1EE67FBF8}">
      <dgm:prSet/>
      <dgm:spPr/>
    </dgm:pt>
    <dgm:pt modelId="{975EB267-36B3-41B9-84FD-E91F517A49AE}" type="sibTrans" cxnId="{DBB9A502-A419-4D1B-A314-47C1EE67FBF8}">
      <dgm:prSet/>
      <dgm:spPr/>
    </dgm:pt>
    <dgm:pt modelId="{E5E28881-0EDD-FF47-9448-D7AFA42EEA8F}" type="pres">
      <dgm:prSet presAssocID="{8EC92FC0-2760-E044-994D-EBE3DC2D6003}" presName="Name0" presStyleCnt="0">
        <dgm:presLayoutVars>
          <dgm:dir/>
          <dgm:animLvl val="lvl"/>
          <dgm:resizeHandles val="exact"/>
        </dgm:presLayoutVars>
      </dgm:prSet>
      <dgm:spPr/>
    </dgm:pt>
    <dgm:pt modelId="{449D32A6-13F1-EB4E-8443-A54A80353D3E}" type="pres">
      <dgm:prSet presAssocID="{36C20A71-6ACA-1345-A0EE-8D2879453A62}" presName="composite" presStyleCnt="0"/>
      <dgm:spPr/>
    </dgm:pt>
    <dgm:pt modelId="{87414463-2E4F-8C45-9749-A50E84A49CC8}" type="pres">
      <dgm:prSet presAssocID="{36C20A71-6ACA-1345-A0EE-8D2879453A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64F9DB-BDC8-E14D-9414-B91B561A9E20}" type="pres">
      <dgm:prSet presAssocID="{36C20A71-6ACA-1345-A0EE-8D2879453A62}" presName="desTx" presStyleLbl="alignAccFollowNode1" presStyleIdx="0" presStyleCnt="3">
        <dgm:presLayoutVars>
          <dgm:bulletEnabled val="1"/>
        </dgm:presLayoutVars>
      </dgm:prSet>
      <dgm:spPr/>
    </dgm:pt>
    <dgm:pt modelId="{0B8490B1-DAF6-5C4A-925C-AC3CD90CE8CD}" type="pres">
      <dgm:prSet presAssocID="{BD573958-F09C-124C-B0F1-0A3D57F2CCA9}" presName="space" presStyleCnt="0"/>
      <dgm:spPr/>
    </dgm:pt>
    <dgm:pt modelId="{E73A0DA0-E7FF-A14A-AFD5-62E260012265}" type="pres">
      <dgm:prSet presAssocID="{07FE1D8C-3004-2A4D-B938-F1B8CF9C5934}" presName="composite" presStyleCnt="0"/>
      <dgm:spPr/>
    </dgm:pt>
    <dgm:pt modelId="{4FDC519C-CA91-654D-88C1-988988A5A666}" type="pres">
      <dgm:prSet presAssocID="{07FE1D8C-3004-2A4D-B938-F1B8CF9C59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0F96254-1F30-EE46-9C77-97D700670AF2}" type="pres">
      <dgm:prSet presAssocID="{07FE1D8C-3004-2A4D-B938-F1B8CF9C5934}" presName="desTx" presStyleLbl="alignAccFollowNode1" presStyleIdx="1" presStyleCnt="3">
        <dgm:presLayoutVars>
          <dgm:bulletEnabled val="1"/>
        </dgm:presLayoutVars>
      </dgm:prSet>
      <dgm:spPr/>
    </dgm:pt>
    <dgm:pt modelId="{579F00C8-A57F-7D4D-BAD2-38721DD7A9C3}" type="pres">
      <dgm:prSet presAssocID="{0209B8D3-E1DD-0F41-8CE5-7E76E8609682}" presName="space" presStyleCnt="0"/>
      <dgm:spPr/>
    </dgm:pt>
    <dgm:pt modelId="{36BDFD6B-D82C-F94D-AE6E-43E499B0AA7F}" type="pres">
      <dgm:prSet presAssocID="{644C2C01-8313-494B-8DC9-6D2494769FCA}" presName="composite" presStyleCnt="0"/>
      <dgm:spPr/>
    </dgm:pt>
    <dgm:pt modelId="{95CBD263-CA62-1242-8224-2F4554E6E06D}" type="pres">
      <dgm:prSet presAssocID="{644C2C01-8313-494B-8DC9-6D2494769F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99A5728-1CDA-3F45-BE6F-325E23EEE345}" type="pres">
      <dgm:prSet presAssocID="{644C2C01-8313-494B-8DC9-6D2494769FC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AF75E00-6DAB-374F-BBCA-D052BCB80333}" srcId="{644C2C01-8313-494B-8DC9-6D2494769FCA}" destId="{716C83CE-66EE-7549-A38E-B9259E4A58C7}" srcOrd="4" destOrd="0" parTransId="{33C509FA-73B4-374D-9EC9-A3BEB81B64C9}" sibTransId="{F1E394A5-4720-434B-A3F6-590EA5343269}"/>
    <dgm:cxn modelId="{9EF4E000-C4E9-934C-BF68-F0163F21CA79}" type="presOf" srcId="{FB52B409-F68F-CD40-BEA3-69DBF9EC1E27}" destId="{699A5728-1CDA-3F45-BE6F-325E23EEE345}" srcOrd="0" destOrd="0" presId="urn:microsoft.com/office/officeart/2005/8/layout/hList1"/>
    <dgm:cxn modelId="{DBB9A502-A419-4D1B-A314-47C1EE67FBF8}" srcId="{07FE1D8C-3004-2A4D-B938-F1B8CF9C5934}" destId="{9359EA00-7D67-49A4-A304-557B90A3F710}" srcOrd="4" destOrd="0" parTransId="{DE6DD48A-6EA4-4067-91C2-994894C601C1}" sibTransId="{975EB267-36B3-41B9-84FD-E91F517A49AE}"/>
    <dgm:cxn modelId="{B10C170B-4D49-4EF3-A4DF-F33F1E9C6231}" type="presOf" srcId="{D9670051-6404-4DAA-B1C1-2BC36CC2B2A6}" destId="{B0F96254-1F30-EE46-9C77-97D700670AF2}" srcOrd="0" destOrd="7" presId="urn:microsoft.com/office/officeart/2005/8/layout/hList1"/>
    <dgm:cxn modelId="{04FA9A0B-01BE-8742-890B-476079B72814}" type="presOf" srcId="{3BDA6894-8D4C-014C-B61B-A706558F7C16}" destId="{B364F9DB-BDC8-E14D-9414-B91B561A9E20}" srcOrd="0" destOrd="0" presId="urn:microsoft.com/office/officeart/2005/8/layout/hList1"/>
    <dgm:cxn modelId="{564C420E-6806-154F-9964-64B5ED2E04C3}" type="presOf" srcId="{36C20A71-6ACA-1345-A0EE-8D2879453A62}" destId="{87414463-2E4F-8C45-9749-A50E84A49CC8}" srcOrd="0" destOrd="0" presId="urn:microsoft.com/office/officeart/2005/8/layout/hList1"/>
    <dgm:cxn modelId="{44F04716-0E00-47F6-A241-F5CEA0BEBA7A}" type="presOf" srcId="{9784A591-345F-48CE-A0CB-8F49118072E7}" destId="{B0F96254-1F30-EE46-9C77-97D700670AF2}" srcOrd="0" destOrd="8" presId="urn:microsoft.com/office/officeart/2005/8/layout/hList1"/>
    <dgm:cxn modelId="{1095E91A-E755-45BA-911B-36FE3639C795}" type="presOf" srcId="{9359EA00-7D67-49A4-A304-557B90A3F710}" destId="{B0F96254-1F30-EE46-9C77-97D700670AF2}" srcOrd="0" destOrd="4" presId="urn:microsoft.com/office/officeart/2005/8/layout/hList1"/>
    <dgm:cxn modelId="{CD932E1C-5EC5-7342-9074-43341E2F86BC}" srcId="{36C20A71-6ACA-1345-A0EE-8D2879453A62}" destId="{C4693B5E-5386-CB4C-B23B-DF58207D4EC2}" srcOrd="3" destOrd="0" parTransId="{A6C02AFA-D810-C74C-BFD9-D753609A7DEC}" sibTransId="{EA9E02B7-55BE-E248-B0D6-A3C8470ADF34}"/>
    <dgm:cxn modelId="{CE5CC920-286C-894C-A7E8-33600BAADD6D}" type="presOf" srcId="{F7B09A34-BA5C-9245-B594-BDE6600CF77D}" destId="{699A5728-1CDA-3F45-BE6F-325E23EEE345}" srcOrd="0" destOrd="2" presId="urn:microsoft.com/office/officeart/2005/8/layout/hList1"/>
    <dgm:cxn modelId="{19E86925-DC1A-7C4A-B89A-B05B2D7867D9}" type="presOf" srcId="{716C83CE-66EE-7549-A38E-B9259E4A58C7}" destId="{699A5728-1CDA-3F45-BE6F-325E23EEE345}" srcOrd="0" destOrd="4" presId="urn:microsoft.com/office/officeart/2005/8/layout/hList1"/>
    <dgm:cxn modelId="{3AEE882C-A29F-1E4E-9FA3-5C8B2046A29A}" type="presOf" srcId="{644C2C01-8313-494B-8DC9-6D2494769FCA}" destId="{95CBD263-CA62-1242-8224-2F4554E6E06D}" srcOrd="0" destOrd="0" presId="urn:microsoft.com/office/officeart/2005/8/layout/hList1"/>
    <dgm:cxn modelId="{A7C8F12F-E770-415F-B557-3B8B552C4DD9}" srcId="{36C20A71-6ACA-1345-A0EE-8D2879453A62}" destId="{D0176504-D5CF-48A9-B19E-EC6C48D2A8DB}" srcOrd="1" destOrd="0" parTransId="{4999264B-BAE8-4C91-BDE8-B527811CC8D1}" sibTransId="{E6A52E9E-8A63-44C8-BD74-273CE5D635BA}"/>
    <dgm:cxn modelId="{5DE27533-21FB-ED4C-B1E5-F0C9E6796520}" srcId="{8EC92FC0-2760-E044-994D-EBE3DC2D6003}" destId="{36C20A71-6ACA-1345-A0EE-8D2879453A62}" srcOrd="0" destOrd="0" parTransId="{730BCF8E-F19B-9542-9A02-82187E3F1404}" sibTransId="{BD573958-F09C-124C-B0F1-0A3D57F2CCA9}"/>
    <dgm:cxn modelId="{F1A73C64-BE78-1049-B888-B0F2FE3A6A12}" srcId="{36C20A71-6ACA-1345-A0EE-8D2879453A62}" destId="{88BC9D5A-5173-9445-A61B-EF1FD904A95A}" srcOrd="4" destOrd="0" parTransId="{F3CAA3A8-6A5F-0C47-B9D8-9B601FCF5673}" sibTransId="{F63184EE-5FB8-1849-B6C1-ACE1E2A7B2B2}"/>
    <dgm:cxn modelId="{26FBD044-98AD-4AC5-A5DA-0C398D580FE3}" srcId="{07FE1D8C-3004-2A4D-B938-F1B8CF9C5934}" destId="{D9670051-6404-4DAA-B1C1-2BC36CC2B2A6}" srcOrd="7" destOrd="0" parTransId="{264DA4FF-3321-4201-A577-13B8E0FD863A}" sibTransId="{A9372BCD-4E2D-4BB1-B3F4-76B2185BA45E}"/>
    <dgm:cxn modelId="{B314D546-9CC1-A04D-8491-E2B6B9352459}" srcId="{8EC92FC0-2760-E044-994D-EBE3DC2D6003}" destId="{07FE1D8C-3004-2A4D-B938-F1B8CF9C5934}" srcOrd="1" destOrd="0" parTransId="{0A375E7C-48CD-0A4A-B510-C878D9D9B0AF}" sibTransId="{0209B8D3-E1DD-0F41-8CE5-7E76E8609682}"/>
    <dgm:cxn modelId="{D1CF576C-2674-4CDE-8498-45530615168E}" type="presOf" srcId="{324CE86A-A80B-4961-A144-27B0E3054895}" destId="{B0F96254-1F30-EE46-9C77-97D700670AF2}" srcOrd="0" destOrd="5" presId="urn:microsoft.com/office/officeart/2005/8/layout/hList1"/>
    <dgm:cxn modelId="{1F6A2675-3ED6-2C45-90DF-5D4AD8246007}" srcId="{644C2C01-8313-494B-8DC9-6D2494769FCA}" destId="{B09F8C9E-D720-B042-8230-82F15DBBFE30}" srcOrd="5" destOrd="0" parTransId="{0AC10B10-2E80-D849-9290-B279DAD61395}" sibTransId="{4988C09C-9A3F-5840-8013-57E8B9AA86DD}"/>
    <dgm:cxn modelId="{9EE84858-82DC-FE44-BBDA-E584130F17E7}" type="presOf" srcId="{33C05B47-EDB6-414B-AEFB-9DEE77FA4A90}" destId="{B0F96254-1F30-EE46-9C77-97D700670AF2}" srcOrd="0" destOrd="3" presId="urn:microsoft.com/office/officeart/2005/8/layout/hList1"/>
    <dgm:cxn modelId="{27FB687A-07E6-2B40-8DBC-4A98D2C56F4E}" srcId="{8EC92FC0-2760-E044-994D-EBE3DC2D6003}" destId="{644C2C01-8313-494B-8DC9-6D2494769FCA}" srcOrd="2" destOrd="0" parTransId="{C6340A6A-DF2E-2841-8D2A-65605DAD3086}" sibTransId="{C6617332-510C-D044-84B5-E216660D0EC8}"/>
    <dgm:cxn modelId="{7192885A-7E96-AB4F-AF80-C260B7003641}" type="presOf" srcId="{990290ED-E544-1D4B-84CE-95773CA49664}" destId="{699A5728-1CDA-3F45-BE6F-325E23EEE345}" srcOrd="0" destOrd="3" presId="urn:microsoft.com/office/officeart/2005/8/layout/hList1"/>
    <dgm:cxn modelId="{08E1DE82-F312-3440-941E-193478DBCAC4}" type="presOf" srcId="{8EC92FC0-2760-E044-994D-EBE3DC2D6003}" destId="{E5E28881-0EDD-FF47-9448-D7AFA42EEA8F}" srcOrd="0" destOrd="0" presId="urn:microsoft.com/office/officeart/2005/8/layout/hList1"/>
    <dgm:cxn modelId="{AEE30D91-CB54-449C-B6FD-EB61F534B90F}" srcId="{07FE1D8C-3004-2A4D-B938-F1B8CF9C5934}" destId="{0A2A282E-2997-4EF1-8B77-314BDAB51941}" srcOrd="6" destOrd="0" parTransId="{D0273603-B524-4BEF-BB23-ED1040F8B8A2}" sibTransId="{50520819-B959-487D-8D06-6049F54CB9DC}"/>
    <dgm:cxn modelId="{DFC4D592-2FB4-459C-9DF0-A40762E934F8}" srcId="{36C20A71-6ACA-1345-A0EE-8D2879453A62}" destId="{AC4F22BA-C87C-4F7E-BF9E-43DF4F3FCF58}" srcOrd="2" destOrd="0" parTransId="{E9FFDEF0-F145-4E85-9143-CFBE870EF90A}" sibTransId="{56173A84-F95B-45E3-B362-2F74EA4E15B1}"/>
    <dgm:cxn modelId="{548FAC9A-2669-48E0-A816-4256355F7BB2}" srcId="{07FE1D8C-3004-2A4D-B938-F1B8CF9C5934}" destId="{9784A591-345F-48CE-A0CB-8F49118072E7}" srcOrd="8" destOrd="0" parTransId="{477F76C8-F712-47A1-A76C-4C2F32A39386}" sibTransId="{CF6969F4-8B35-4CEA-A341-6A30C81B2150}"/>
    <dgm:cxn modelId="{0BC640A0-F762-F34F-86DA-1CADC36C6E07}" srcId="{644C2C01-8313-494B-8DC9-6D2494769FCA}" destId="{990290ED-E544-1D4B-84CE-95773CA49664}" srcOrd="3" destOrd="0" parTransId="{E69C3AB1-C83D-CF49-9739-8DD9F7EEA221}" sibTransId="{CFDF3AC4-2864-C142-975B-61518F4557EE}"/>
    <dgm:cxn modelId="{EE1739A2-5D1C-5C4A-85BA-B75D6A9DB9B0}" type="presOf" srcId="{C4693B5E-5386-CB4C-B23B-DF58207D4EC2}" destId="{B364F9DB-BDC8-E14D-9414-B91B561A9E20}" srcOrd="0" destOrd="3" presId="urn:microsoft.com/office/officeart/2005/8/layout/hList1"/>
    <dgm:cxn modelId="{309510A8-6D24-1B4D-8754-6B3BBDA2D1C1}" type="presOf" srcId="{69ED0034-7B33-8249-85FD-5532EBD0BEE0}" destId="{699A5728-1CDA-3F45-BE6F-325E23EEE345}" srcOrd="0" destOrd="1" presId="urn:microsoft.com/office/officeart/2005/8/layout/hList1"/>
    <dgm:cxn modelId="{503B49AD-427F-6B48-9504-67F9A1CCB577}" srcId="{07FE1D8C-3004-2A4D-B938-F1B8CF9C5934}" destId="{F5DF149E-19C3-6441-A4DA-69E071F53280}" srcOrd="1" destOrd="0" parTransId="{E0F9C70C-308A-C14F-B671-AED8DD52614F}" sibTransId="{D93477E8-9839-394A-A7B6-E200B630A83D}"/>
    <dgm:cxn modelId="{551568B8-F4D8-4BD1-9FAF-0C1CB5D9E7DB}" type="presOf" srcId="{0A2A282E-2997-4EF1-8B77-314BDAB51941}" destId="{B0F96254-1F30-EE46-9C77-97D700670AF2}" srcOrd="0" destOrd="6" presId="urn:microsoft.com/office/officeart/2005/8/layout/hList1"/>
    <dgm:cxn modelId="{88FDBBBE-B936-7A45-88FA-C05B07687589}" srcId="{07FE1D8C-3004-2A4D-B938-F1B8CF9C5934}" destId="{33C05B47-EDB6-414B-AEFB-9DEE77FA4A90}" srcOrd="3" destOrd="0" parTransId="{D9691C6C-4BC9-DD41-AE51-566815A28492}" sibTransId="{FAE9BB39-1A9D-6946-87F7-69CFD7145435}"/>
    <dgm:cxn modelId="{C58ED2BF-3158-C842-8612-C2403871C976}" type="presOf" srcId="{07FE1D8C-3004-2A4D-B938-F1B8CF9C5934}" destId="{4FDC519C-CA91-654D-88C1-988988A5A666}" srcOrd="0" destOrd="0" presId="urn:microsoft.com/office/officeart/2005/8/layout/hList1"/>
    <dgm:cxn modelId="{D8B617C3-8A27-4222-9AC5-BE90B72B994D}" srcId="{07FE1D8C-3004-2A4D-B938-F1B8CF9C5934}" destId="{324CE86A-A80B-4961-A144-27B0E3054895}" srcOrd="5" destOrd="0" parTransId="{6023CFDD-9978-4AA4-BEF1-F21A41A8FA2E}" sibTransId="{94C9D42E-EEAD-4B9D-9AF1-72E650BBA627}"/>
    <dgm:cxn modelId="{1B0DA1C6-6A56-9E41-80EE-FE7A3FC7A9DE}" srcId="{644C2C01-8313-494B-8DC9-6D2494769FCA}" destId="{FB52B409-F68F-CD40-BEA3-69DBF9EC1E27}" srcOrd="0" destOrd="0" parTransId="{F92E8B02-5461-1D4F-B735-123F3B893549}" sibTransId="{5FB612AF-0055-C948-B0DE-04DAD79A34AE}"/>
    <dgm:cxn modelId="{71FA4ACE-CE7B-4E33-960B-3922E8155A34}" srcId="{07FE1D8C-3004-2A4D-B938-F1B8CF9C5934}" destId="{963AD185-5157-4239-B16A-7A28E242EE44}" srcOrd="2" destOrd="0" parTransId="{7C2493A0-2676-4822-A0FA-6A3B53513EE3}" sibTransId="{EDB221AB-EAE3-4E77-B2F8-37E4122EDE8A}"/>
    <dgm:cxn modelId="{53B0ACCF-0FE5-4333-9150-608388679EC2}" type="presOf" srcId="{AC4F22BA-C87C-4F7E-BF9E-43DF4F3FCF58}" destId="{B364F9DB-BDC8-E14D-9414-B91B561A9E20}" srcOrd="0" destOrd="2" presId="urn:microsoft.com/office/officeart/2005/8/layout/hList1"/>
    <dgm:cxn modelId="{18E4C0D0-2CAF-AA4C-BA39-1C7BE2992452}" srcId="{36C20A71-6ACA-1345-A0EE-8D2879453A62}" destId="{3BDA6894-8D4C-014C-B61B-A706558F7C16}" srcOrd="0" destOrd="0" parTransId="{9271D726-0046-6D47-B79E-31F0C94446F1}" sibTransId="{A8B6A137-237B-9144-B8FC-B37577BA085A}"/>
    <dgm:cxn modelId="{2CBC24D2-08D7-1348-8C27-F205362454FA}" srcId="{07FE1D8C-3004-2A4D-B938-F1B8CF9C5934}" destId="{EF033544-9231-3A43-9174-AF6D12148AA4}" srcOrd="0" destOrd="0" parTransId="{C23B9A86-6FB1-E841-92E5-CE83E92E53D8}" sibTransId="{8F02D3F7-3367-B34E-A1FA-E33B95418C31}"/>
    <dgm:cxn modelId="{E613AAD4-720C-564B-9F23-EA8000D0D435}" type="presOf" srcId="{F5DF149E-19C3-6441-A4DA-69E071F53280}" destId="{B0F96254-1F30-EE46-9C77-97D700670AF2}" srcOrd="0" destOrd="1" presId="urn:microsoft.com/office/officeart/2005/8/layout/hList1"/>
    <dgm:cxn modelId="{E9DB54DB-F553-412E-A8D6-EFDA82EBAC14}" type="presOf" srcId="{D0176504-D5CF-48A9-B19E-EC6C48D2A8DB}" destId="{B364F9DB-BDC8-E14D-9414-B91B561A9E20}" srcOrd="0" destOrd="1" presId="urn:microsoft.com/office/officeart/2005/8/layout/hList1"/>
    <dgm:cxn modelId="{6F0D87DE-3400-0846-B28B-7369A32D4FFD}" type="presOf" srcId="{EF033544-9231-3A43-9174-AF6D12148AA4}" destId="{B0F96254-1F30-EE46-9C77-97D700670AF2}" srcOrd="0" destOrd="0" presId="urn:microsoft.com/office/officeart/2005/8/layout/hList1"/>
    <dgm:cxn modelId="{1BCCEBE2-149E-4A49-985D-8DE803585BDF}" srcId="{644C2C01-8313-494B-8DC9-6D2494769FCA}" destId="{F7B09A34-BA5C-9245-B594-BDE6600CF77D}" srcOrd="2" destOrd="0" parTransId="{79D4A211-9E75-634A-8DD6-D72034E8DE0C}" sibTransId="{6CE3FA32-58FC-344A-A340-5EBFF5914989}"/>
    <dgm:cxn modelId="{743E42EA-0E1E-4127-AA1D-5359D92A18B5}" type="presOf" srcId="{963AD185-5157-4239-B16A-7A28E242EE44}" destId="{B0F96254-1F30-EE46-9C77-97D700670AF2}" srcOrd="0" destOrd="2" presId="urn:microsoft.com/office/officeart/2005/8/layout/hList1"/>
    <dgm:cxn modelId="{9A07D5EF-FBD0-BD4F-A8EA-F54D02A54F8B}" type="presOf" srcId="{88BC9D5A-5173-9445-A61B-EF1FD904A95A}" destId="{B364F9DB-BDC8-E14D-9414-B91B561A9E20}" srcOrd="0" destOrd="4" presId="urn:microsoft.com/office/officeart/2005/8/layout/hList1"/>
    <dgm:cxn modelId="{74BC23F4-E9AD-C844-AF27-F8E4A260844A}" srcId="{644C2C01-8313-494B-8DC9-6D2494769FCA}" destId="{69ED0034-7B33-8249-85FD-5532EBD0BEE0}" srcOrd="1" destOrd="0" parTransId="{988D8F77-1D73-F045-808F-D1F9B686CAA7}" sibTransId="{99BF52CF-F1CA-3F4E-8DBE-CA546C5C1172}"/>
    <dgm:cxn modelId="{1412CDF5-593D-9C4D-B4C0-0006ADC15A63}" type="presOf" srcId="{B09F8C9E-D720-B042-8230-82F15DBBFE30}" destId="{699A5728-1CDA-3F45-BE6F-325E23EEE345}" srcOrd="0" destOrd="5" presId="urn:microsoft.com/office/officeart/2005/8/layout/hList1"/>
    <dgm:cxn modelId="{1ED82C96-D694-5E43-83E0-546F23111BB0}" type="presParOf" srcId="{E5E28881-0EDD-FF47-9448-D7AFA42EEA8F}" destId="{449D32A6-13F1-EB4E-8443-A54A80353D3E}" srcOrd="0" destOrd="0" presId="urn:microsoft.com/office/officeart/2005/8/layout/hList1"/>
    <dgm:cxn modelId="{6FC3EEB8-3AD9-434E-AF11-D3824CA8E9F0}" type="presParOf" srcId="{449D32A6-13F1-EB4E-8443-A54A80353D3E}" destId="{87414463-2E4F-8C45-9749-A50E84A49CC8}" srcOrd="0" destOrd="0" presId="urn:microsoft.com/office/officeart/2005/8/layout/hList1"/>
    <dgm:cxn modelId="{D7071DBB-D037-BF48-8D62-A378858F005C}" type="presParOf" srcId="{449D32A6-13F1-EB4E-8443-A54A80353D3E}" destId="{B364F9DB-BDC8-E14D-9414-B91B561A9E20}" srcOrd="1" destOrd="0" presId="urn:microsoft.com/office/officeart/2005/8/layout/hList1"/>
    <dgm:cxn modelId="{C340E00F-1AF5-6D49-B1B7-E883A188DD2F}" type="presParOf" srcId="{E5E28881-0EDD-FF47-9448-D7AFA42EEA8F}" destId="{0B8490B1-DAF6-5C4A-925C-AC3CD90CE8CD}" srcOrd="1" destOrd="0" presId="urn:microsoft.com/office/officeart/2005/8/layout/hList1"/>
    <dgm:cxn modelId="{381454C8-763D-E74C-A1FA-5C8C51666065}" type="presParOf" srcId="{E5E28881-0EDD-FF47-9448-D7AFA42EEA8F}" destId="{E73A0DA0-E7FF-A14A-AFD5-62E260012265}" srcOrd="2" destOrd="0" presId="urn:microsoft.com/office/officeart/2005/8/layout/hList1"/>
    <dgm:cxn modelId="{45D34A2E-D737-EA4A-B38D-59A52973FA0A}" type="presParOf" srcId="{E73A0DA0-E7FF-A14A-AFD5-62E260012265}" destId="{4FDC519C-CA91-654D-88C1-988988A5A666}" srcOrd="0" destOrd="0" presId="urn:microsoft.com/office/officeart/2005/8/layout/hList1"/>
    <dgm:cxn modelId="{4AE40903-9099-DA46-BE45-9AD1CA6EA6B0}" type="presParOf" srcId="{E73A0DA0-E7FF-A14A-AFD5-62E260012265}" destId="{B0F96254-1F30-EE46-9C77-97D700670AF2}" srcOrd="1" destOrd="0" presId="urn:microsoft.com/office/officeart/2005/8/layout/hList1"/>
    <dgm:cxn modelId="{5FA99ABE-C7FE-364A-8D08-F4E668806BD8}" type="presParOf" srcId="{E5E28881-0EDD-FF47-9448-D7AFA42EEA8F}" destId="{579F00C8-A57F-7D4D-BAD2-38721DD7A9C3}" srcOrd="3" destOrd="0" presId="urn:microsoft.com/office/officeart/2005/8/layout/hList1"/>
    <dgm:cxn modelId="{390613F8-4787-B243-9C1C-9BE5021356DC}" type="presParOf" srcId="{E5E28881-0EDD-FF47-9448-D7AFA42EEA8F}" destId="{36BDFD6B-D82C-F94D-AE6E-43E499B0AA7F}" srcOrd="4" destOrd="0" presId="urn:microsoft.com/office/officeart/2005/8/layout/hList1"/>
    <dgm:cxn modelId="{C3F395FB-04CA-A84D-8C2A-1D181E581E57}" type="presParOf" srcId="{36BDFD6B-D82C-F94D-AE6E-43E499B0AA7F}" destId="{95CBD263-CA62-1242-8224-2F4554E6E06D}" srcOrd="0" destOrd="0" presId="urn:microsoft.com/office/officeart/2005/8/layout/hList1"/>
    <dgm:cxn modelId="{02F8C3E7-1910-DC48-8F95-8B4A9535FA7F}" type="presParOf" srcId="{36BDFD6B-D82C-F94D-AE6E-43E499B0AA7F}" destId="{699A5728-1CDA-3F45-BE6F-325E23EEE3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0403BE-3766-AF48-B5EB-DD1F2BD5B7B6}" type="doc">
      <dgm:prSet loTypeId="urn:microsoft.com/office/officeart/2005/8/layout/venn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A9DB0-55A9-9646-BDFD-3ED7C51043A1}">
      <dgm:prSet phldrT="[Text]"/>
      <dgm:spPr/>
      <dgm:t>
        <a:bodyPr/>
        <a:lstStyle/>
        <a:p>
          <a:r>
            <a:rPr lang="en-US" b="1" dirty="0"/>
            <a:t>Education Organizations, Leaders</a:t>
          </a:r>
        </a:p>
      </dgm:t>
    </dgm:pt>
    <dgm:pt modelId="{A74737B2-62EA-D24D-B6ED-DEABB72BC6C9}" type="parTrans" cxnId="{BAA4FD79-1E17-E048-9E19-0ABB76713C08}">
      <dgm:prSet/>
      <dgm:spPr/>
      <dgm:t>
        <a:bodyPr/>
        <a:lstStyle/>
        <a:p>
          <a:endParaRPr lang="en-US"/>
        </a:p>
      </dgm:t>
    </dgm:pt>
    <dgm:pt modelId="{BE4B250A-D6AD-3E41-A85D-7B21BC91AE97}" type="sibTrans" cxnId="{BAA4FD79-1E17-E048-9E19-0ABB76713C08}">
      <dgm:prSet/>
      <dgm:spPr/>
      <dgm:t>
        <a:bodyPr/>
        <a:lstStyle/>
        <a:p>
          <a:endParaRPr lang="en-US"/>
        </a:p>
      </dgm:t>
    </dgm:pt>
    <dgm:pt modelId="{F5C14789-8C60-BD43-BAF0-7A6656A4B9B1}">
      <dgm:prSet phldrT="[Text]"/>
      <dgm:spPr/>
      <dgm:t>
        <a:bodyPr/>
        <a:lstStyle/>
        <a:p>
          <a:r>
            <a:rPr lang="en-US" b="1" dirty="0"/>
            <a:t>Business and Labor Leaders, Groups</a:t>
          </a:r>
        </a:p>
      </dgm:t>
    </dgm:pt>
    <dgm:pt modelId="{61EE5B18-F7AD-4D4F-A734-415C9A52790C}" type="parTrans" cxnId="{1D907B5E-95EF-6042-AD89-61B4E244C251}">
      <dgm:prSet/>
      <dgm:spPr/>
      <dgm:t>
        <a:bodyPr/>
        <a:lstStyle/>
        <a:p>
          <a:endParaRPr lang="en-US"/>
        </a:p>
      </dgm:t>
    </dgm:pt>
    <dgm:pt modelId="{E47C04D7-93E2-FD40-836B-C0D63F3FF1A5}" type="sibTrans" cxnId="{1D907B5E-95EF-6042-AD89-61B4E244C251}">
      <dgm:prSet/>
      <dgm:spPr/>
      <dgm:t>
        <a:bodyPr/>
        <a:lstStyle/>
        <a:p>
          <a:endParaRPr lang="en-US"/>
        </a:p>
      </dgm:t>
    </dgm:pt>
    <dgm:pt modelId="{94A6C732-5655-FE4E-BE75-E9BB01E63759}">
      <dgm:prSet phldrT="[Text]"/>
      <dgm:spPr/>
      <dgm:t>
        <a:bodyPr/>
        <a:lstStyle/>
        <a:p>
          <a:r>
            <a:rPr lang="en-US" b="1" dirty="0"/>
            <a:t>Disability Organizations</a:t>
          </a:r>
        </a:p>
      </dgm:t>
    </dgm:pt>
    <dgm:pt modelId="{CE03816A-2DC2-AC40-A8B5-B91DF4ADC3E8}" type="parTrans" cxnId="{3AD7237E-7CCE-CC49-AF02-91CD8EF8E5CC}">
      <dgm:prSet/>
      <dgm:spPr/>
      <dgm:t>
        <a:bodyPr/>
        <a:lstStyle/>
        <a:p>
          <a:endParaRPr lang="en-US"/>
        </a:p>
      </dgm:t>
    </dgm:pt>
    <dgm:pt modelId="{033F18C2-6C3B-C44C-816F-9BEF8DF35E10}" type="sibTrans" cxnId="{3AD7237E-7CCE-CC49-AF02-91CD8EF8E5CC}">
      <dgm:prSet/>
      <dgm:spPr/>
      <dgm:t>
        <a:bodyPr/>
        <a:lstStyle/>
        <a:p>
          <a:endParaRPr lang="en-US"/>
        </a:p>
      </dgm:t>
    </dgm:pt>
    <dgm:pt modelId="{00DF1B33-6531-F04F-BE11-1CBF6E4BFA24}">
      <dgm:prSet phldrT="[Text]"/>
      <dgm:spPr/>
      <dgm:t>
        <a:bodyPr/>
        <a:lstStyle/>
        <a:p>
          <a:r>
            <a:rPr lang="en-US" dirty="0"/>
            <a:t>Principals</a:t>
          </a:r>
        </a:p>
      </dgm:t>
    </dgm:pt>
    <dgm:pt modelId="{3457D82A-5AC4-0A4B-8214-BEADCA8A7BCB}" type="parTrans" cxnId="{F68BD80A-2404-D245-9204-1050C1987AAD}">
      <dgm:prSet/>
      <dgm:spPr/>
      <dgm:t>
        <a:bodyPr/>
        <a:lstStyle/>
        <a:p>
          <a:endParaRPr lang="en-US"/>
        </a:p>
      </dgm:t>
    </dgm:pt>
    <dgm:pt modelId="{74446D59-4985-CC4E-94D8-1700CD6D9147}" type="sibTrans" cxnId="{F68BD80A-2404-D245-9204-1050C1987AAD}">
      <dgm:prSet/>
      <dgm:spPr/>
      <dgm:t>
        <a:bodyPr/>
        <a:lstStyle/>
        <a:p>
          <a:endParaRPr lang="en-US"/>
        </a:p>
      </dgm:t>
    </dgm:pt>
    <dgm:pt modelId="{8A59B5A0-6586-1841-A620-C2D186759079}">
      <dgm:prSet phldrT="[Text]"/>
      <dgm:spPr/>
      <dgm:t>
        <a:bodyPr/>
        <a:lstStyle/>
        <a:p>
          <a:r>
            <a:rPr lang="en-US" dirty="0"/>
            <a:t>School counselors</a:t>
          </a:r>
        </a:p>
      </dgm:t>
    </dgm:pt>
    <dgm:pt modelId="{DF249D29-22DA-0847-A644-72602D1BD155}" type="parTrans" cxnId="{71B636B1-9CFF-084F-8A63-2680D4C6F5CC}">
      <dgm:prSet/>
      <dgm:spPr/>
      <dgm:t>
        <a:bodyPr/>
        <a:lstStyle/>
        <a:p>
          <a:endParaRPr lang="en-US"/>
        </a:p>
      </dgm:t>
    </dgm:pt>
    <dgm:pt modelId="{2EBE04ED-22DC-5740-81CC-7348732D9063}" type="sibTrans" cxnId="{71B636B1-9CFF-084F-8A63-2680D4C6F5CC}">
      <dgm:prSet/>
      <dgm:spPr/>
      <dgm:t>
        <a:bodyPr/>
        <a:lstStyle/>
        <a:p>
          <a:endParaRPr lang="en-US"/>
        </a:p>
      </dgm:t>
    </dgm:pt>
    <dgm:pt modelId="{B5C33CF0-DE17-DD4C-98AD-2A2008565B33}">
      <dgm:prSet phldrT="[Text]"/>
      <dgm:spPr/>
      <dgm:t>
        <a:bodyPr/>
        <a:lstStyle/>
        <a:p>
          <a:r>
            <a:rPr lang="en-US" dirty="0"/>
            <a:t>Teachers</a:t>
          </a:r>
        </a:p>
      </dgm:t>
    </dgm:pt>
    <dgm:pt modelId="{D833E468-09C7-2B44-80CB-C307BDC6BDA0}" type="parTrans" cxnId="{FFEA5AD3-CC8D-8B4F-AF9C-304BB9FD8B39}">
      <dgm:prSet/>
      <dgm:spPr/>
      <dgm:t>
        <a:bodyPr/>
        <a:lstStyle/>
        <a:p>
          <a:endParaRPr lang="en-US"/>
        </a:p>
      </dgm:t>
    </dgm:pt>
    <dgm:pt modelId="{E081098F-25E4-D849-9E6C-DBA0F16DC483}" type="sibTrans" cxnId="{FFEA5AD3-CC8D-8B4F-AF9C-304BB9FD8B39}">
      <dgm:prSet/>
      <dgm:spPr/>
      <dgm:t>
        <a:bodyPr/>
        <a:lstStyle/>
        <a:p>
          <a:endParaRPr lang="en-US"/>
        </a:p>
      </dgm:t>
    </dgm:pt>
    <dgm:pt modelId="{33712DB4-2F42-A548-9DBA-1D3EF6650F33}">
      <dgm:prSet phldrT="[Text]"/>
      <dgm:spPr/>
      <dgm:t>
        <a:bodyPr/>
        <a:lstStyle/>
        <a:p>
          <a:r>
            <a:rPr lang="en-US" dirty="0"/>
            <a:t>Chambers of commerce</a:t>
          </a:r>
        </a:p>
      </dgm:t>
    </dgm:pt>
    <dgm:pt modelId="{64218E84-C4DE-524B-957B-A6879FB686AB}" type="parTrans" cxnId="{40991D0D-D24E-3D41-88F6-CBFA8E26D193}">
      <dgm:prSet/>
      <dgm:spPr/>
      <dgm:t>
        <a:bodyPr/>
        <a:lstStyle/>
        <a:p>
          <a:endParaRPr lang="en-US"/>
        </a:p>
      </dgm:t>
    </dgm:pt>
    <dgm:pt modelId="{D977B952-6067-3B46-9BAC-EBA764D57640}" type="sibTrans" cxnId="{40991D0D-D24E-3D41-88F6-CBFA8E26D193}">
      <dgm:prSet/>
      <dgm:spPr/>
      <dgm:t>
        <a:bodyPr/>
        <a:lstStyle/>
        <a:p>
          <a:endParaRPr lang="en-US"/>
        </a:p>
      </dgm:t>
    </dgm:pt>
    <dgm:pt modelId="{A69AEDB1-EB3B-024B-8349-C66969DB6A2A}">
      <dgm:prSet phldrT="[Text]"/>
      <dgm:spPr/>
      <dgm:t>
        <a:bodyPr/>
        <a:lstStyle/>
        <a:p>
          <a:r>
            <a:rPr lang="en-US" dirty="0"/>
            <a:t>Large employers</a:t>
          </a:r>
        </a:p>
      </dgm:t>
    </dgm:pt>
    <dgm:pt modelId="{D69BC98B-B320-B747-B513-8FD355CEDF1C}" type="parTrans" cxnId="{B9103947-49C7-054A-9867-69C5BBE7246F}">
      <dgm:prSet/>
      <dgm:spPr/>
      <dgm:t>
        <a:bodyPr/>
        <a:lstStyle/>
        <a:p>
          <a:endParaRPr lang="en-US"/>
        </a:p>
      </dgm:t>
    </dgm:pt>
    <dgm:pt modelId="{5761E5C9-6A92-6A43-B439-07A8048ED78E}" type="sibTrans" cxnId="{B9103947-49C7-054A-9867-69C5BBE7246F}">
      <dgm:prSet/>
      <dgm:spPr/>
      <dgm:t>
        <a:bodyPr/>
        <a:lstStyle/>
        <a:p>
          <a:endParaRPr lang="en-US"/>
        </a:p>
      </dgm:t>
    </dgm:pt>
    <dgm:pt modelId="{8CEAEE69-D844-A543-8AEF-6C41AE25819F}">
      <dgm:prSet phldrT="[Text]"/>
      <dgm:spPr/>
      <dgm:t>
        <a:bodyPr/>
        <a:lstStyle/>
        <a:p>
          <a:r>
            <a:rPr lang="en-US" dirty="0"/>
            <a:t>Labor and trade associations</a:t>
          </a:r>
        </a:p>
      </dgm:t>
    </dgm:pt>
    <dgm:pt modelId="{D4792CA0-9F91-9E49-8ABA-6BFFB3B310B6}" type="parTrans" cxnId="{D18162B3-9F41-1341-9F4B-6BDDAA275F27}">
      <dgm:prSet/>
      <dgm:spPr/>
      <dgm:t>
        <a:bodyPr/>
        <a:lstStyle/>
        <a:p>
          <a:endParaRPr lang="en-US"/>
        </a:p>
      </dgm:t>
    </dgm:pt>
    <dgm:pt modelId="{542D1710-C3E8-A34D-93A4-15618D5B0C23}" type="sibTrans" cxnId="{D18162B3-9F41-1341-9F4B-6BDDAA275F27}">
      <dgm:prSet/>
      <dgm:spPr/>
      <dgm:t>
        <a:bodyPr/>
        <a:lstStyle/>
        <a:p>
          <a:endParaRPr lang="en-US"/>
        </a:p>
      </dgm:t>
    </dgm:pt>
    <dgm:pt modelId="{FFB1BFBD-0F07-2641-9FB6-B0E409A3186D}">
      <dgm:prSet phldrT="[Text]"/>
      <dgm:spPr/>
      <dgm:t>
        <a:bodyPr/>
        <a:lstStyle/>
        <a:p>
          <a:r>
            <a:rPr lang="en-US" dirty="0"/>
            <a:t>Jobs and Day Training Providers</a:t>
          </a:r>
        </a:p>
      </dgm:t>
    </dgm:pt>
    <dgm:pt modelId="{C0C74014-CC46-B64B-BE59-ACB973DA0B13}" type="parTrans" cxnId="{0B1BEB0E-88A3-5F4A-A3D9-C188E603DDD3}">
      <dgm:prSet/>
      <dgm:spPr/>
      <dgm:t>
        <a:bodyPr/>
        <a:lstStyle/>
        <a:p>
          <a:endParaRPr lang="en-US"/>
        </a:p>
      </dgm:t>
    </dgm:pt>
    <dgm:pt modelId="{C9A4F764-5123-AE4C-A28B-32AE37C6984C}" type="sibTrans" cxnId="{0B1BEB0E-88A3-5F4A-A3D9-C188E603DDD3}">
      <dgm:prSet/>
      <dgm:spPr/>
      <dgm:t>
        <a:bodyPr/>
        <a:lstStyle/>
        <a:p>
          <a:endParaRPr lang="en-US"/>
        </a:p>
      </dgm:t>
    </dgm:pt>
    <dgm:pt modelId="{01274EFA-DF00-4D4D-8813-75F5AC7102D6}">
      <dgm:prSet phldrT="[Text]"/>
      <dgm:spPr/>
      <dgm:t>
        <a:bodyPr/>
        <a:lstStyle/>
        <a:p>
          <a:r>
            <a:rPr lang="en-US" dirty="0"/>
            <a:t>Tribal nations</a:t>
          </a:r>
        </a:p>
      </dgm:t>
    </dgm:pt>
    <dgm:pt modelId="{1DF5920C-174D-5448-8BBB-34DBB153CFBC}" type="parTrans" cxnId="{2253B7EE-8A12-BA4F-928D-99528E542398}">
      <dgm:prSet/>
      <dgm:spPr/>
      <dgm:t>
        <a:bodyPr/>
        <a:lstStyle/>
        <a:p>
          <a:endParaRPr lang="en-US"/>
        </a:p>
      </dgm:t>
    </dgm:pt>
    <dgm:pt modelId="{4B2FE02F-486D-214B-B208-BD8634ACBDD9}" type="sibTrans" cxnId="{2253B7EE-8A12-BA4F-928D-99528E542398}">
      <dgm:prSet/>
      <dgm:spPr/>
      <dgm:t>
        <a:bodyPr/>
        <a:lstStyle/>
        <a:p>
          <a:endParaRPr lang="en-US"/>
        </a:p>
      </dgm:t>
    </dgm:pt>
    <dgm:pt modelId="{F40A84DA-AB51-F940-B5D6-69602EFA8731}">
      <dgm:prSet phldrT="[Text]"/>
      <dgm:spPr/>
      <dgm:t>
        <a:bodyPr/>
        <a:lstStyle/>
        <a:p>
          <a:r>
            <a:rPr lang="en-US" dirty="0"/>
            <a:t>Affordable housing providers</a:t>
          </a:r>
        </a:p>
      </dgm:t>
    </dgm:pt>
    <dgm:pt modelId="{5346D42F-D77D-0C49-977D-1A37A2B02F0B}" type="parTrans" cxnId="{EA31D286-CA04-9A4A-A716-840A5B257C7D}">
      <dgm:prSet/>
      <dgm:spPr/>
      <dgm:t>
        <a:bodyPr/>
        <a:lstStyle/>
        <a:p>
          <a:endParaRPr lang="en-US"/>
        </a:p>
      </dgm:t>
    </dgm:pt>
    <dgm:pt modelId="{06173ADF-15E0-D845-837F-29304C089BE2}" type="sibTrans" cxnId="{EA31D286-CA04-9A4A-A716-840A5B257C7D}">
      <dgm:prSet/>
      <dgm:spPr/>
      <dgm:t>
        <a:bodyPr/>
        <a:lstStyle/>
        <a:p>
          <a:endParaRPr lang="en-US"/>
        </a:p>
      </dgm:t>
    </dgm:pt>
    <dgm:pt modelId="{AE2BC2EE-ED33-8E47-A3C5-51B8AB3D614E}">
      <dgm:prSet phldrT="[Text]"/>
      <dgm:spPr/>
      <dgm:t>
        <a:bodyPr/>
        <a:lstStyle/>
        <a:p>
          <a:r>
            <a:rPr lang="en-US" dirty="0"/>
            <a:t>Parent advocacy groups</a:t>
          </a:r>
        </a:p>
      </dgm:t>
    </dgm:pt>
    <dgm:pt modelId="{3CD30D8C-F5F1-8249-BE56-BF7555226571}" type="parTrans" cxnId="{CD9145DB-01D6-FD45-9022-D816E99AD729}">
      <dgm:prSet/>
      <dgm:spPr/>
      <dgm:t>
        <a:bodyPr/>
        <a:lstStyle/>
        <a:p>
          <a:endParaRPr lang="en-US"/>
        </a:p>
      </dgm:t>
    </dgm:pt>
    <dgm:pt modelId="{64792553-A406-A94E-AEE1-C565F40EC39A}" type="sibTrans" cxnId="{CD9145DB-01D6-FD45-9022-D816E99AD729}">
      <dgm:prSet/>
      <dgm:spPr/>
      <dgm:t>
        <a:bodyPr/>
        <a:lstStyle/>
        <a:p>
          <a:endParaRPr lang="en-US"/>
        </a:p>
      </dgm:t>
    </dgm:pt>
    <dgm:pt modelId="{F1B87228-D4BA-3846-898B-39001417C6B4}">
      <dgm:prSet phldrT="[Text]"/>
      <dgm:spPr/>
      <dgm:t>
        <a:bodyPr/>
        <a:lstStyle/>
        <a:p>
          <a:r>
            <a:rPr lang="en-US" dirty="0"/>
            <a:t>Financial service professionals</a:t>
          </a:r>
        </a:p>
      </dgm:t>
    </dgm:pt>
    <dgm:pt modelId="{63907ECF-1DA7-DF4E-B56E-ED8B86C1FA44}" type="parTrans" cxnId="{6E6F6012-E643-9E4E-A139-B645848E7346}">
      <dgm:prSet/>
      <dgm:spPr/>
      <dgm:t>
        <a:bodyPr/>
        <a:lstStyle/>
        <a:p>
          <a:endParaRPr lang="en-US"/>
        </a:p>
      </dgm:t>
    </dgm:pt>
    <dgm:pt modelId="{995841A3-7E86-8246-B3BD-82057395DD2E}" type="sibTrans" cxnId="{6E6F6012-E643-9E4E-A139-B645848E7346}">
      <dgm:prSet/>
      <dgm:spPr/>
      <dgm:t>
        <a:bodyPr/>
        <a:lstStyle/>
        <a:p>
          <a:endParaRPr lang="en-US"/>
        </a:p>
      </dgm:t>
    </dgm:pt>
    <dgm:pt modelId="{E784DD45-7DB4-CC45-A3BA-1E7A77164C50}">
      <dgm:prSet phldrT="[Text]"/>
      <dgm:spPr/>
      <dgm:t>
        <a:bodyPr/>
        <a:lstStyle/>
        <a:p>
          <a:r>
            <a:rPr lang="en-US"/>
            <a:t>Administrators</a:t>
          </a:r>
          <a:endParaRPr lang="en-US" dirty="0"/>
        </a:p>
      </dgm:t>
    </dgm:pt>
    <dgm:pt modelId="{4DC6AFA4-3997-AB47-877D-FE0F9526E376}" type="parTrans" cxnId="{3E5FDF52-F9BA-E34F-A868-406696BC185F}">
      <dgm:prSet/>
      <dgm:spPr/>
      <dgm:t>
        <a:bodyPr/>
        <a:lstStyle/>
        <a:p>
          <a:endParaRPr lang="en-US"/>
        </a:p>
      </dgm:t>
    </dgm:pt>
    <dgm:pt modelId="{025E69A9-2204-B346-9D7D-E29FF890A966}" type="sibTrans" cxnId="{3E5FDF52-F9BA-E34F-A868-406696BC185F}">
      <dgm:prSet/>
      <dgm:spPr/>
      <dgm:t>
        <a:bodyPr/>
        <a:lstStyle/>
        <a:p>
          <a:endParaRPr lang="en-US"/>
        </a:p>
      </dgm:t>
    </dgm:pt>
    <dgm:pt modelId="{55B9494A-38B7-9946-9D04-41F0D0C9DD23}" type="pres">
      <dgm:prSet presAssocID="{730403BE-3766-AF48-B5EB-DD1F2BD5B7B6}" presName="Name0" presStyleCnt="0">
        <dgm:presLayoutVars>
          <dgm:dir/>
          <dgm:resizeHandles val="exact"/>
        </dgm:presLayoutVars>
      </dgm:prSet>
      <dgm:spPr/>
    </dgm:pt>
    <dgm:pt modelId="{571A7A4D-0349-D744-8E15-5079967E0B61}" type="pres">
      <dgm:prSet presAssocID="{7D1A9DB0-55A9-9646-BDFD-3ED7C51043A1}" presName="Name5" presStyleLbl="vennNode1" presStyleIdx="0" presStyleCnt="3">
        <dgm:presLayoutVars>
          <dgm:bulletEnabled val="1"/>
        </dgm:presLayoutVars>
      </dgm:prSet>
      <dgm:spPr/>
    </dgm:pt>
    <dgm:pt modelId="{46A9D746-49D2-EC4E-ABAB-5A04F914D377}" type="pres">
      <dgm:prSet presAssocID="{BE4B250A-D6AD-3E41-A85D-7B21BC91AE97}" presName="space" presStyleCnt="0"/>
      <dgm:spPr/>
    </dgm:pt>
    <dgm:pt modelId="{DFD4769B-CD95-6047-A772-BCFD5FE90E86}" type="pres">
      <dgm:prSet presAssocID="{F5C14789-8C60-BD43-BAF0-7A6656A4B9B1}" presName="Name5" presStyleLbl="vennNode1" presStyleIdx="1" presStyleCnt="3">
        <dgm:presLayoutVars>
          <dgm:bulletEnabled val="1"/>
        </dgm:presLayoutVars>
      </dgm:prSet>
      <dgm:spPr/>
    </dgm:pt>
    <dgm:pt modelId="{FDEF4267-D016-F74C-9CCE-14F77FDF6CD1}" type="pres">
      <dgm:prSet presAssocID="{E47C04D7-93E2-FD40-836B-C0D63F3FF1A5}" presName="space" presStyleCnt="0"/>
      <dgm:spPr/>
    </dgm:pt>
    <dgm:pt modelId="{36D4461D-7107-BC4C-835B-0E8110FBE4B6}" type="pres">
      <dgm:prSet presAssocID="{94A6C732-5655-FE4E-BE75-E9BB01E63759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68BD80A-2404-D245-9204-1050C1987AAD}" srcId="{7D1A9DB0-55A9-9646-BDFD-3ED7C51043A1}" destId="{00DF1B33-6531-F04F-BE11-1CBF6E4BFA24}" srcOrd="2" destOrd="0" parTransId="{3457D82A-5AC4-0A4B-8214-BEADCA8A7BCB}" sibTransId="{74446D59-4985-CC4E-94D8-1700CD6D9147}"/>
    <dgm:cxn modelId="{40991D0D-D24E-3D41-88F6-CBFA8E26D193}" srcId="{F5C14789-8C60-BD43-BAF0-7A6656A4B9B1}" destId="{33712DB4-2F42-A548-9DBA-1D3EF6650F33}" srcOrd="0" destOrd="0" parTransId="{64218E84-C4DE-524B-957B-A6879FB686AB}" sibTransId="{D977B952-6067-3B46-9BAC-EBA764D57640}"/>
    <dgm:cxn modelId="{0B1BEB0E-88A3-5F4A-A3D9-C188E603DDD3}" srcId="{94A6C732-5655-FE4E-BE75-E9BB01E63759}" destId="{FFB1BFBD-0F07-2641-9FB6-B0E409A3186D}" srcOrd="0" destOrd="0" parTransId="{C0C74014-CC46-B64B-BE59-ACB973DA0B13}" sibTransId="{C9A4F764-5123-AE4C-A28B-32AE37C6984C}"/>
    <dgm:cxn modelId="{6E6F6012-E643-9E4E-A139-B645848E7346}" srcId="{F5C14789-8C60-BD43-BAF0-7A6656A4B9B1}" destId="{F1B87228-D4BA-3846-898B-39001417C6B4}" srcOrd="3" destOrd="0" parTransId="{63907ECF-1DA7-DF4E-B56E-ED8B86C1FA44}" sibTransId="{995841A3-7E86-8246-B3BD-82057395DD2E}"/>
    <dgm:cxn modelId="{16986D1B-F04B-A142-81DB-72DF69E20395}" type="presOf" srcId="{F5C14789-8C60-BD43-BAF0-7A6656A4B9B1}" destId="{DFD4769B-CD95-6047-A772-BCFD5FE90E86}" srcOrd="0" destOrd="0" presId="urn:microsoft.com/office/officeart/2005/8/layout/venn3"/>
    <dgm:cxn modelId="{50F42627-5AF2-B44A-BCD4-0D1FAAB34DB4}" type="presOf" srcId="{94A6C732-5655-FE4E-BE75-E9BB01E63759}" destId="{36D4461D-7107-BC4C-835B-0E8110FBE4B6}" srcOrd="0" destOrd="0" presId="urn:microsoft.com/office/officeart/2005/8/layout/venn3"/>
    <dgm:cxn modelId="{9809BA31-1C62-2548-A5ED-FC1281CA146F}" type="presOf" srcId="{A69AEDB1-EB3B-024B-8349-C66969DB6A2A}" destId="{DFD4769B-CD95-6047-A772-BCFD5FE90E86}" srcOrd="0" destOrd="2" presId="urn:microsoft.com/office/officeart/2005/8/layout/venn3"/>
    <dgm:cxn modelId="{3A747232-6485-6A46-A812-376280321FD5}" type="presOf" srcId="{8A59B5A0-6586-1841-A620-C2D186759079}" destId="{571A7A4D-0349-D744-8E15-5079967E0B61}" srcOrd="0" destOrd="4" presId="urn:microsoft.com/office/officeart/2005/8/layout/venn3"/>
    <dgm:cxn modelId="{7C0D9E39-C6C8-9349-894E-3BAB17E39DC8}" type="presOf" srcId="{B5C33CF0-DE17-DD4C-98AD-2A2008565B33}" destId="{571A7A4D-0349-D744-8E15-5079967E0B61}" srcOrd="0" destOrd="1" presId="urn:microsoft.com/office/officeart/2005/8/layout/venn3"/>
    <dgm:cxn modelId="{7403743C-1EE7-1345-9F8D-517210A966DA}" type="presOf" srcId="{F40A84DA-AB51-F940-B5D6-69602EFA8731}" destId="{36D4461D-7107-BC4C-835B-0E8110FBE4B6}" srcOrd="0" destOrd="3" presId="urn:microsoft.com/office/officeart/2005/8/layout/venn3"/>
    <dgm:cxn modelId="{1D907B5E-95EF-6042-AD89-61B4E244C251}" srcId="{730403BE-3766-AF48-B5EB-DD1F2BD5B7B6}" destId="{F5C14789-8C60-BD43-BAF0-7A6656A4B9B1}" srcOrd="1" destOrd="0" parTransId="{61EE5B18-F7AD-4D4F-A734-415C9A52790C}" sibTransId="{E47C04D7-93E2-FD40-836B-C0D63F3FF1A5}"/>
    <dgm:cxn modelId="{FF7ED862-4F77-D94D-880F-8417C48A75CE}" type="presOf" srcId="{01274EFA-DF00-4D4D-8813-75F5AC7102D6}" destId="{36D4461D-7107-BC4C-835B-0E8110FBE4B6}" srcOrd="0" destOrd="4" presId="urn:microsoft.com/office/officeart/2005/8/layout/venn3"/>
    <dgm:cxn modelId="{B9103947-49C7-054A-9867-69C5BBE7246F}" srcId="{F5C14789-8C60-BD43-BAF0-7A6656A4B9B1}" destId="{A69AEDB1-EB3B-024B-8349-C66969DB6A2A}" srcOrd="1" destOrd="0" parTransId="{D69BC98B-B320-B747-B513-8FD355CEDF1C}" sibTransId="{5761E5C9-6A92-6A43-B439-07A8048ED78E}"/>
    <dgm:cxn modelId="{3E5FDF52-F9BA-E34F-A868-406696BC185F}" srcId="{7D1A9DB0-55A9-9646-BDFD-3ED7C51043A1}" destId="{E784DD45-7DB4-CC45-A3BA-1E7A77164C50}" srcOrd="1" destOrd="0" parTransId="{4DC6AFA4-3997-AB47-877D-FE0F9526E376}" sibTransId="{025E69A9-2204-B346-9D7D-E29FF890A966}"/>
    <dgm:cxn modelId="{B4968756-9EFB-0649-A8BB-5CFBDD2E3448}" type="presOf" srcId="{7D1A9DB0-55A9-9646-BDFD-3ED7C51043A1}" destId="{571A7A4D-0349-D744-8E15-5079967E0B61}" srcOrd="0" destOrd="0" presId="urn:microsoft.com/office/officeart/2005/8/layout/venn3"/>
    <dgm:cxn modelId="{7B21BD59-5BC8-CB43-85AB-3E7A4C40C4F7}" type="presOf" srcId="{33712DB4-2F42-A548-9DBA-1D3EF6650F33}" destId="{DFD4769B-CD95-6047-A772-BCFD5FE90E86}" srcOrd="0" destOrd="1" presId="urn:microsoft.com/office/officeart/2005/8/layout/venn3"/>
    <dgm:cxn modelId="{BAA4FD79-1E17-E048-9E19-0ABB76713C08}" srcId="{730403BE-3766-AF48-B5EB-DD1F2BD5B7B6}" destId="{7D1A9DB0-55A9-9646-BDFD-3ED7C51043A1}" srcOrd="0" destOrd="0" parTransId="{A74737B2-62EA-D24D-B6ED-DEABB72BC6C9}" sibTransId="{BE4B250A-D6AD-3E41-A85D-7B21BC91AE97}"/>
    <dgm:cxn modelId="{3AD7237E-7CCE-CC49-AF02-91CD8EF8E5CC}" srcId="{730403BE-3766-AF48-B5EB-DD1F2BD5B7B6}" destId="{94A6C732-5655-FE4E-BE75-E9BB01E63759}" srcOrd="2" destOrd="0" parTransId="{CE03816A-2DC2-AC40-A8B5-B91DF4ADC3E8}" sibTransId="{033F18C2-6C3B-C44C-816F-9BEF8DF35E10}"/>
    <dgm:cxn modelId="{EA31D286-CA04-9A4A-A716-840A5B257C7D}" srcId="{94A6C732-5655-FE4E-BE75-E9BB01E63759}" destId="{F40A84DA-AB51-F940-B5D6-69602EFA8731}" srcOrd="2" destOrd="0" parTransId="{5346D42F-D77D-0C49-977D-1A37A2B02F0B}" sibTransId="{06173ADF-15E0-D845-837F-29304C089BE2}"/>
    <dgm:cxn modelId="{D422E787-5309-CB40-8E5C-0E49C80D439F}" type="presOf" srcId="{F1B87228-D4BA-3846-898B-39001417C6B4}" destId="{DFD4769B-CD95-6047-A772-BCFD5FE90E86}" srcOrd="0" destOrd="4" presId="urn:microsoft.com/office/officeart/2005/8/layout/venn3"/>
    <dgm:cxn modelId="{CB412993-AE56-974A-AB90-8DDE22DB57B4}" type="presOf" srcId="{FFB1BFBD-0F07-2641-9FB6-B0E409A3186D}" destId="{36D4461D-7107-BC4C-835B-0E8110FBE4B6}" srcOrd="0" destOrd="1" presId="urn:microsoft.com/office/officeart/2005/8/layout/venn3"/>
    <dgm:cxn modelId="{2B1B0899-4E7B-DF4C-B610-244C0FFCA85B}" type="presOf" srcId="{8CEAEE69-D844-A543-8AEF-6C41AE25819F}" destId="{DFD4769B-CD95-6047-A772-BCFD5FE90E86}" srcOrd="0" destOrd="3" presId="urn:microsoft.com/office/officeart/2005/8/layout/venn3"/>
    <dgm:cxn modelId="{39E58FA2-D14F-A94B-99D7-EEFA9AC559C7}" type="presOf" srcId="{730403BE-3766-AF48-B5EB-DD1F2BD5B7B6}" destId="{55B9494A-38B7-9946-9D04-41F0D0C9DD23}" srcOrd="0" destOrd="0" presId="urn:microsoft.com/office/officeart/2005/8/layout/venn3"/>
    <dgm:cxn modelId="{71B636B1-9CFF-084F-8A63-2680D4C6F5CC}" srcId="{7D1A9DB0-55A9-9646-BDFD-3ED7C51043A1}" destId="{8A59B5A0-6586-1841-A620-C2D186759079}" srcOrd="3" destOrd="0" parTransId="{DF249D29-22DA-0847-A644-72602D1BD155}" sibTransId="{2EBE04ED-22DC-5740-81CC-7348732D9063}"/>
    <dgm:cxn modelId="{D18162B3-9F41-1341-9F4B-6BDDAA275F27}" srcId="{F5C14789-8C60-BD43-BAF0-7A6656A4B9B1}" destId="{8CEAEE69-D844-A543-8AEF-6C41AE25819F}" srcOrd="2" destOrd="0" parTransId="{D4792CA0-9F91-9E49-8ABA-6BFFB3B310B6}" sibTransId="{542D1710-C3E8-A34D-93A4-15618D5B0C23}"/>
    <dgm:cxn modelId="{FFEA5AD3-CC8D-8B4F-AF9C-304BB9FD8B39}" srcId="{7D1A9DB0-55A9-9646-BDFD-3ED7C51043A1}" destId="{B5C33CF0-DE17-DD4C-98AD-2A2008565B33}" srcOrd="0" destOrd="0" parTransId="{D833E468-09C7-2B44-80CB-C307BDC6BDA0}" sibTransId="{E081098F-25E4-D849-9E6C-DBA0F16DC483}"/>
    <dgm:cxn modelId="{CD9145DB-01D6-FD45-9022-D816E99AD729}" srcId="{94A6C732-5655-FE4E-BE75-E9BB01E63759}" destId="{AE2BC2EE-ED33-8E47-A3C5-51B8AB3D614E}" srcOrd="1" destOrd="0" parTransId="{3CD30D8C-F5F1-8249-BE56-BF7555226571}" sibTransId="{64792553-A406-A94E-AEE1-C565F40EC39A}"/>
    <dgm:cxn modelId="{2253B7EE-8A12-BA4F-928D-99528E542398}" srcId="{94A6C732-5655-FE4E-BE75-E9BB01E63759}" destId="{01274EFA-DF00-4D4D-8813-75F5AC7102D6}" srcOrd="3" destOrd="0" parTransId="{1DF5920C-174D-5448-8BBB-34DBB153CFBC}" sibTransId="{4B2FE02F-486D-214B-B208-BD8634ACBDD9}"/>
    <dgm:cxn modelId="{736F5AEF-B5B3-2F47-A4BF-D16922531110}" type="presOf" srcId="{00DF1B33-6531-F04F-BE11-1CBF6E4BFA24}" destId="{571A7A4D-0349-D744-8E15-5079967E0B61}" srcOrd="0" destOrd="3" presId="urn:microsoft.com/office/officeart/2005/8/layout/venn3"/>
    <dgm:cxn modelId="{1693BFEF-5918-8240-8BC7-22A22684D63D}" type="presOf" srcId="{AE2BC2EE-ED33-8E47-A3C5-51B8AB3D614E}" destId="{36D4461D-7107-BC4C-835B-0E8110FBE4B6}" srcOrd="0" destOrd="2" presId="urn:microsoft.com/office/officeart/2005/8/layout/venn3"/>
    <dgm:cxn modelId="{57498DF3-3296-624D-8C20-118DBF125261}" type="presOf" srcId="{E784DD45-7DB4-CC45-A3BA-1E7A77164C50}" destId="{571A7A4D-0349-D744-8E15-5079967E0B61}" srcOrd="0" destOrd="2" presId="urn:microsoft.com/office/officeart/2005/8/layout/venn3"/>
    <dgm:cxn modelId="{AEB2F407-E007-774A-B7C8-D36F2238100D}" type="presParOf" srcId="{55B9494A-38B7-9946-9D04-41F0D0C9DD23}" destId="{571A7A4D-0349-D744-8E15-5079967E0B61}" srcOrd="0" destOrd="0" presId="urn:microsoft.com/office/officeart/2005/8/layout/venn3"/>
    <dgm:cxn modelId="{8BE8A166-43F3-6C40-B89F-D45CE29B6EAD}" type="presParOf" srcId="{55B9494A-38B7-9946-9D04-41F0D0C9DD23}" destId="{46A9D746-49D2-EC4E-ABAB-5A04F914D377}" srcOrd="1" destOrd="0" presId="urn:microsoft.com/office/officeart/2005/8/layout/venn3"/>
    <dgm:cxn modelId="{B2445C78-8E79-774D-999D-83C555517CBA}" type="presParOf" srcId="{55B9494A-38B7-9946-9D04-41F0D0C9DD23}" destId="{DFD4769B-CD95-6047-A772-BCFD5FE90E86}" srcOrd="2" destOrd="0" presId="urn:microsoft.com/office/officeart/2005/8/layout/venn3"/>
    <dgm:cxn modelId="{8E38898F-1728-B843-8D7D-D3BE67AFB634}" type="presParOf" srcId="{55B9494A-38B7-9946-9D04-41F0D0C9DD23}" destId="{FDEF4267-D016-F74C-9CCE-14F77FDF6CD1}" srcOrd="3" destOrd="0" presId="urn:microsoft.com/office/officeart/2005/8/layout/venn3"/>
    <dgm:cxn modelId="{4FD4C7A1-E304-374E-9100-52D75D797C7D}" type="presParOf" srcId="{55B9494A-38B7-9946-9D04-41F0D0C9DD23}" destId="{36D4461D-7107-BC4C-835B-0E8110FBE4B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4463-2E4F-8C45-9749-A50E84A49CC8}">
      <dsp:nvSpPr>
        <dsp:cNvPr id="0" name=""/>
        <dsp:cNvSpPr/>
      </dsp:nvSpPr>
      <dsp:spPr>
        <a:xfrm>
          <a:off x="3583" y="34316"/>
          <a:ext cx="3494186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is ABLE?</a:t>
          </a:r>
        </a:p>
      </dsp:txBody>
      <dsp:txXfrm>
        <a:off x="3583" y="34316"/>
        <a:ext cx="3494186" cy="403200"/>
      </dsp:txXfrm>
    </dsp:sp>
    <dsp:sp modelId="{B364F9DB-BDC8-E14D-9414-B91B561A9E20}">
      <dsp:nvSpPr>
        <dsp:cNvPr id="0" name=""/>
        <dsp:cNvSpPr/>
      </dsp:nvSpPr>
      <dsp:spPr>
        <a:xfrm>
          <a:off x="3583" y="437516"/>
          <a:ext cx="3494186" cy="32173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Audiences for 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Money and Rights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Saving for the Future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Background/History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Nevada Law</a:t>
          </a:r>
        </a:p>
      </dsp:txBody>
      <dsp:txXfrm>
        <a:off x="3583" y="437516"/>
        <a:ext cx="3494186" cy="3217311"/>
      </dsp:txXfrm>
    </dsp:sp>
    <dsp:sp modelId="{4FDC519C-CA91-654D-88C1-988988A5A666}">
      <dsp:nvSpPr>
        <dsp:cNvPr id="0" name=""/>
        <dsp:cNvSpPr/>
      </dsp:nvSpPr>
      <dsp:spPr>
        <a:xfrm>
          <a:off x="3986956" y="34316"/>
          <a:ext cx="3494186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Opening/Using an ABLE Account</a:t>
          </a:r>
        </a:p>
      </dsp:txBody>
      <dsp:txXfrm>
        <a:off x="3986956" y="34316"/>
        <a:ext cx="3494186" cy="403200"/>
      </dsp:txXfrm>
    </dsp:sp>
    <dsp:sp modelId="{B0F96254-1F30-EE46-9C77-97D700670AF2}">
      <dsp:nvSpPr>
        <dsp:cNvPr id="0" name=""/>
        <dsp:cNvSpPr/>
      </dsp:nvSpPr>
      <dsp:spPr>
        <a:xfrm>
          <a:off x="3986956" y="437516"/>
          <a:ext cx="3494186" cy="32173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Qualified Disability Expenses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Proof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Tax Benefits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Contributions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Oversight &amp; Plans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ABLE Alliance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Investment Options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Maintenance &amp; Fees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1400" kern="1200" dirty="0"/>
        </a:p>
      </dsp:txBody>
      <dsp:txXfrm>
        <a:off x="3986956" y="437516"/>
        <a:ext cx="3494186" cy="3217311"/>
      </dsp:txXfrm>
    </dsp:sp>
    <dsp:sp modelId="{95CBD263-CA62-1242-8224-2F4554E6E06D}">
      <dsp:nvSpPr>
        <dsp:cNvPr id="0" name=""/>
        <dsp:cNvSpPr/>
      </dsp:nvSpPr>
      <dsp:spPr>
        <a:xfrm>
          <a:off x="7970328" y="34316"/>
          <a:ext cx="3494186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The Future of ABLE</a:t>
          </a:r>
        </a:p>
      </dsp:txBody>
      <dsp:txXfrm>
        <a:off x="7970328" y="34316"/>
        <a:ext cx="3494186" cy="403200"/>
      </dsp:txXfrm>
    </dsp:sp>
    <dsp:sp modelId="{699A5728-1CDA-3F45-BE6F-325E23EEE345}">
      <dsp:nvSpPr>
        <dsp:cNvPr id="0" name=""/>
        <dsp:cNvSpPr/>
      </dsp:nvSpPr>
      <dsp:spPr>
        <a:xfrm>
          <a:off x="7970328" y="437516"/>
          <a:ext cx="3494186" cy="32173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Goals</a:t>
          </a:r>
          <a:r>
            <a:rPr lang="en-US" sz="1400" kern="1200" baseline="0" dirty="0"/>
            <a:t> for ABLE in Nevada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ABLE Age Adjustment 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Disability Employment/Wages/Independence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400" kern="1200" dirty="0"/>
            <a:t>Meeting People Where They Are in the Community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7970328" y="437516"/>
        <a:ext cx="3494186" cy="3217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A7A4D-0349-D744-8E15-5079967E0B61}">
      <dsp:nvSpPr>
        <dsp:cNvPr id="0" name=""/>
        <dsp:cNvSpPr/>
      </dsp:nvSpPr>
      <dsp:spPr>
        <a:xfrm>
          <a:off x="4947" y="95612"/>
          <a:ext cx="4325917" cy="43259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8070" tIns="31750" rIns="238070" bIns="31750" numCol="1" spcCol="1270" anchor="ctr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Education Organizations, Leaders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Teachers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Administrators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Principals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School counselors</a:t>
          </a:r>
        </a:p>
      </dsp:txBody>
      <dsp:txXfrm>
        <a:off x="638463" y="729128"/>
        <a:ext cx="3058885" cy="3058885"/>
      </dsp:txXfrm>
    </dsp:sp>
    <dsp:sp modelId="{DFD4769B-CD95-6047-A772-BCFD5FE90E86}">
      <dsp:nvSpPr>
        <dsp:cNvPr id="0" name=""/>
        <dsp:cNvSpPr/>
      </dsp:nvSpPr>
      <dsp:spPr>
        <a:xfrm>
          <a:off x="3465681" y="95612"/>
          <a:ext cx="4325917" cy="43259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8070" tIns="31750" rIns="238070" bIns="31750" numCol="1" spcCol="1270" anchor="ctr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Business and Labor Leaders,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Chambers of commerce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Large employers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Labor and trade associations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Financial service professionals</a:t>
          </a:r>
        </a:p>
      </dsp:txBody>
      <dsp:txXfrm>
        <a:off x="4099197" y="729128"/>
        <a:ext cx="3058885" cy="3058885"/>
      </dsp:txXfrm>
    </dsp:sp>
    <dsp:sp modelId="{36D4461D-7107-BC4C-835B-0E8110FBE4B6}">
      <dsp:nvSpPr>
        <dsp:cNvPr id="0" name=""/>
        <dsp:cNvSpPr/>
      </dsp:nvSpPr>
      <dsp:spPr>
        <a:xfrm>
          <a:off x="6926415" y="95612"/>
          <a:ext cx="4325917" cy="432591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8070" tIns="31750" rIns="238070" bIns="31750" numCol="1" spcCol="1270" anchor="ctr" anchorCtr="1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Disability Organizations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Jobs and Day Training 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Parent advocacy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Affordable housing 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Tribal nations</a:t>
          </a:r>
        </a:p>
      </dsp:txBody>
      <dsp:txXfrm>
        <a:off x="7559931" y="729128"/>
        <a:ext cx="3058885" cy="305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D7E6-18D0-4DE2-9328-F071623F15C9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1CC72-7BC0-41A9-8CE9-D00C909B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5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6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2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3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6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1CC72-7BC0-41A9-8CE9-D00C909B1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AE27-6636-447B-8DCE-1D642CD99057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1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C610-5E4D-48AD-ADC8-16EC26376E21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D66-8225-492B-A761-0B26E5C6A1A8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7D0B-4A33-81FD-4241B1710172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46E9-8075-47EA-BFFB-6AB58926B428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2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384A-975C-4B73-B583-6687F6FD5063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BE9D-90EE-4EC9-8BAB-F5D86D6205CB}" type="datetime1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31F5-2D3D-418C-BA97-58771EB26469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8D65-8656-4EE9-B819-0D19C5C5316A}" type="datetime1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98CD1F-5DC2-43F2-9D59-0CEBDF7D2DB9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98F6-022D-4D6B-AB69-D8C3F445AB46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6528A5-762C-4288-974A-862B64062420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F6652D-4E99-478A-A302-4897468446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6E528-066D-425A-8787-46BBB7CCD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726" y="1487104"/>
            <a:ext cx="5028512" cy="1134673"/>
          </a:xfrm>
        </p:spPr>
        <p:txBody>
          <a:bodyPr anchor="t" anchorCtr="1">
            <a:normAutofit fontScale="90000"/>
          </a:bodyPr>
          <a:lstStyle/>
          <a:p>
            <a:b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89B1D-2C66-459E-BC37-917B722E7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2" y="5658764"/>
            <a:ext cx="5926668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September 16, 2019</a:t>
            </a:r>
          </a:p>
          <a:p>
            <a:r>
              <a:rPr lang="en-US" dirty="0">
                <a:solidFill>
                  <a:srgbClr val="FFFFFF"/>
                </a:solidFill>
                <a:cs typeface="Calibri Light"/>
              </a:rPr>
              <a:t>Nevada Self Advocacy Conference</a:t>
            </a:r>
          </a:p>
          <a:p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1026" name="Picture 2" descr="Agency Logo">
            <a:extLst>
              <a:ext uri="{FF2B5EF4-FFF2-40B4-BE49-F238E27FC236}">
                <a16:creationId xmlns:a16="http://schemas.microsoft.com/office/drawing/2014/main" id="{CB8B3466-E5CE-470F-88E4-E9F4C6B5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94" y="125787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DEC3AC-A437-45C5-AEE5-331A6196F549}"/>
              </a:ext>
            </a:extLst>
          </p:cNvPr>
          <p:cNvSpPr txBox="1"/>
          <p:nvPr/>
        </p:nvSpPr>
        <p:spPr>
          <a:xfrm>
            <a:off x="1076326" y="2279305"/>
            <a:ext cx="10039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How ABLE Accounts can help People with Disabilities Save for the Future</a:t>
            </a:r>
          </a:p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F048210-6AE3-2548-AA40-BA1BB8227E5F}"/>
              </a:ext>
            </a:extLst>
          </p:cNvPr>
          <p:cNvSpPr txBox="1">
            <a:spLocks/>
          </p:cNvSpPr>
          <p:nvPr/>
        </p:nvSpPr>
        <p:spPr>
          <a:xfrm>
            <a:off x="6096000" y="5534952"/>
            <a:ext cx="5926668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Erik Jimenez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&amp;	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Jack Rovetti</a:t>
            </a:r>
          </a:p>
        </p:txBody>
      </p:sp>
    </p:spTree>
    <p:extLst>
      <p:ext uri="{BB962C8B-B14F-4D97-AF65-F5344CB8AC3E}">
        <p14:creationId xmlns:p14="http://schemas.microsoft.com/office/powerpoint/2010/main" val="3736601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ABLE Savings Program in Nevada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ABLE helps individuals with disabilities and their families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Save for many daily, disability-related expenses on a </a:t>
            </a:r>
            <a:r>
              <a:rPr lang="en-US" i="1" dirty="0"/>
              <a:t>tax-free</a:t>
            </a:r>
            <a:r>
              <a:rPr lang="en-US" dirty="0"/>
              <a:t> basis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Preserve their ability to benefit from supplemental security income (SSI), Medicaid, and other federal 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Eligible individuals can open the account for themselves, or an authorized individual can open an account on their behalf.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Eligible individuals must be entitled to SSI or SSDI because of their disability, and their disability must have been present before age 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one account per person (can roll over from another state, however)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87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Qualified Disability Expenses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667B31-B2EB-F84B-8806-550E03E7A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790353"/>
            <a:ext cx="4937760" cy="3286760"/>
          </a:xfrm>
        </p:spPr>
        <p:txBody>
          <a:bodyPr>
            <a:norm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Health and wellness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Housing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Transportation 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Legal fees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dirty="0"/>
              <a:t>Financial management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24DCA71-61AC-564A-B5AD-8F1B3E98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722" y="2785273"/>
            <a:ext cx="4937760" cy="3557209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Employment training and support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Assistive technology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Personal support services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Oversight and monitoring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Funeral and burial expenses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(When savings are used for non-qualified expenses, the earnings portion of the withdrawal will be treated as income, so it will be taxed at the account owner’s tax rate, and will be subject to a 10% federal tax penalty and applicable state taxes.)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5" y="70891"/>
            <a:ext cx="1166329" cy="9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BBC482-42E8-4E8A-9214-0C882733B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6320" y="2054071"/>
            <a:ext cx="10058400" cy="736282"/>
          </a:xfrm>
        </p:spPr>
        <p:txBody>
          <a:bodyPr>
            <a:normAutofit fontScale="92500"/>
          </a:bodyPr>
          <a:lstStyle/>
          <a:p>
            <a:r>
              <a:rPr lang="en-US" b="1" cap="none" dirty="0">
                <a:solidFill>
                  <a:schemeClr val="tx1"/>
                </a:solidFill>
              </a:rPr>
              <a:t>A Qualified Disability Expense</a:t>
            </a:r>
            <a:r>
              <a:rPr lang="en-US" cap="none" dirty="0">
                <a:solidFill>
                  <a:schemeClr val="tx1"/>
                </a:solidFill>
              </a:rPr>
              <a:t> is ANY expense that is incurred as a result of living with a disability and is intended to improve quality of life. Qualified expenses include, but are not limited to: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Proof &amp; Documentation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20" y="1973658"/>
            <a:ext cx="11480800" cy="430522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You do not have to prove eligibility but should keep a record of a signed diagnosis of a doctor, a benefits verification letter from SSA, or other relevant documentation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You do not have to prove qualified nature of disability expenses at the time of withdrawal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 keep records, however, and be aware ABLE Nevada does report to the IRS and SSA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date, the IRS has not audited any ABLE account holders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280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Tax Advantages &amp; Benefits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ABLE savings may grow and be withdrawn tax-free, provided savings are used for qualified, disability related expenses*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Earnings may compound federally tax-deferred, maximizing ROI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Balances under $100,000 are excluded from SSI resource limit (only amounts over count against the limit)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If SSI resource limit is exceeded, benefits will be suspended until the balance goes back down</a:t>
            </a:r>
          </a:p>
          <a:p>
            <a:pPr marL="1282880" lvl="5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Medicaid eligibility continues, regardless of account balance (though Medicaid is a creditor upon the death of the account owner)</a:t>
            </a:r>
          </a:p>
          <a:p>
            <a:pPr marL="475488" lvl="2" indent="0" fontAlgn="base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cs typeface="Calibri"/>
            </a:endParaRPr>
          </a:p>
          <a:p>
            <a:pPr marL="475488" lvl="2" indent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/>
              <a:t>*Earnings on non-qualified withdrawals may be subject to federal income tax and a 10% federal penalty tax, as well as applicable state and local income taxes. </a:t>
            </a:r>
            <a:endParaRPr lang="en-US" sz="2000" dirty="0"/>
          </a:p>
          <a:p>
            <a:pPr marL="475488" lvl="2" indent="0" fontAlgn="base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73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Contributions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Up to $15,000 per year may be contributed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Account owners who work may be eligible for more than the annual maximum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Friends and family can contribute (though not “income” for means tested programs)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Some state plans offer tax deductions for ABLE contributions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Like 529 plans, people can opt for other state’s plans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“ABLE to Work Act”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Possible for up to an additional $12,060 per year may be contributed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Transfers between college savings and ABLE 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Possible “Saver’s Tax Credit” for account owner contribution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i="1" dirty="0"/>
              <a:t>*Earnings on non-qualified withdrawals may be subject to federal income tax and a 10% federal penalty tax, as well as applicable state and local income taxes. </a:t>
            </a:r>
            <a:endParaRPr lang="en-US" sz="2300" dirty="0"/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54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Opening an Account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Visit </a:t>
            </a:r>
            <a:r>
              <a:rPr lang="en-US" sz="2400" dirty="0" err="1"/>
              <a:t>SaveWithAble.com</a:t>
            </a:r>
            <a:r>
              <a:rPr lang="en-US" sz="2400" dirty="0"/>
              <a:t> to learn more about the Program, request an information kit or enroll online.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Call (888)-609-8916 to speak with a Program representative from Monday through Friday, 8:00am – 5:00 pm PT.</a:t>
            </a:r>
          </a:p>
          <a:p>
            <a:endParaRPr lang="en-US" dirty="0"/>
          </a:p>
          <a:p>
            <a:r>
              <a:rPr lang="en-US" sz="2400" dirty="0"/>
              <a:t>ABLE Nevada</a:t>
            </a:r>
            <a:br>
              <a:rPr lang="en-US" sz="2400" dirty="0"/>
            </a:br>
            <a:r>
              <a:rPr lang="en-US" sz="2400" dirty="0"/>
              <a:t>P.O. Box 219538</a:t>
            </a:r>
            <a:br>
              <a:rPr lang="en-US" sz="2400" dirty="0"/>
            </a:br>
            <a:r>
              <a:rPr lang="en-US" sz="2400" dirty="0"/>
              <a:t>Kansas City, MO 64121-9781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0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ABLE Alliance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National ABLE Alliance is a partnership of States dedicated to providing those living with disabilities with an ABLE investment product that offers multiple financial options at low cost.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Nevada is a member is a member of the ABLE Alliance, which manages accounts for residents in 16 states.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 ABLE Alliance accounts for 38% of all of the plans that exist nationally. 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There are a total of 5,129 accounts in the Alliance plan, with an average account size of $5,274.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Participating in a multi-state plan allows fees to be significantly lower than they would be than if Nevada decided to establish an independent plan.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68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Oversight &amp; Plan Features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Members of the alliance provide for oversight of the enrollment process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Low-cost, index based investment options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Economies of scale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Fifth-Third FDIC insured checking account option with debit card and check writing capability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Tracking of expenses with reporting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Customer service 8-5 M-F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Call options for deaf, hard of hearing, and non English speaking clients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ADA compliant websites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41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Navigating Investment Options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Highly-rated index-based underlying investment funds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range of six investment options to more closely match goals and comfort with risk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From aggressive options that seek higher returns to conservative options that place capital preservation over growth, Alliance Member plans offer choices for every investor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Cash allocations are invested in a high-yield savings option from Sallie Mae Bank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31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Maintenance &amp; Fees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Nevada, there is a $25 minimum contribution required to open an ABLE account. 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Maintenance fees vary from $45-$60 per year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$15 quarterly maintenance fee for paper statement delivery.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$11.25 quarterly maintenance fee for electronic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total asset fees on ABLE accounts range from 0.34%-0.38% depending on which investment option a person chooses:</a:t>
            </a:r>
          </a:p>
          <a:p>
            <a:pPr marL="98298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Fifth Third Bank Check Option (debit card)</a:t>
            </a:r>
          </a:p>
          <a:p>
            <a:pPr marL="98298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Risk Based Options (Aggressive, Moderately Aggressive, Growth, Moderate, Moderately Conservative, and Conservative)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486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Speakers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A52F50-D9FC-CC40-AF0E-59DF8188B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Erik Jimenez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667B31-B2EB-F84B-8806-550E03E7A3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/>
              <a:t>Senior Policy Director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Nevada State Treasurer’s Office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5" y="70891"/>
            <a:ext cx="1166329" cy="9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DE08778-DC3D-4707-9D5C-6C4B28342A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36" y="1929719"/>
            <a:ext cx="5695950" cy="4271963"/>
          </a:xfr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47488F1-EF42-43C7-97F7-B2F5979AA628}"/>
              </a:ext>
            </a:extLst>
          </p:cNvPr>
          <p:cNvSpPr txBox="1">
            <a:spLocks/>
          </p:cNvSpPr>
          <p:nvPr/>
        </p:nvSpPr>
        <p:spPr>
          <a:xfrm>
            <a:off x="1097280" y="3857574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Jack Rovetti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7D6FB10-5743-49EC-8D05-73D4FAA5EA6D}"/>
              </a:ext>
            </a:extLst>
          </p:cNvPr>
          <p:cNvSpPr txBox="1">
            <a:spLocks/>
          </p:cNvSpPr>
          <p:nvPr/>
        </p:nvSpPr>
        <p:spPr>
          <a:xfrm>
            <a:off x="1097280" y="4225715"/>
            <a:ext cx="4937760" cy="3286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2400" i="1" dirty="0"/>
              <a:t>Self-Advocate/Business Owner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2400" dirty="0"/>
              <a:t>Jack’s Popcorn Company</a:t>
            </a:r>
          </a:p>
        </p:txBody>
      </p:sp>
    </p:spTree>
    <p:extLst>
      <p:ext uri="{BB962C8B-B14F-4D97-AF65-F5344CB8AC3E}">
        <p14:creationId xmlns:p14="http://schemas.microsoft.com/office/powerpoint/2010/main" val="194413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Goals for ABLE in Nevada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Work to significantly increase the number of accounts that are opened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Meeting people where they are in the community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Working to address fears of losing benefits (Medicaid/Social Security)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Begin to offer a free $50 for just opening an account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Incentivizing automatic deductions into ABLE accounts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8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Looking Forward – Outreach Partnerships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73658"/>
            <a:ext cx="12178470" cy="4305222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8DE0BA-1769-C04F-B231-F0C50380A4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832620"/>
              </p:ext>
            </p:extLst>
          </p:nvPr>
        </p:nvGraphicFramePr>
        <p:xfrm>
          <a:off x="467360" y="1761738"/>
          <a:ext cx="11257280" cy="451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622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Contact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cs typeface="Calibri"/>
            </a:endParaRP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344068"/>
                </a:solidFill>
                <a:cs typeface="Calibri"/>
              </a:rPr>
              <a:t>Erik Jimenez</a:t>
            </a: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Calibri"/>
              </a:rPr>
              <a:t>Senior Policy Director</a:t>
            </a: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Calibri"/>
              </a:rPr>
              <a:t>Nevada State Treasurer’s Office</a:t>
            </a: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cs typeface="Calibri"/>
            </a:endParaRP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344068"/>
                </a:solidFill>
                <a:cs typeface="Calibri"/>
              </a:rPr>
              <a:t>Cell: </a:t>
            </a:r>
            <a:r>
              <a:rPr lang="en-US" sz="2800" dirty="0">
                <a:cs typeface="Calibri"/>
              </a:rPr>
              <a:t>(702) 480-9338</a:t>
            </a:r>
          </a:p>
          <a:p>
            <a:pPr marL="0" indent="0" algn="ctr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344068"/>
                </a:solidFill>
                <a:cs typeface="Calibri"/>
              </a:rPr>
              <a:t>Email: </a:t>
            </a:r>
            <a:r>
              <a:rPr lang="en-US" sz="2800" dirty="0" err="1">
                <a:cs typeface="Calibri"/>
              </a:rPr>
              <a:t>ejimenez@nevadatreasurer.gov</a:t>
            </a:r>
            <a:endParaRPr lang="en-US" sz="2800" dirty="0">
              <a:cs typeface="Calibri"/>
            </a:endParaRP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26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Roadmap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5838A26-2367-3D46-9B4B-87AB6081C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77658"/>
              </p:ext>
            </p:extLst>
          </p:nvPr>
        </p:nvGraphicFramePr>
        <p:xfrm>
          <a:off x="361950" y="2346513"/>
          <a:ext cx="11468099" cy="368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744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Disability Statistics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20" y="1973658"/>
            <a:ext cx="11480800" cy="430522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Roughly 13% of people in the U.S. have a disability (over 40 million people)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People with a disability are twice as likely to be unemployed.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People with disabilities are twice as likely to be living in poverty.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People with disabilities can only save up to $2,000 per year, or earn $1,220 per month before losing access to means tested benefits.</a:t>
            </a:r>
          </a:p>
        </p:txBody>
      </p:sp>
    </p:spTree>
    <p:extLst>
      <p:ext uri="{BB962C8B-B14F-4D97-AF65-F5344CB8AC3E}">
        <p14:creationId xmlns:p14="http://schemas.microsoft.com/office/powerpoint/2010/main" val="155750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Audiences for ABLE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A52F50-D9FC-CC40-AF0E-59DF8188B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Everyday Folks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667B31-B2EB-F84B-8806-550E03E7A3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/>
              <a:t>People with Disabilities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/>
              <a:t>Parents/Grandparents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/>
              <a:t>Friends &amp; Neighbors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/>
              <a:t>Guardians (Public/Private/Family)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D67216-54F2-684E-9A9C-874EB574B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Professionals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24DCA71-61AC-564A-B5AD-8F1B3E98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557209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Courts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Attorneys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Financial Planners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State Agencies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School Counselors/Doctors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55" y="70891"/>
            <a:ext cx="1166329" cy="9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3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Saving for the Future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20" y="1973658"/>
            <a:ext cx="11480800" cy="430522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People with Disabilities Faced Barriers to Saving</a:t>
            </a:r>
          </a:p>
          <a:p>
            <a:pPr marL="749808" lvl="2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Would savings disqualify them from benefits?</a:t>
            </a:r>
          </a:p>
          <a:p>
            <a:pPr marL="749808" lvl="2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What incentive is there to save when someone else may be in control of their funds?</a:t>
            </a:r>
          </a:p>
          <a:p>
            <a:pPr marL="749808" lvl="2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Could they inherit money or accept gifts without disqualifying them for benefits?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Strong Advocacy Created Positive Change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pic>
        <p:nvPicPr>
          <p:cNvPr id="6" name="Picture 5" descr="A green drawing of a lightbulb">
            <a:extLst>
              <a:ext uri="{FF2B5EF4-FFF2-40B4-BE49-F238E27FC236}">
                <a16:creationId xmlns:a16="http://schemas.microsoft.com/office/drawing/2014/main" id="{D850AB2A-7EA8-4509-AAFF-E735B3247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" y="4708755"/>
            <a:ext cx="1964367" cy="1316126"/>
          </a:xfrm>
          <a:prstGeom prst="rect">
            <a:avLst/>
          </a:prstGeom>
        </p:spPr>
      </p:pic>
      <p:pic>
        <p:nvPicPr>
          <p:cNvPr id="7" name="Picture 6" descr="A green drawing of stacked coins/money">
            <a:extLst>
              <a:ext uri="{FF2B5EF4-FFF2-40B4-BE49-F238E27FC236}">
                <a16:creationId xmlns:a16="http://schemas.microsoft.com/office/drawing/2014/main" id="{B1272566-55C4-4F9F-A3CA-55C876BAA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51" y="4708755"/>
            <a:ext cx="1964367" cy="1316126"/>
          </a:xfrm>
          <a:prstGeom prst="rect">
            <a:avLst/>
          </a:prstGeom>
        </p:spPr>
      </p:pic>
      <p:pic>
        <p:nvPicPr>
          <p:cNvPr id="9" name="Picture 8" descr="A green drawing of a bar chair representing growing funds with an arrow going up and to the right">
            <a:extLst>
              <a:ext uri="{FF2B5EF4-FFF2-40B4-BE49-F238E27FC236}">
                <a16:creationId xmlns:a16="http://schemas.microsoft.com/office/drawing/2014/main" id="{3A217754-EE59-4506-A84B-F801329EA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15" y="4708754"/>
            <a:ext cx="1964369" cy="13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What is an ABLE Account?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 Way to </a:t>
            </a:r>
            <a:r>
              <a:rPr lang="en-US" sz="2800" b="1" dirty="0">
                <a:cs typeface="Calibri"/>
              </a:rPr>
              <a:t>Save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Put money away for future expenses or larger qualified purchases without losing benefits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Large expenditures people take for granted include saving for college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 Way to </a:t>
            </a:r>
            <a:r>
              <a:rPr lang="en-US" sz="2800" b="1" dirty="0">
                <a:cs typeface="Calibri"/>
              </a:rPr>
              <a:t>Spend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Use the debit card like a debit card for any checking account with ease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 Way to </a:t>
            </a:r>
            <a:r>
              <a:rPr lang="en-US" sz="2800" b="1" dirty="0">
                <a:cs typeface="Calibri"/>
              </a:rPr>
              <a:t>Plan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In the past, families had to set up complicated and expensive trusts to plan for the future of a loved one with a disability – ABLE is significantly cheaper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 Way to </a:t>
            </a:r>
            <a:r>
              <a:rPr lang="en-US" sz="2800" b="1" dirty="0">
                <a:cs typeface="Calibri"/>
              </a:rPr>
              <a:t>Empower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Saving and spending are lessons that are learned through experience and old models of asset protection cut the individual off from choices about their money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04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Achieving a Better Life Experience Act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/>
          </a:bodyPr>
          <a:lstStyle/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Federal Legislation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First introduced in 2008 as the Disability Savings Act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Full Nevada Delegation Co-Sponsored in 2013-2014 (Bipartisan Support)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Signed into law by President Obama in December 2014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Nevada Legislation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Introduced in 2015 through Senate Bill 419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Partnership between the Treasurer’s Office and the Aging and Disability Services Division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Assembly Bill 130 from 2019 moved the program entirely in the Treasurer’s Office</a:t>
            </a:r>
          </a:p>
          <a:p>
            <a:pPr marL="274320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53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F799-F57C-48C3-853D-B82E7A3D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981"/>
            <a:ext cx="12178471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panose="02020603050405020304" pitchFamily="18" charset="0"/>
              </a:rPr>
              <a:t>Nevada Law</a:t>
            </a:r>
          </a:p>
        </p:txBody>
      </p:sp>
      <p:pic>
        <p:nvPicPr>
          <p:cNvPr id="4" name="Picture 2" descr="Agency Logo">
            <a:extLst>
              <a:ext uri="{FF2B5EF4-FFF2-40B4-BE49-F238E27FC236}">
                <a16:creationId xmlns:a16="http://schemas.microsoft.com/office/drawing/2014/main" id="{CCDE0352-CD9C-40F3-941E-FD0C5850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90" y="99061"/>
            <a:ext cx="1153060" cy="9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F705-D72E-48A1-A655-E44B2A41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652D-4E99-478A-A302-4897468446A0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5A0697-DAA4-304B-BF1E-28AAD311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5" y="1973658"/>
            <a:ext cx="11480800" cy="457336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NRS 427A.889 (NRS 427A = Aging and Disability Services Division Chapter)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Money in ABLE Not Subject to Creditors, Cannot Be Used as Security for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Money in ABLE </a:t>
            </a:r>
            <a:r>
              <a:rPr lang="en-US" sz="2400" b="1" dirty="0"/>
              <a:t>Must Not</a:t>
            </a:r>
            <a:r>
              <a:rPr lang="en-US" sz="2400" dirty="0"/>
              <a:t> Be Used to Calculate Personal Assets of Beneficiary or Account Owner for Any: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Disability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Medical, or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Other Health Benefits Administered by the State</a:t>
            </a:r>
            <a:endParaRPr lang="en-US" sz="24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Money in ABLE </a:t>
            </a:r>
            <a:r>
              <a:rPr lang="en-US" sz="2400" b="1" dirty="0"/>
              <a:t>Must Not </a:t>
            </a:r>
            <a:r>
              <a:rPr lang="en-US" sz="2400" dirty="0"/>
              <a:t>Be Used to Calculate Personal Assets of Beneficiary or Account Owner to Determine Eligibility or Need For: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Any Student Loan or Grant Program, 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Any Other Student Aid Program Administered by the State (Unless Otherwise Provided for in Federal Law)</a:t>
            </a:r>
          </a:p>
          <a:p>
            <a:pPr marL="749808" lvl="2" indent="-27432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283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1666</Words>
  <Application>Microsoft Office PowerPoint</Application>
  <PresentationFormat>Widescreen</PresentationFormat>
  <Paragraphs>273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Retrospect</vt:lpstr>
      <vt:lpstr> </vt:lpstr>
      <vt:lpstr>Speakers</vt:lpstr>
      <vt:lpstr>Roadmap</vt:lpstr>
      <vt:lpstr>Disability Statistics</vt:lpstr>
      <vt:lpstr>Audiences for ABLE</vt:lpstr>
      <vt:lpstr>Saving for the Future</vt:lpstr>
      <vt:lpstr>What is an ABLE Account?</vt:lpstr>
      <vt:lpstr>Achieving a Better Life Experience Act</vt:lpstr>
      <vt:lpstr>Nevada Law</vt:lpstr>
      <vt:lpstr>ABLE Savings Program in Nevada</vt:lpstr>
      <vt:lpstr>Qualified Disability Expenses</vt:lpstr>
      <vt:lpstr>Proof &amp; Documentation</vt:lpstr>
      <vt:lpstr>Tax Advantages &amp; Benefits</vt:lpstr>
      <vt:lpstr>Contributions</vt:lpstr>
      <vt:lpstr>Opening an Account</vt:lpstr>
      <vt:lpstr>ABLE Alliance</vt:lpstr>
      <vt:lpstr>Oversight &amp; Plan Features</vt:lpstr>
      <vt:lpstr>Navigating Investment Options</vt:lpstr>
      <vt:lpstr>Maintenance &amp; Fees</vt:lpstr>
      <vt:lpstr>Goals for ABLE in Nevada</vt:lpstr>
      <vt:lpstr>Looking Forward – Outreach Partnerships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Erik Jimenez</dc:creator>
  <cp:lastModifiedBy>Erik Jimenez</cp:lastModifiedBy>
  <cp:revision>14</cp:revision>
  <cp:lastPrinted>2019-06-09T17:43:22Z</cp:lastPrinted>
  <dcterms:created xsi:type="dcterms:W3CDTF">2019-06-07T18:26:44Z</dcterms:created>
  <dcterms:modified xsi:type="dcterms:W3CDTF">2019-09-04T18:50:52Z</dcterms:modified>
</cp:coreProperties>
</file>