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68" r:id="rId3"/>
    <p:sldId id="277" r:id="rId4"/>
    <p:sldId id="260" r:id="rId5"/>
    <p:sldId id="275" r:id="rId6"/>
    <p:sldId id="274" r:id="rId7"/>
    <p:sldId id="278" r:id="rId8"/>
    <p:sldId id="283" r:id="rId9"/>
    <p:sldId id="280" r:id="rId10"/>
    <p:sldId id="266" r:id="rId11"/>
    <p:sldId id="282" r:id="rId12"/>
    <p:sldId id="281" r:id="rId13"/>
    <p:sldId id="259" r:id="rId14"/>
    <p:sldId id="257" r:id="rId15"/>
    <p:sldId id="279" r:id="rId16"/>
    <p:sldId id="261" r:id="rId17"/>
    <p:sldId id="258" r:id="rId18"/>
    <p:sldId id="262" r:id="rId19"/>
    <p:sldId id="263" r:id="rId20"/>
    <p:sldId id="264" r:id="rId21"/>
    <p:sldId id="265" r:id="rId22"/>
    <p:sldId id="267" r:id="rId23"/>
    <p:sldId id="270" r:id="rId24"/>
    <p:sldId id="271" r:id="rId25"/>
    <p:sldId id="272" r:id="rId26"/>
    <p:sldId id="284" r:id="rId27"/>
    <p:sldId id="289" r:id="rId28"/>
    <p:sldId id="285" r:id="rId29"/>
    <p:sldId id="286" r:id="rId30"/>
    <p:sldId id="288" r:id="rId31"/>
    <p:sldId id="287" r:id="rId32"/>
    <p:sldId id="290" r:id="rId33"/>
    <p:sldId id="27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8C0CD-5B25-4CC6-AFE2-6D1F2DCB51AE}" type="datetimeFigureOut">
              <a:rPr lang="en-US" smtClean="0"/>
              <a:t>8/25/2019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897BA-A852-4882-A35E-ED98DCEA033B}" type="slidenum">
              <a:rPr lang="en-US" smtClean="0"/>
              <a:t>‹#›</a:t>
            </a:fld>
            <a:endParaRPr lang="en-US"/>
          </a:p>
        </p:txBody>
      </p:sp>
    </p:spTree>
    <p:extLst>
      <p:ext uri="{BB962C8B-B14F-4D97-AF65-F5344CB8AC3E}">
        <p14:creationId xmlns:p14="http://schemas.microsoft.com/office/powerpoint/2010/main" val="102909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around…no one else is crying because a piece of grass touched their foot!</a:t>
            </a:r>
          </a:p>
        </p:txBody>
      </p:sp>
      <p:sp>
        <p:nvSpPr>
          <p:cNvPr id="4" name="Slide Number Placeholder 3"/>
          <p:cNvSpPr>
            <a:spLocks noGrp="1"/>
          </p:cNvSpPr>
          <p:nvPr>
            <p:ph type="sldNum" sz="quarter" idx="5"/>
          </p:nvPr>
        </p:nvSpPr>
        <p:spPr/>
        <p:txBody>
          <a:bodyPr/>
          <a:lstStyle/>
          <a:p>
            <a:fld id="{8C5897BA-A852-4882-A35E-ED98DCEA033B}" type="slidenum">
              <a:rPr lang="en-US" smtClean="0"/>
              <a:t>4</a:t>
            </a:fld>
            <a:endParaRPr lang="en-US"/>
          </a:p>
        </p:txBody>
      </p:sp>
    </p:spTree>
    <p:extLst>
      <p:ext uri="{BB962C8B-B14F-4D97-AF65-F5344CB8AC3E}">
        <p14:creationId xmlns:p14="http://schemas.microsoft.com/office/powerpoint/2010/main" val="194203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Alexandria and Cassia.  They are twins with very different sensory needs.  I had my own ideas on how to raise them.  </a:t>
            </a:r>
          </a:p>
        </p:txBody>
      </p:sp>
      <p:sp>
        <p:nvSpPr>
          <p:cNvPr id="4" name="Slide Number Placeholder 3"/>
          <p:cNvSpPr>
            <a:spLocks noGrp="1"/>
          </p:cNvSpPr>
          <p:nvPr>
            <p:ph type="sldNum" sz="quarter" idx="5"/>
          </p:nvPr>
        </p:nvSpPr>
        <p:spPr/>
        <p:txBody>
          <a:bodyPr/>
          <a:lstStyle/>
          <a:p>
            <a:fld id="{8C5897BA-A852-4882-A35E-ED98DCEA033B}" type="slidenum">
              <a:rPr lang="en-US" smtClean="0"/>
              <a:t>5</a:t>
            </a:fld>
            <a:endParaRPr lang="en-US"/>
          </a:p>
        </p:txBody>
      </p:sp>
    </p:spTree>
    <p:extLst>
      <p:ext uri="{BB962C8B-B14F-4D97-AF65-F5344CB8AC3E}">
        <p14:creationId xmlns:p14="http://schemas.microsoft.com/office/powerpoint/2010/main" val="2503135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ABA and gay conversion therapy were created by the same behaviorist.  </a:t>
            </a:r>
          </a:p>
        </p:txBody>
      </p:sp>
      <p:sp>
        <p:nvSpPr>
          <p:cNvPr id="4" name="Slide Number Placeholder 3"/>
          <p:cNvSpPr>
            <a:spLocks noGrp="1"/>
          </p:cNvSpPr>
          <p:nvPr>
            <p:ph type="sldNum" sz="quarter" idx="5"/>
          </p:nvPr>
        </p:nvSpPr>
        <p:spPr/>
        <p:txBody>
          <a:bodyPr/>
          <a:lstStyle/>
          <a:p>
            <a:fld id="{8C5897BA-A852-4882-A35E-ED98DCEA033B}" type="slidenum">
              <a:rPr lang="en-US" smtClean="0"/>
              <a:t>10</a:t>
            </a:fld>
            <a:endParaRPr lang="en-US"/>
          </a:p>
        </p:txBody>
      </p:sp>
    </p:spTree>
    <p:extLst>
      <p:ext uri="{BB962C8B-B14F-4D97-AF65-F5344CB8AC3E}">
        <p14:creationId xmlns:p14="http://schemas.microsoft.com/office/powerpoint/2010/main" val="254722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Anyone know what else he created?</a:t>
            </a:r>
          </a:p>
        </p:txBody>
      </p:sp>
      <p:sp>
        <p:nvSpPr>
          <p:cNvPr id="4" name="Slide Number Placeholder 3"/>
          <p:cNvSpPr>
            <a:spLocks noGrp="1"/>
          </p:cNvSpPr>
          <p:nvPr>
            <p:ph type="sldNum" sz="quarter" idx="5"/>
          </p:nvPr>
        </p:nvSpPr>
        <p:spPr/>
        <p:txBody>
          <a:bodyPr/>
          <a:lstStyle/>
          <a:p>
            <a:fld id="{8C5897BA-A852-4882-A35E-ED98DCEA033B}" type="slidenum">
              <a:rPr lang="en-US" smtClean="0"/>
              <a:t>11</a:t>
            </a:fld>
            <a:endParaRPr lang="en-US"/>
          </a:p>
        </p:txBody>
      </p:sp>
    </p:spTree>
    <p:extLst>
      <p:ext uri="{BB962C8B-B14F-4D97-AF65-F5344CB8AC3E}">
        <p14:creationId xmlns:p14="http://schemas.microsoft.com/office/powerpoint/2010/main" val="48700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Failure to follow the desire to stim often leads to self-harm.</a:t>
            </a:r>
          </a:p>
        </p:txBody>
      </p:sp>
      <p:sp>
        <p:nvSpPr>
          <p:cNvPr id="4" name="Slide Number Placeholder 3"/>
          <p:cNvSpPr>
            <a:spLocks noGrp="1"/>
          </p:cNvSpPr>
          <p:nvPr>
            <p:ph type="sldNum" sz="quarter" idx="5"/>
          </p:nvPr>
        </p:nvSpPr>
        <p:spPr/>
        <p:txBody>
          <a:bodyPr/>
          <a:lstStyle/>
          <a:p>
            <a:fld id="{8C5897BA-A852-4882-A35E-ED98DCEA033B}" type="slidenum">
              <a:rPr lang="en-US" smtClean="0"/>
              <a:t>23</a:t>
            </a:fld>
            <a:endParaRPr lang="en-US"/>
          </a:p>
        </p:txBody>
      </p:sp>
    </p:spTree>
    <p:extLst>
      <p:ext uri="{BB962C8B-B14F-4D97-AF65-F5344CB8AC3E}">
        <p14:creationId xmlns:p14="http://schemas.microsoft.com/office/powerpoint/2010/main" val="347593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8F4933CE-F156-4BD4-8563-D43431B540B1}" type="datetimeFigureOut">
              <a:rPr lang="en-US" smtClean="0"/>
              <a:pPr/>
              <a:t>8/25/2019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19520AB-F159-4A71-B4C0-AEDD691585E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4933CE-F156-4BD4-8563-D43431B540B1}" type="datetimeFigureOut">
              <a:rPr lang="en-US" smtClean="0"/>
              <a:pPr/>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520AB-F159-4A71-B4C0-AEDD691585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4933CE-F156-4BD4-8563-D43431B540B1}" type="datetimeFigureOut">
              <a:rPr lang="en-US" smtClean="0"/>
              <a:pPr/>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520AB-F159-4A71-B4C0-AEDD691585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4933CE-F156-4BD4-8563-D43431B540B1}" type="datetimeFigureOut">
              <a:rPr lang="en-US" smtClean="0"/>
              <a:pPr/>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520AB-F159-4A71-B4C0-AEDD691585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F4933CE-F156-4BD4-8563-D43431B540B1}" type="datetimeFigureOut">
              <a:rPr lang="en-US" smtClean="0"/>
              <a:pPr/>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19520AB-F159-4A71-B4C0-AEDD691585E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4933CE-F156-4BD4-8563-D43431B540B1}" type="datetimeFigureOut">
              <a:rPr lang="en-US" smtClean="0"/>
              <a:pPr/>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520AB-F159-4A71-B4C0-AEDD691585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F4933CE-F156-4BD4-8563-D43431B540B1}" type="datetimeFigureOut">
              <a:rPr lang="en-US" smtClean="0"/>
              <a:pPr/>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9520AB-F159-4A71-B4C0-AEDD691585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F4933CE-F156-4BD4-8563-D43431B540B1}" type="datetimeFigureOut">
              <a:rPr lang="en-US" smtClean="0"/>
              <a:pPr/>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9520AB-F159-4A71-B4C0-AEDD691585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933CE-F156-4BD4-8563-D43431B540B1}" type="datetimeFigureOut">
              <a:rPr lang="en-US" smtClean="0"/>
              <a:pPr/>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9520AB-F159-4A71-B4C0-AEDD691585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4933CE-F156-4BD4-8563-D43431B540B1}" type="datetimeFigureOut">
              <a:rPr lang="en-US" smtClean="0"/>
              <a:pPr/>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520AB-F159-4A71-B4C0-AEDD691585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F4933CE-F156-4BD4-8563-D43431B540B1}" type="datetimeFigureOut">
              <a:rPr lang="en-US" smtClean="0"/>
              <a:pPr/>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520AB-F159-4A71-B4C0-AEDD691585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F4933CE-F156-4BD4-8563-D43431B540B1}" type="datetimeFigureOut">
              <a:rPr lang="en-US" smtClean="0"/>
              <a:pPr/>
              <a:t>8/25/2019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520AB-F159-4A71-B4C0-AEDD691585E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Advocating Beyond your comfort Zone</a:t>
            </a:r>
          </a:p>
        </p:txBody>
      </p:sp>
      <p:sp>
        <p:nvSpPr>
          <p:cNvPr id="3" name="Subtitle 2"/>
          <p:cNvSpPr>
            <a:spLocks noGrp="1"/>
          </p:cNvSpPr>
          <p:nvPr>
            <p:ph type="subTitle" idx="1"/>
          </p:nvPr>
        </p:nvSpPr>
        <p:spPr/>
        <p:txBody>
          <a:bodyPr>
            <a:normAutofit/>
          </a:bodyPr>
          <a:lstStyle/>
          <a:p>
            <a:r>
              <a:rPr lang="en-US" sz="2400" dirty="0"/>
              <a:t>My Life Inside a Neurotypical Closet</a:t>
            </a:r>
          </a:p>
          <a:p>
            <a:r>
              <a:rPr lang="en-US" sz="2400" dirty="0"/>
              <a:t>by</a:t>
            </a:r>
          </a:p>
          <a:p>
            <a:r>
              <a:rPr lang="en-US" sz="2400" dirty="0"/>
              <a:t>Alison M. Greathouse, MRC, CRC </a:t>
            </a:r>
          </a:p>
          <a:p>
            <a:r>
              <a:rPr lang="en-US" sz="1200" dirty="0">
                <a:latin typeface="Arial" panose="020B0604020202020204" pitchFamily="34" charset="0"/>
                <a:cs typeface="Arial" panose="020B0604020202020204" pitchFamily="34" charset="0"/>
              </a:rPr>
              <a:t>*No claim is made to any images used.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cruel.</a:t>
            </a:r>
          </a:p>
        </p:txBody>
      </p:sp>
      <p:pic>
        <p:nvPicPr>
          <p:cNvPr id="4" name="Content Placeholder 3" descr="FB_IMG_1565146894055_1565146920334 (1).jpg"/>
          <p:cNvPicPr>
            <a:picLocks noGrp="1" noChangeAspect="1"/>
          </p:cNvPicPr>
          <p:nvPr>
            <p:ph idx="1"/>
          </p:nvPr>
        </p:nvPicPr>
        <p:blipFill>
          <a:blip r:embed="rId3" cstate="print"/>
          <a:stretch>
            <a:fillRect/>
          </a:stretch>
        </p:blipFill>
        <p:spPr>
          <a:xfrm>
            <a:off x="2806303" y="1600200"/>
            <a:ext cx="3531394" cy="470852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CAEA4-3704-4CA5-85ED-C9682196A8DB}"/>
              </a:ext>
            </a:extLst>
          </p:cNvPr>
          <p:cNvSpPr>
            <a:spLocks noGrp="1"/>
          </p:cNvSpPr>
          <p:nvPr>
            <p:ph type="title"/>
          </p:nvPr>
        </p:nvSpPr>
        <p:spPr/>
        <p:txBody>
          <a:bodyPr/>
          <a:lstStyle/>
          <a:p>
            <a:r>
              <a:rPr lang="en-US" dirty="0"/>
              <a:t>Antithetical to Autonomy</a:t>
            </a:r>
          </a:p>
        </p:txBody>
      </p:sp>
      <p:sp>
        <p:nvSpPr>
          <p:cNvPr id="3" name="Content Placeholder 2">
            <a:extLst>
              <a:ext uri="{FF2B5EF4-FFF2-40B4-BE49-F238E27FC236}">
                <a16:creationId xmlns:a16="http://schemas.microsoft.com/office/drawing/2014/main" id="{607C6CFE-8D17-435D-A574-18A00196C6DD}"/>
              </a:ext>
            </a:extLst>
          </p:cNvPr>
          <p:cNvSpPr>
            <a:spLocks noGrp="1"/>
          </p:cNvSpPr>
          <p:nvPr>
            <p:ph idx="1"/>
          </p:nvPr>
        </p:nvSpPr>
        <p:spPr/>
        <p:txBody>
          <a:bodyPr/>
          <a:lstStyle/>
          <a:p>
            <a:endParaRPr lang="en-US"/>
          </a:p>
        </p:txBody>
      </p:sp>
      <p:pic>
        <p:nvPicPr>
          <p:cNvPr id="5122" name="Picture 2" descr="Image result for Lovaas autism quote">
            <a:extLst>
              <a:ext uri="{FF2B5EF4-FFF2-40B4-BE49-F238E27FC236}">
                <a16:creationId xmlns:a16="http://schemas.microsoft.com/office/drawing/2014/main" id="{259F3ECC-6666-4130-AD3B-50490379E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990725"/>
            <a:ext cx="7886700"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533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9C49F-D09D-4085-BB75-A3618C4B1EAD}"/>
              </a:ext>
            </a:extLst>
          </p:cNvPr>
          <p:cNvSpPr>
            <a:spLocks noGrp="1"/>
          </p:cNvSpPr>
          <p:nvPr>
            <p:ph type="title"/>
          </p:nvPr>
        </p:nvSpPr>
        <p:spPr/>
        <p:txBody>
          <a:bodyPr>
            <a:normAutofit fontScale="90000"/>
          </a:bodyPr>
          <a:lstStyle/>
          <a:p>
            <a:r>
              <a:rPr lang="en-US" dirty="0"/>
              <a:t>We are human, like everyone else.</a:t>
            </a:r>
          </a:p>
        </p:txBody>
      </p:sp>
      <p:pic>
        <p:nvPicPr>
          <p:cNvPr id="4102" name="Picture 6" descr="Image result for autistic not broken">
            <a:extLst>
              <a:ext uri="{FF2B5EF4-FFF2-40B4-BE49-F238E27FC236}">
                <a16:creationId xmlns:a16="http://schemas.microsoft.com/office/drawing/2014/main" id="{465722B7-0E65-44C7-8BF9-CA95351D8A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7737" y="1600200"/>
            <a:ext cx="4708525" cy="470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43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Meltdowns are a manifestation of unrelenting distress, a form of learned helplessness</a:t>
            </a:r>
          </a:p>
        </p:txBody>
      </p:sp>
      <p:pic>
        <p:nvPicPr>
          <p:cNvPr id="4" name="Content Placeholder 3" descr="Autism My Belief.jpg"/>
          <p:cNvPicPr>
            <a:picLocks noGrp="1" noChangeAspect="1"/>
          </p:cNvPicPr>
          <p:nvPr>
            <p:ph idx="1"/>
          </p:nvPr>
        </p:nvPicPr>
        <p:blipFill>
          <a:blip r:embed="rId2" cstate="print"/>
          <a:stretch>
            <a:fillRect/>
          </a:stretch>
        </p:blipFill>
        <p:spPr>
          <a:xfrm>
            <a:off x="1773095" y="1600200"/>
            <a:ext cx="5597809" cy="47085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Spectrum?</a:t>
            </a:r>
          </a:p>
        </p:txBody>
      </p:sp>
      <p:pic>
        <p:nvPicPr>
          <p:cNvPr id="4" name="Content Placeholder 3" descr="FB_IMG_1564707485494_1564707518449.jpg"/>
          <p:cNvPicPr>
            <a:picLocks noGrp="1" noChangeAspect="1"/>
          </p:cNvPicPr>
          <p:nvPr>
            <p:ph idx="1"/>
          </p:nvPr>
        </p:nvPicPr>
        <p:blipFill>
          <a:blip r:embed="rId2" cstate="print"/>
          <a:stretch>
            <a:fillRect/>
          </a:stretch>
        </p:blipFill>
        <p:spPr>
          <a:xfrm>
            <a:off x="2191285" y="1600200"/>
            <a:ext cx="4761430" cy="470852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7939D-9B9A-4E05-8A0C-605901398F98}"/>
              </a:ext>
            </a:extLst>
          </p:cNvPr>
          <p:cNvSpPr>
            <a:spLocks noGrp="1"/>
          </p:cNvSpPr>
          <p:nvPr>
            <p:ph type="title"/>
          </p:nvPr>
        </p:nvSpPr>
        <p:spPr/>
        <p:txBody>
          <a:bodyPr>
            <a:normAutofit fontScale="90000"/>
          </a:bodyPr>
          <a:lstStyle/>
          <a:p>
            <a:r>
              <a:rPr lang="en-US" dirty="0"/>
              <a:t>If you have met one autist, then you have met one autist.</a:t>
            </a:r>
          </a:p>
        </p:txBody>
      </p:sp>
      <p:pic>
        <p:nvPicPr>
          <p:cNvPr id="1026" name="Picture 2" descr="Image result for autism spectrum">
            <a:extLst>
              <a:ext uri="{FF2B5EF4-FFF2-40B4-BE49-F238E27FC236}">
                <a16:creationId xmlns:a16="http://schemas.microsoft.com/office/drawing/2014/main" id="{F91F9CBA-7E68-47F1-9095-85370BC36B77}"/>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99228" y="1600200"/>
            <a:ext cx="5745544" cy="470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279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 of “High Functioning”</a:t>
            </a:r>
          </a:p>
        </p:txBody>
      </p:sp>
      <p:pic>
        <p:nvPicPr>
          <p:cNvPr id="4" name="Content Placeholder 3" descr="facebook_1564627225805001_1564627255382 (1).jpg"/>
          <p:cNvPicPr>
            <a:picLocks noGrp="1" noChangeAspect="1"/>
          </p:cNvPicPr>
          <p:nvPr>
            <p:ph idx="1"/>
          </p:nvPr>
        </p:nvPicPr>
        <p:blipFill>
          <a:blip r:embed="rId2" cstate="print"/>
          <a:stretch>
            <a:fillRect/>
          </a:stretch>
        </p:blipFill>
        <p:spPr>
          <a:xfrm>
            <a:off x="2093829" y="1600200"/>
            <a:ext cx="4956342" cy="470852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Paradigm Shift</a:t>
            </a:r>
          </a:p>
        </p:txBody>
      </p:sp>
      <p:pic>
        <p:nvPicPr>
          <p:cNvPr id="4" name="Content Placeholder 3" descr="FB_IMG_1564784368503_156 (1).jpg"/>
          <p:cNvPicPr>
            <a:picLocks noGrp="1" noChangeAspect="1"/>
          </p:cNvPicPr>
          <p:nvPr>
            <p:ph idx="1"/>
          </p:nvPr>
        </p:nvPicPr>
        <p:blipFill>
          <a:blip r:embed="rId2" cstate="print"/>
          <a:stretch>
            <a:fillRect/>
          </a:stretch>
        </p:blipFill>
        <p:spPr>
          <a:xfrm>
            <a:off x="2217737" y="1600200"/>
            <a:ext cx="4708525" cy="470852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have my permission…</a:t>
            </a:r>
          </a:p>
        </p:txBody>
      </p:sp>
      <p:pic>
        <p:nvPicPr>
          <p:cNvPr id="4" name="Content Placeholder 3" descr="FB_IMG_1533848144777_1565060907975.jpg"/>
          <p:cNvPicPr>
            <a:picLocks noGrp="1" noChangeAspect="1"/>
          </p:cNvPicPr>
          <p:nvPr>
            <p:ph idx="1"/>
          </p:nvPr>
        </p:nvPicPr>
        <p:blipFill>
          <a:blip r:embed="rId2" cstate="print"/>
          <a:stretch>
            <a:fillRect/>
          </a:stretch>
        </p:blipFill>
        <p:spPr>
          <a:xfrm>
            <a:off x="3247727" y="1600200"/>
            <a:ext cx="2648545" cy="470852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Feel free to find yourself</a:t>
            </a:r>
          </a:p>
        </p:txBody>
      </p:sp>
      <p:pic>
        <p:nvPicPr>
          <p:cNvPr id="4" name="Content Placeholder 3" descr="FB_IMG_1565061760232_1565061786417.jpg"/>
          <p:cNvPicPr>
            <a:picLocks noGrp="1" noChangeAspect="1"/>
          </p:cNvPicPr>
          <p:nvPr>
            <p:ph idx="1"/>
          </p:nvPr>
        </p:nvPicPr>
        <p:blipFill>
          <a:blip r:embed="rId2" cstate="print"/>
          <a:stretch>
            <a:fillRect/>
          </a:stretch>
        </p:blipFill>
        <p:spPr>
          <a:xfrm>
            <a:off x="2305050" y="1968500"/>
            <a:ext cx="4533900" cy="39719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Feel Free to Stim…</a:t>
            </a:r>
          </a:p>
        </p:txBody>
      </p:sp>
      <p:pic>
        <p:nvPicPr>
          <p:cNvPr id="4" name="Content Placeholder 3" descr="FB_IMG_1565225288539_1565225339897.jpg"/>
          <p:cNvPicPr>
            <a:picLocks noGrp="1" noChangeAspect="1"/>
          </p:cNvPicPr>
          <p:nvPr>
            <p:ph idx="1"/>
          </p:nvPr>
        </p:nvPicPr>
        <p:blipFill>
          <a:blip r:embed="rId2" cstate="print"/>
          <a:stretch>
            <a:fillRect/>
          </a:stretch>
        </p:blipFill>
        <p:spPr>
          <a:xfrm>
            <a:off x="2751303" y="1600200"/>
            <a:ext cx="3641394" cy="470852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FB_IMG_1565065257872_1565065277605.jpg"/>
          <p:cNvPicPr>
            <a:picLocks noGrp="1" noChangeAspect="1"/>
          </p:cNvPicPr>
          <p:nvPr>
            <p:ph idx="1"/>
          </p:nvPr>
        </p:nvPicPr>
        <p:blipFill>
          <a:blip r:embed="rId2" cstate="print"/>
          <a:stretch>
            <a:fillRect/>
          </a:stretch>
        </p:blipFill>
        <p:spPr>
          <a:xfrm>
            <a:off x="2217737" y="1600200"/>
            <a:ext cx="4708525" cy="470852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Neurodiversity is part of diversity.</a:t>
            </a:r>
          </a:p>
        </p:txBody>
      </p:sp>
      <p:pic>
        <p:nvPicPr>
          <p:cNvPr id="4" name="Content Placeholder 3" descr="FB_IMG_1565139268676_1565139298522.jpg"/>
          <p:cNvPicPr>
            <a:picLocks noGrp="1" noChangeAspect="1"/>
          </p:cNvPicPr>
          <p:nvPr>
            <p:ph idx="1"/>
          </p:nvPr>
        </p:nvPicPr>
        <p:blipFill>
          <a:blip r:embed="rId2" cstate="print"/>
          <a:stretch>
            <a:fillRect/>
          </a:stretch>
        </p:blipFill>
        <p:spPr>
          <a:xfrm>
            <a:off x="1143000" y="1668462"/>
            <a:ext cx="6858000" cy="4572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we want is to be human.</a:t>
            </a:r>
          </a:p>
        </p:txBody>
      </p:sp>
      <p:pic>
        <p:nvPicPr>
          <p:cNvPr id="4" name="Content Placeholder 3" descr="FB_IMG_1565149057942_1565149095255.jpg"/>
          <p:cNvPicPr>
            <a:picLocks noGrp="1" noChangeAspect="1"/>
          </p:cNvPicPr>
          <p:nvPr>
            <p:ph idx="1"/>
          </p:nvPr>
        </p:nvPicPr>
        <p:blipFill>
          <a:blip r:embed="rId2" cstate="print"/>
          <a:stretch>
            <a:fillRect/>
          </a:stretch>
        </p:blipFill>
        <p:spPr>
          <a:xfrm>
            <a:off x="2197954" y="1600200"/>
            <a:ext cx="4748092" cy="470852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unreasonable?</a:t>
            </a:r>
          </a:p>
        </p:txBody>
      </p:sp>
      <p:pic>
        <p:nvPicPr>
          <p:cNvPr id="4" name="Content Placeholder 3" descr="FB_IMG_1565229849402_1565229903822.jpg"/>
          <p:cNvPicPr>
            <a:picLocks noGrp="1" noChangeAspect="1"/>
          </p:cNvPicPr>
          <p:nvPr>
            <p:ph idx="1"/>
          </p:nvPr>
        </p:nvPicPr>
        <p:blipFill>
          <a:blip r:embed="rId3" cstate="print"/>
          <a:stretch>
            <a:fillRect/>
          </a:stretch>
        </p:blipFill>
        <p:spPr>
          <a:xfrm>
            <a:off x="2663138" y="1600200"/>
            <a:ext cx="3817723" cy="470852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struggle is real</a:t>
            </a:r>
          </a:p>
        </p:txBody>
      </p:sp>
      <p:pic>
        <p:nvPicPr>
          <p:cNvPr id="4" name="Content Placeholder 3" descr="Screenshot_20190214-085115_Facebook001_1565230924930.jpg"/>
          <p:cNvPicPr>
            <a:picLocks noGrp="1" noChangeAspect="1"/>
          </p:cNvPicPr>
          <p:nvPr>
            <p:ph idx="1"/>
          </p:nvPr>
        </p:nvPicPr>
        <p:blipFill>
          <a:blip r:embed="rId2" cstate="print"/>
          <a:stretch>
            <a:fillRect/>
          </a:stretch>
        </p:blipFill>
        <p:spPr>
          <a:xfrm>
            <a:off x="3247727" y="1600200"/>
            <a:ext cx="2648545" cy="470852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what makes you feel right</a:t>
            </a:r>
          </a:p>
        </p:txBody>
      </p:sp>
      <p:pic>
        <p:nvPicPr>
          <p:cNvPr id="4" name="Content Placeholder 3" descr="Stiming.jpg"/>
          <p:cNvPicPr>
            <a:picLocks noGrp="1" noChangeAspect="1"/>
          </p:cNvPicPr>
          <p:nvPr>
            <p:ph idx="1"/>
          </p:nvPr>
        </p:nvPicPr>
        <p:blipFill>
          <a:blip r:embed="rId2" cstate="print"/>
          <a:stretch>
            <a:fillRect/>
          </a:stretch>
        </p:blipFill>
        <p:spPr>
          <a:xfrm>
            <a:off x="2256332" y="1600200"/>
            <a:ext cx="4631336" cy="470852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3297-594C-4F0A-9D35-C346524B9EC9}"/>
              </a:ext>
            </a:extLst>
          </p:cNvPr>
          <p:cNvSpPr>
            <a:spLocks noGrp="1"/>
          </p:cNvSpPr>
          <p:nvPr>
            <p:ph type="title"/>
          </p:nvPr>
        </p:nvSpPr>
        <p:spPr/>
        <p:txBody>
          <a:bodyPr/>
          <a:lstStyle/>
          <a:p>
            <a:r>
              <a:rPr lang="en-US" dirty="0"/>
              <a:t>A message to parents…</a:t>
            </a:r>
          </a:p>
        </p:txBody>
      </p:sp>
      <p:pic>
        <p:nvPicPr>
          <p:cNvPr id="7170" name="Picture 2" descr="Related image">
            <a:extLst>
              <a:ext uri="{FF2B5EF4-FFF2-40B4-BE49-F238E27FC236}">
                <a16:creationId xmlns:a16="http://schemas.microsoft.com/office/drawing/2014/main" id="{3F7B5DCD-2636-4193-9647-01F567DA63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6550" y="1600200"/>
            <a:ext cx="6270899" cy="470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957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F99B0-F91F-4D75-A2F9-84BD28D520FC}"/>
              </a:ext>
            </a:extLst>
          </p:cNvPr>
          <p:cNvSpPr>
            <a:spLocks noGrp="1"/>
          </p:cNvSpPr>
          <p:nvPr>
            <p:ph type="title"/>
          </p:nvPr>
        </p:nvSpPr>
        <p:spPr/>
        <p:txBody>
          <a:bodyPr/>
          <a:lstStyle/>
          <a:p>
            <a:r>
              <a:rPr lang="en-US" dirty="0"/>
              <a:t>Accept me as I am.</a:t>
            </a:r>
          </a:p>
        </p:txBody>
      </p:sp>
      <p:pic>
        <p:nvPicPr>
          <p:cNvPr id="13314" name="Picture 2" descr="Image result for autism acceptance">
            <a:extLst>
              <a:ext uri="{FF2B5EF4-FFF2-40B4-BE49-F238E27FC236}">
                <a16:creationId xmlns:a16="http://schemas.microsoft.com/office/drawing/2014/main" id="{74809865-BE9A-47B4-A10F-94CD8EB7E6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897062"/>
            <a:ext cx="5791200" cy="434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274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ADDE5-968E-4153-A32F-1D58F044C210}"/>
              </a:ext>
            </a:extLst>
          </p:cNvPr>
          <p:cNvSpPr>
            <a:spLocks noGrp="1"/>
          </p:cNvSpPr>
          <p:nvPr>
            <p:ph type="title"/>
          </p:nvPr>
        </p:nvSpPr>
        <p:spPr/>
        <p:txBody>
          <a:bodyPr/>
          <a:lstStyle/>
          <a:p>
            <a:r>
              <a:rPr lang="en-US" dirty="0"/>
              <a:t>Awareness vs. Acceptance</a:t>
            </a:r>
          </a:p>
        </p:txBody>
      </p:sp>
      <p:pic>
        <p:nvPicPr>
          <p:cNvPr id="4" name="Content Placeholder 3">
            <a:extLst>
              <a:ext uri="{FF2B5EF4-FFF2-40B4-BE49-F238E27FC236}">
                <a16:creationId xmlns:a16="http://schemas.microsoft.com/office/drawing/2014/main" id="{7BF55B7E-C951-47EF-99B2-3ED275928793}"/>
              </a:ext>
            </a:extLst>
          </p:cNvPr>
          <p:cNvPicPr>
            <a:picLocks noGrp="1" noChangeAspect="1"/>
          </p:cNvPicPr>
          <p:nvPr>
            <p:ph idx="1"/>
          </p:nvPr>
        </p:nvPicPr>
        <p:blipFill>
          <a:blip r:embed="rId2"/>
          <a:stretch>
            <a:fillRect/>
          </a:stretch>
        </p:blipFill>
        <p:spPr>
          <a:xfrm>
            <a:off x="1104900" y="1644650"/>
            <a:ext cx="6934200" cy="4619625"/>
          </a:xfrm>
          <a:prstGeom prst="rect">
            <a:avLst/>
          </a:prstGeom>
        </p:spPr>
      </p:pic>
    </p:spTree>
    <p:extLst>
      <p:ext uri="{BB962C8B-B14F-4D97-AF65-F5344CB8AC3E}">
        <p14:creationId xmlns:p14="http://schemas.microsoft.com/office/powerpoint/2010/main" val="488002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8D475-6696-40DE-B51B-61136A291A58}"/>
              </a:ext>
            </a:extLst>
          </p:cNvPr>
          <p:cNvSpPr>
            <a:spLocks noGrp="1"/>
          </p:cNvSpPr>
          <p:nvPr>
            <p:ph type="title"/>
          </p:nvPr>
        </p:nvSpPr>
        <p:spPr/>
        <p:txBody>
          <a:bodyPr/>
          <a:lstStyle/>
          <a:p>
            <a:r>
              <a:rPr lang="en-US" dirty="0"/>
              <a:t>Advocate for Acceptance</a:t>
            </a:r>
          </a:p>
        </p:txBody>
      </p:sp>
      <p:pic>
        <p:nvPicPr>
          <p:cNvPr id="9218" name="Picture 2" descr="Image result for autism acceptance">
            <a:extLst>
              <a:ext uri="{FF2B5EF4-FFF2-40B4-BE49-F238E27FC236}">
                <a16:creationId xmlns:a16="http://schemas.microsoft.com/office/drawing/2014/main" id="{C12F9120-BC1D-4A14-800D-4248415175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10779"/>
            <a:ext cx="8229600" cy="4087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916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B967D-BC33-4BD2-B249-82AB2786CA44}"/>
              </a:ext>
            </a:extLst>
          </p:cNvPr>
          <p:cNvSpPr>
            <a:spLocks noGrp="1"/>
          </p:cNvSpPr>
          <p:nvPr>
            <p:ph type="ctrTitle"/>
          </p:nvPr>
        </p:nvSpPr>
        <p:spPr/>
        <p:txBody>
          <a:bodyPr/>
          <a:lstStyle/>
          <a:p>
            <a:r>
              <a:rPr lang="en-US" dirty="0"/>
              <a:t>But…</a:t>
            </a:r>
          </a:p>
        </p:txBody>
      </p:sp>
      <p:sp>
        <p:nvSpPr>
          <p:cNvPr id="3" name="Subtitle 2">
            <a:extLst>
              <a:ext uri="{FF2B5EF4-FFF2-40B4-BE49-F238E27FC236}">
                <a16:creationId xmlns:a16="http://schemas.microsoft.com/office/drawing/2014/main" id="{2A4DF1AC-8FB3-4A70-A059-D8C011213DDB}"/>
              </a:ext>
            </a:extLst>
          </p:cNvPr>
          <p:cNvSpPr>
            <a:spLocks noGrp="1"/>
          </p:cNvSpPr>
          <p:nvPr>
            <p:ph type="subTitle" idx="1"/>
          </p:nvPr>
        </p:nvSpPr>
        <p:spPr/>
        <p:txBody>
          <a:bodyPr/>
          <a:lstStyle/>
          <a:p>
            <a:r>
              <a:rPr lang="en-US" dirty="0"/>
              <a:t>Please remember that one person’s stim is another person’s trigger.</a:t>
            </a:r>
          </a:p>
        </p:txBody>
      </p:sp>
    </p:spTree>
    <p:extLst>
      <p:ext uri="{BB962C8B-B14F-4D97-AF65-F5344CB8AC3E}">
        <p14:creationId xmlns:p14="http://schemas.microsoft.com/office/powerpoint/2010/main" val="4128224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EFB96-CEC0-4486-872B-6487CF0113CA}"/>
              </a:ext>
            </a:extLst>
          </p:cNvPr>
          <p:cNvSpPr>
            <a:spLocks noGrp="1"/>
          </p:cNvSpPr>
          <p:nvPr>
            <p:ph type="title"/>
          </p:nvPr>
        </p:nvSpPr>
        <p:spPr/>
        <p:txBody>
          <a:bodyPr/>
          <a:lstStyle/>
          <a:p>
            <a:r>
              <a:rPr lang="en-US" dirty="0"/>
              <a:t>Tell a Friend…</a:t>
            </a:r>
          </a:p>
        </p:txBody>
      </p:sp>
      <p:pic>
        <p:nvPicPr>
          <p:cNvPr id="11266" name="Picture 2" descr="Image result for autism acceptance">
            <a:extLst>
              <a:ext uri="{FF2B5EF4-FFF2-40B4-BE49-F238E27FC236}">
                <a16:creationId xmlns:a16="http://schemas.microsoft.com/office/drawing/2014/main" id="{D2434960-730E-4EF7-AB2F-2D36C9A046A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52797" y="1600200"/>
            <a:ext cx="3638405" cy="470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42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251EE-9833-4863-984E-E121D40B237D}"/>
              </a:ext>
            </a:extLst>
          </p:cNvPr>
          <p:cNvSpPr>
            <a:spLocks noGrp="1"/>
          </p:cNvSpPr>
          <p:nvPr>
            <p:ph type="title"/>
          </p:nvPr>
        </p:nvSpPr>
        <p:spPr/>
        <p:txBody>
          <a:bodyPr>
            <a:normAutofit fontScale="90000"/>
          </a:bodyPr>
          <a:lstStyle/>
          <a:p>
            <a:r>
              <a:rPr lang="en-US" dirty="0"/>
              <a:t>Acceptance is the key to success.</a:t>
            </a:r>
          </a:p>
        </p:txBody>
      </p:sp>
      <p:pic>
        <p:nvPicPr>
          <p:cNvPr id="10244" name="Picture 4" descr="Image result for autism acceptance">
            <a:extLst>
              <a:ext uri="{FF2B5EF4-FFF2-40B4-BE49-F238E27FC236}">
                <a16:creationId xmlns:a16="http://schemas.microsoft.com/office/drawing/2014/main" id="{34A20794-05AC-45FA-B072-4C94A0BE87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7737" y="1600200"/>
            <a:ext cx="4708525" cy="470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568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E39F-1B94-4E0E-9784-3383562009B8}"/>
              </a:ext>
            </a:extLst>
          </p:cNvPr>
          <p:cNvSpPr>
            <a:spLocks noGrp="1"/>
          </p:cNvSpPr>
          <p:nvPr>
            <p:ph type="title"/>
          </p:nvPr>
        </p:nvSpPr>
        <p:spPr/>
        <p:txBody>
          <a:bodyPr/>
          <a:lstStyle/>
          <a:p>
            <a:r>
              <a:rPr lang="en-US" dirty="0"/>
              <a:t>Autists are people, too.</a:t>
            </a:r>
          </a:p>
        </p:txBody>
      </p:sp>
      <p:pic>
        <p:nvPicPr>
          <p:cNvPr id="6" name="Content Placeholder 5">
            <a:extLst>
              <a:ext uri="{FF2B5EF4-FFF2-40B4-BE49-F238E27FC236}">
                <a16:creationId xmlns:a16="http://schemas.microsoft.com/office/drawing/2014/main" id="{7FADF387-00E0-4B60-8F6C-F2FE6CFA8929}"/>
              </a:ext>
            </a:extLst>
          </p:cNvPr>
          <p:cNvPicPr>
            <a:picLocks noGrp="1" noChangeAspect="1"/>
          </p:cNvPicPr>
          <p:nvPr>
            <p:ph idx="1"/>
          </p:nvPr>
        </p:nvPicPr>
        <p:blipFill>
          <a:blip r:embed="rId2"/>
          <a:stretch>
            <a:fillRect/>
          </a:stretch>
        </p:blipFill>
        <p:spPr>
          <a:xfrm>
            <a:off x="890587" y="2297112"/>
            <a:ext cx="7362825" cy="3314700"/>
          </a:xfrm>
          <a:prstGeom prst="rect">
            <a:avLst/>
          </a:prstGeom>
        </p:spPr>
      </p:pic>
    </p:spTree>
    <p:extLst>
      <p:ext uri="{BB962C8B-B14F-4D97-AF65-F5344CB8AC3E}">
        <p14:creationId xmlns:p14="http://schemas.microsoft.com/office/powerpoint/2010/main" val="2495874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Remember </a:t>
            </a:r>
            <a:r>
              <a:rPr lang="en-US"/>
              <a:t>to be kind to you.</a:t>
            </a:r>
            <a:endParaRPr lang="en-US" dirty="0"/>
          </a:p>
        </p:txBody>
      </p:sp>
      <p:pic>
        <p:nvPicPr>
          <p:cNvPr id="1026" name="Picture 2" descr="C:\Users\dell\Downloads\FB_IMG_1565488539254_1565488637626 (1).jpg"/>
          <p:cNvPicPr>
            <a:picLocks noGrp="1" noChangeAspect="1" noChangeArrowheads="1"/>
          </p:cNvPicPr>
          <p:nvPr>
            <p:ph idx="1"/>
          </p:nvPr>
        </p:nvPicPr>
        <p:blipFill>
          <a:blip r:embed="rId2" cstate="print"/>
          <a:stretch>
            <a:fillRect/>
          </a:stretch>
        </p:blipFill>
        <p:spPr bwMode="auto">
          <a:xfrm>
            <a:off x="2479322" y="1600200"/>
            <a:ext cx="4185356" cy="47085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Life as a Pinterest Fail </a:t>
            </a:r>
          </a:p>
        </p:txBody>
      </p:sp>
      <p:pic>
        <p:nvPicPr>
          <p:cNvPr id="4" name="Content Placeholder 3" descr="dfb7e99f462b947240fd2c5529bddefd_1565061818422.jpg"/>
          <p:cNvPicPr>
            <a:picLocks noGrp="1" noChangeAspect="1"/>
          </p:cNvPicPr>
          <p:nvPr>
            <p:ph idx="1"/>
          </p:nvPr>
        </p:nvPicPr>
        <p:blipFill>
          <a:blip r:embed="rId3" cstate="print"/>
          <a:stretch>
            <a:fillRect/>
          </a:stretch>
        </p:blipFill>
        <p:spPr>
          <a:xfrm>
            <a:off x="3121506" y="1600200"/>
            <a:ext cx="2900987" cy="470852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My Twins, age 3</a:t>
            </a:r>
          </a:p>
        </p:txBody>
      </p:sp>
      <p:pic>
        <p:nvPicPr>
          <p:cNvPr id="7" name="Content Placeholder 6" descr="scan Alex.jpg"/>
          <p:cNvPicPr>
            <a:picLocks noGrp="1" noChangeAspect="1"/>
          </p:cNvPicPr>
          <p:nvPr>
            <p:ph sz="half" idx="1"/>
          </p:nvPr>
        </p:nvPicPr>
        <p:blipFill>
          <a:blip r:embed="rId3" cstate="print"/>
          <a:srcRect l="314" t="583" r="72161" b="69175"/>
          <a:stretch>
            <a:fillRect/>
          </a:stretch>
        </p:blipFill>
        <p:spPr>
          <a:xfrm>
            <a:off x="1066800" y="1828800"/>
            <a:ext cx="2209800" cy="3429000"/>
          </a:xfrm>
          <a:prstGeom prst="rect">
            <a:avLst/>
          </a:prstGeom>
        </p:spPr>
      </p:pic>
      <p:pic>
        <p:nvPicPr>
          <p:cNvPr id="8" name="Content Placeholder 7" descr="scan Cassia.jpg"/>
          <p:cNvPicPr>
            <a:picLocks noGrp="1" noChangeAspect="1"/>
          </p:cNvPicPr>
          <p:nvPr>
            <p:ph sz="half" idx="2"/>
          </p:nvPr>
        </p:nvPicPr>
        <p:blipFill>
          <a:blip r:embed="rId4" cstate="print"/>
          <a:srcRect r="72281" b="69695"/>
          <a:stretch>
            <a:fillRect/>
          </a:stretch>
        </p:blipFill>
        <p:spPr>
          <a:xfrm>
            <a:off x="5181600" y="1905000"/>
            <a:ext cx="2377440" cy="31882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Case Study on Quirkiness</a:t>
            </a:r>
          </a:p>
        </p:txBody>
      </p:sp>
      <p:pic>
        <p:nvPicPr>
          <p:cNvPr id="4" name="Content Placeholder 3" descr="PA250088.JPG"/>
          <p:cNvPicPr>
            <a:picLocks noGrp="1" noChangeAspect="1"/>
          </p:cNvPicPr>
          <p:nvPr>
            <p:ph idx="1"/>
          </p:nvPr>
        </p:nvPicPr>
        <p:blipFill>
          <a:blip r:embed="rId2" cstate="print"/>
          <a:stretch>
            <a:fillRect/>
          </a:stretch>
        </p:blipFill>
        <p:spPr>
          <a:xfrm>
            <a:off x="2806303" y="1600200"/>
            <a:ext cx="3531394" cy="470852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AA06C-D9F5-4F3C-B12E-7B88E97A4631}"/>
              </a:ext>
            </a:extLst>
          </p:cNvPr>
          <p:cNvSpPr>
            <a:spLocks noGrp="1"/>
          </p:cNvSpPr>
          <p:nvPr>
            <p:ph type="title"/>
          </p:nvPr>
        </p:nvSpPr>
        <p:spPr/>
        <p:txBody>
          <a:bodyPr>
            <a:normAutofit fontScale="90000"/>
          </a:bodyPr>
          <a:lstStyle/>
          <a:p>
            <a:r>
              <a:rPr lang="en-US" dirty="0"/>
              <a:t>What happens when you accept yourself?</a:t>
            </a:r>
          </a:p>
        </p:txBody>
      </p:sp>
      <p:pic>
        <p:nvPicPr>
          <p:cNvPr id="2050" name="Picture 2" descr="Pin this now and click: theautismo.com Autism Spectrum Disorder, Autism Acceptance, Asperger Syndrome, Autism Resources, Children with Autism, Autism Sensory, ASD, ADHD, ADD, Sensory Processing Disorder, Auditory Processing Disorder, Down Syndrome, Cerebral Palsy, Hyperlexia, Hypernumeracy, Social Anxiety Disorder, Special Needs, etc. #autism">
            <a:extLst>
              <a:ext uri="{FF2B5EF4-FFF2-40B4-BE49-F238E27FC236}">
                <a16:creationId xmlns:a16="http://schemas.microsoft.com/office/drawing/2014/main" id="{0ABDE72D-AF40-4219-B372-5788AADFD5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8085" y="1600200"/>
            <a:ext cx="3327829" cy="470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608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0A428-96DC-40BA-9F63-1DD949F53D98}"/>
              </a:ext>
            </a:extLst>
          </p:cNvPr>
          <p:cNvSpPr>
            <a:spLocks noGrp="1"/>
          </p:cNvSpPr>
          <p:nvPr>
            <p:ph type="title"/>
          </p:nvPr>
        </p:nvSpPr>
        <p:spPr/>
        <p:txBody>
          <a:bodyPr/>
          <a:lstStyle/>
          <a:p>
            <a:r>
              <a:rPr lang="en-US" i="1" dirty="0"/>
              <a:t>The Last of the Mohicans</a:t>
            </a:r>
          </a:p>
        </p:txBody>
      </p:sp>
      <p:pic>
        <p:nvPicPr>
          <p:cNvPr id="6152" name="Picture 8" descr="Image result for they are a breed apart and make no sense">
            <a:extLst>
              <a:ext uri="{FF2B5EF4-FFF2-40B4-BE49-F238E27FC236}">
                <a16:creationId xmlns:a16="http://schemas.microsoft.com/office/drawing/2014/main" id="{F26021F0-005E-4D59-BF2A-37C99036F2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0661" y="1600200"/>
            <a:ext cx="3442678" cy="470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33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0820-B993-490C-8D3C-1C1E2B0662AB}"/>
              </a:ext>
            </a:extLst>
          </p:cNvPr>
          <p:cNvSpPr>
            <a:spLocks noGrp="1"/>
          </p:cNvSpPr>
          <p:nvPr>
            <p:ph type="title"/>
          </p:nvPr>
        </p:nvSpPr>
        <p:spPr/>
        <p:txBody>
          <a:bodyPr/>
          <a:lstStyle/>
          <a:p>
            <a:r>
              <a:rPr lang="en-US" dirty="0"/>
              <a:t>In other words…</a:t>
            </a:r>
          </a:p>
        </p:txBody>
      </p:sp>
      <p:pic>
        <p:nvPicPr>
          <p:cNvPr id="3080" name="Picture 8" descr="Image result for autistic not weird">
            <a:extLst>
              <a:ext uri="{FF2B5EF4-FFF2-40B4-BE49-F238E27FC236}">
                <a16:creationId xmlns:a16="http://schemas.microsoft.com/office/drawing/2014/main" id="{DA695DFA-10AE-42CD-B9DE-C03D9A01B687}"/>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17737" y="1600200"/>
            <a:ext cx="4708525" cy="470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5462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296</TotalTime>
  <Words>294</Words>
  <Application>Microsoft Office PowerPoint</Application>
  <PresentationFormat>On-screen Show (4:3)</PresentationFormat>
  <Paragraphs>47</Paragraphs>
  <Slides>33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Book Antiqua</vt:lpstr>
      <vt:lpstr>Calibri</vt:lpstr>
      <vt:lpstr>Lucida Sans</vt:lpstr>
      <vt:lpstr>Wingdings</vt:lpstr>
      <vt:lpstr>Wingdings 2</vt:lpstr>
      <vt:lpstr>Wingdings 3</vt:lpstr>
      <vt:lpstr>Apex</vt:lpstr>
      <vt:lpstr>Advocating Beyond your comfort Zone</vt:lpstr>
      <vt:lpstr>Feel Free to Stim…</vt:lpstr>
      <vt:lpstr>But…</vt:lpstr>
      <vt:lpstr>My Life as a Pinterest Fail </vt:lpstr>
      <vt:lpstr>My Twins, age 3</vt:lpstr>
      <vt:lpstr>A Case Study on Quirkiness</vt:lpstr>
      <vt:lpstr>What happens when you accept yourself?</vt:lpstr>
      <vt:lpstr>The Last of the Mohicans</vt:lpstr>
      <vt:lpstr>In other words…</vt:lpstr>
      <vt:lpstr>This is cruel.</vt:lpstr>
      <vt:lpstr>Antithetical to Autonomy</vt:lpstr>
      <vt:lpstr>We are human, like everyone else.</vt:lpstr>
      <vt:lpstr>Meltdowns are a manifestation of unrelenting distress, a form of learned helplessness</vt:lpstr>
      <vt:lpstr>What is a Spectrum?</vt:lpstr>
      <vt:lpstr>If you have met one autist, then you have met one autist.</vt:lpstr>
      <vt:lpstr>Definition of “High Functioning”</vt:lpstr>
      <vt:lpstr>Paradigm Shift</vt:lpstr>
      <vt:lpstr>You have my permission…</vt:lpstr>
      <vt:lpstr>Feel free to find yourself</vt:lpstr>
      <vt:lpstr>PowerPoint Presentation</vt:lpstr>
      <vt:lpstr>Neurodiversity is part of diversity.</vt:lpstr>
      <vt:lpstr>All we want is to be human.</vt:lpstr>
      <vt:lpstr>Is this unreasonable?</vt:lpstr>
      <vt:lpstr>The struggle is real</vt:lpstr>
      <vt:lpstr>Do what makes you feel right</vt:lpstr>
      <vt:lpstr>A message to parents…</vt:lpstr>
      <vt:lpstr>Accept me as I am.</vt:lpstr>
      <vt:lpstr>Awareness vs. Acceptance</vt:lpstr>
      <vt:lpstr>Advocate for Acceptance</vt:lpstr>
      <vt:lpstr>Tell a Friend…</vt:lpstr>
      <vt:lpstr>Acceptance is the key to success.</vt:lpstr>
      <vt:lpstr>Autists are people, too.</vt:lpstr>
      <vt:lpstr>Remember to be kind to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dc:title>
  <dc:creator>dell</dc:creator>
  <cp:lastModifiedBy>Violette Nightshade</cp:lastModifiedBy>
  <cp:revision>26</cp:revision>
  <dcterms:created xsi:type="dcterms:W3CDTF">2019-08-17T03:15:26Z</dcterms:created>
  <dcterms:modified xsi:type="dcterms:W3CDTF">2019-08-26T02:18:39Z</dcterms:modified>
</cp:coreProperties>
</file>