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1" r:id="rId3"/>
    <p:sldId id="265" r:id="rId4"/>
    <p:sldId id="273" r:id="rId5"/>
    <p:sldId id="2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1904" autoAdjust="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5DC273-E05A-4670-AEA3-8FF028430CB3}" type="datetimeFigureOut">
              <a:rPr lang="en-US" smtClean="0"/>
              <a:t>5/1/2023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F4186-28EB-4F9A-B757-0F9FFAA3EA7A}" type="slidenum">
              <a:rPr lang="en-US" smtClean="0"/>
              <a:t>‹#›</a:t>
            </a:fld>
            <a:endParaRPr lang="en-US"/>
          </a:p>
        </p:txBody>
      </p:sp>
    </p:spTree>
    <p:extLst>
      <p:ext uri="{BB962C8B-B14F-4D97-AF65-F5344CB8AC3E}">
        <p14:creationId xmlns:p14="http://schemas.microsoft.com/office/powerpoint/2010/main" val="1594010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F4186-28EB-4F9A-B757-0F9FFAA3EA7A}" type="slidenum">
              <a:rPr lang="en-US" smtClean="0"/>
              <a:t>1</a:t>
            </a:fld>
            <a:endParaRPr lang="en-US"/>
          </a:p>
        </p:txBody>
      </p:sp>
    </p:spTree>
    <p:extLst>
      <p:ext uri="{BB962C8B-B14F-4D97-AF65-F5344CB8AC3E}">
        <p14:creationId xmlns:p14="http://schemas.microsoft.com/office/powerpoint/2010/main" val="1548253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Statutory</a:t>
            </a:r>
            <a:r>
              <a:rPr lang="en-US" baseline="0" dirty="0"/>
              <a:t> construction. Constitution – statute – regulation – sub-regulation.</a:t>
            </a:r>
          </a:p>
          <a:p>
            <a:r>
              <a:rPr lang="en-US" baseline="0" dirty="0"/>
              <a:t>The statute says “advocacy” is a responsibility of the Council. No ambiguity or doubt there. But what is advocacy? </a:t>
            </a:r>
            <a:br>
              <a:rPr lang="en-US" dirty="0"/>
            </a:br>
            <a:endParaRPr lang="en-US" dirty="0"/>
          </a:p>
          <a:p>
            <a:r>
              <a:rPr lang="en-US" dirty="0"/>
              <a:t>A: General</a:t>
            </a:r>
            <a:r>
              <a:rPr lang="en-US" baseline="0" dirty="0"/>
              <a:t> provisions</a:t>
            </a:r>
          </a:p>
          <a:p>
            <a:r>
              <a:rPr lang="en-US" baseline="0" dirty="0"/>
              <a:t>B: Councils membership</a:t>
            </a:r>
          </a:p>
          <a:p>
            <a:r>
              <a:rPr lang="en-US" baseline="0" dirty="0"/>
              <a:t>C: COUNCIL REPONSIBLITIES</a:t>
            </a:r>
          </a:p>
          <a:p>
            <a:pPr marL="228600" indent="-228600">
              <a:buAutoNum type="arabicParenR"/>
            </a:pPr>
            <a:r>
              <a:rPr lang="en-US" baseline="0" dirty="0"/>
              <a:t>Shall have the responsibilities described in 2-10</a:t>
            </a:r>
          </a:p>
          <a:p>
            <a:pPr marL="228600" indent="-228600">
              <a:buAutoNum type="arabicParenR"/>
            </a:pPr>
            <a:r>
              <a:rPr lang="en-US" baseline="0" dirty="0"/>
              <a:t>FIRST responsibility is advocacy.</a:t>
            </a:r>
          </a:p>
          <a:p>
            <a:pPr marL="228600" indent="-228600">
              <a:buAutoNum type="arabicParenR"/>
            </a:pPr>
            <a:r>
              <a:rPr lang="en-US" baseline="0" dirty="0"/>
              <a:t>Annual reports to the Federal Government </a:t>
            </a:r>
          </a:p>
          <a:p>
            <a:pPr marL="228600" indent="-228600">
              <a:buAutoNum type="arabicParenR"/>
            </a:pPr>
            <a:r>
              <a:rPr lang="en-US" baseline="0" dirty="0"/>
              <a:t>State plan development</a:t>
            </a:r>
          </a:p>
          <a:p>
            <a:pPr marL="228600" indent="-228600">
              <a:buAutoNum type="arabicParenR"/>
            </a:pPr>
            <a:r>
              <a:rPr lang="en-US" baseline="0" dirty="0"/>
              <a:t>STATE PLAN IMPLEMENTATION comes from working with key stakeholders and policymakers to ensure our plan can be implemented. This comes from advocacy/education. </a:t>
            </a:r>
          </a:p>
          <a:p>
            <a:pPr marL="0" indent="0">
              <a:buNone/>
            </a:pPr>
            <a:endParaRPr lang="en-US" baseline="0" dirty="0"/>
          </a:p>
          <a:p>
            <a:pPr marL="0" indent="0">
              <a:buNone/>
            </a:pPr>
            <a:r>
              <a:rPr lang="en-US" baseline="0" dirty="0"/>
              <a:t>DHHS in Nevada has committed to ensuring our independence is protected and that we can carry out the goals and objectives of our 5 year state plan.  </a:t>
            </a:r>
          </a:p>
        </p:txBody>
      </p:sp>
      <p:sp>
        <p:nvSpPr>
          <p:cNvPr id="4" name="Slide Number Placeholder 3"/>
          <p:cNvSpPr>
            <a:spLocks noGrp="1"/>
          </p:cNvSpPr>
          <p:nvPr>
            <p:ph type="sldNum" sz="quarter" idx="10"/>
          </p:nvPr>
        </p:nvSpPr>
        <p:spPr/>
        <p:txBody>
          <a:bodyPr/>
          <a:lstStyle/>
          <a:p>
            <a:fld id="{88B2A029-9C34-4E3C-BCA3-2898649EA0B6}" type="slidenum">
              <a:rPr lang="en-US" smtClean="0"/>
              <a:t>2</a:t>
            </a:fld>
            <a:endParaRPr lang="en-US"/>
          </a:p>
        </p:txBody>
      </p:sp>
    </p:spTree>
    <p:extLst>
      <p:ext uri="{BB962C8B-B14F-4D97-AF65-F5344CB8AC3E}">
        <p14:creationId xmlns:p14="http://schemas.microsoft.com/office/powerpoint/2010/main" val="2900025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Fortunately, the DD Act does have some examples</a:t>
            </a:r>
            <a:r>
              <a:rPr lang="en-US" baseline="0" dirty="0"/>
              <a:t> of advocacy. Statute lists</a:t>
            </a:r>
            <a:r>
              <a:rPr lang="en-US" dirty="0"/>
              <a:t> </a:t>
            </a:r>
            <a:r>
              <a:rPr lang="en-US" i="1" dirty="0"/>
              <a:t>permissible</a:t>
            </a:r>
            <a:r>
              <a:rPr lang="en-US" dirty="0"/>
              <a:t> (not mandatory) activities Congress authorized.</a:t>
            </a:r>
            <a:r>
              <a:rPr lang="en-US" baseline="0" dirty="0"/>
              <a:t> </a:t>
            </a:r>
            <a:r>
              <a:rPr lang="en-US" i="0" baseline="0" dirty="0"/>
              <a:t>What activities fall in each category? (e.g. providing testimony, holding rallies at the capitol, writing letters to the editor, sending action alerts to lists, social media announcing a vote on an issue.)</a:t>
            </a:r>
          </a:p>
          <a:p>
            <a:endParaRPr lang="en-US" i="0" baseline="0" dirty="0"/>
          </a:p>
          <a:p>
            <a:r>
              <a:rPr lang="en-US" i="0" baseline="0" dirty="0"/>
              <a:t>DD Awareness Day counts as advocacy. </a:t>
            </a:r>
          </a:p>
          <a:p>
            <a:endParaRPr lang="en-US" i="0" baseline="0" dirty="0"/>
          </a:p>
          <a:p>
            <a:r>
              <a:rPr lang="en-US" i="0" baseline="0" dirty="0"/>
              <a:t>And what about the “Other activities” catchall? – is this a license to do whatever you want? Definitely not, but suggests that this is not exclusive list of all activities that are allowed.</a:t>
            </a:r>
          </a:p>
        </p:txBody>
      </p:sp>
      <p:sp>
        <p:nvSpPr>
          <p:cNvPr id="4" name="Slide Number Placeholder 3"/>
          <p:cNvSpPr>
            <a:spLocks noGrp="1"/>
          </p:cNvSpPr>
          <p:nvPr>
            <p:ph type="sldNum" sz="quarter" idx="10"/>
          </p:nvPr>
        </p:nvSpPr>
        <p:spPr/>
        <p:txBody>
          <a:bodyPr/>
          <a:lstStyle/>
          <a:p>
            <a:fld id="{88B2A029-9C34-4E3C-BCA3-2898649EA0B6}" type="slidenum">
              <a:rPr lang="en-US" smtClean="0"/>
              <a:t>3</a:t>
            </a:fld>
            <a:endParaRPr lang="en-US"/>
          </a:p>
        </p:txBody>
      </p:sp>
    </p:spTree>
    <p:extLst>
      <p:ext uri="{BB962C8B-B14F-4D97-AF65-F5344CB8AC3E}">
        <p14:creationId xmlns:p14="http://schemas.microsoft.com/office/powerpoint/2010/main" val="942537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Regulations adapted in 2015 broadened the definition of “advocacy” to include “all</a:t>
            </a:r>
            <a:r>
              <a:rPr lang="en-US" baseline="0" dirty="0"/>
              <a:t> aspects of community living.” But does that make the meaning more clear? </a:t>
            </a:r>
          </a:p>
          <a:p>
            <a:endParaRPr lang="en-US" baseline="0" dirty="0"/>
          </a:p>
          <a:p>
            <a:r>
              <a:rPr lang="en-US" baseline="0" dirty="0"/>
              <a:t>Additional guidance on non-partisan seems simple. But then DD Councils are reminded that they must follow all federal and state laws regarding use of funds. What federal and state laws?</a:t>
            </a:r>
          </a:p>
          <a:p>
            <a:r>
              <a:rPr lang="en-US" baseline="0" dirty="0"/>
              <a:t>It seems DSA’s have some obligation to ensure compliance with state laws. How do you use your DSA? What about state attorney’s general offices? </a:t>
            </a:r>
          </a:p>
        </p:txBody>
      </p:sp>
      <p:sp>
        <p:nvSpPr>
          <p:cNvPr id="4" name="Slide Number Placeholder 3"/>
          <p:cNvSpPr>
            <a:spLocks noGrp="1"/>
          </p:cNvSpPr>
          <p:nvPr>
            <p:ph type="sldNum" sz="quarter" idx="10"/>
          </p:nvPr>
        </p:nvSpPr>
        <p:spPr/>
        <p:txBody>
          <a:bodyPr/>
          <a:lstStyle/>
          <a:p>
            <a:fld id="{88B2A029-9C34-4E3C-BCA3-2898649EA0B6}" type="slidenum">
              <a:rPr lang="en-US" smtClean="0"/>
              <a:t>4</a:t>
            </a:fld>
            <a:endParaRPr lang="en-US"/>
          </a:p>
        </p:txBody>
      </p:sp>
    </p:spTree>
    <p:extLst>
      <p:ext uri="{BB962C8B-B14F-4D97-AF65-F5344CB8AC3E}">
        <p14:creationId xmlns:p14="http://schemas.microsoft.com/office/powerpoint/2010/main" val="907693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HHS Regulations provide some guidance on the myriad</a:t>
            </a:r>
            <a:r>
              <a:rPr lang="en-US" baseline="0" dirty="0"/>
              <a:t> of federal laws. </a:t>
            </a:r>
            <a:endParaRPr lang="en-US" dirty="0"/>
          </a:p>
        </p:txBody>
      </p:sp>
      <p:sp>
        <p:nvSpPr>
          <p:cNvPr id="4" name="Slide Number Placeholder 3"/>
          <p:cNvSpPr>
            <a:spLocks noGrp="1"/>
          </p:cNvSpPr>
          <p:nvPr>
            <p:ph type="sldNum" sz="quarter" idx="10"/>
          </p:nvPr>
        </p:nvSpPr>
        <p:spPr/>
        <p:txBody>
          <a:bodyPr/>
          <a:lstStyle/>
          <a:p>
            <a:fld id="{88B2A029-9C34-4E3C-BCA3-2898649EA0B6}" type="slidenum">
              <a:rPr lang="en-US" smtClean="0"/>
              <a:t>5</a:t>
            </a:fld>
            <a:endParaRPr lang="en-US"/>
          </a:p>
        </p:txBody>
      </p:sp>
    </p:spTree>
    <p:extLst>
      <p:ext uri="{BB962C8B-B14F-4D97-AF65-F5344CB8AC3E}">
        <p14:creationId xmlns:p14="http://schemas.microsoft.com/office/powerpoint/2010/main" val="2120179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DC4F-6719-4483-88C2-E04DD2B498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978124-DC77-4AD2-9878-5F7C7C496E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017FE2-F623-4262-9A1B-24123C83DC6D}"/>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5" name="Footer Placeholder 4">
            <a:extLst>
              <a:ext uri="{FF2B5EF4-FFF2-40B4-BE49-F238E27FC236}">
                <a16:creationId xmlns:a16="http://schemas.microsoft.com/office/drawing/2014/main" id="{0F3E2DE1-FE63-44DF-A5D8-3DE585CFF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22226F-CEBE-4030-AFCD-FDB39C18A6C1}"/>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3740700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3E881-A194-4A77-ADED-7BC84435F1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CFAEE4-CE57-49B2-ACC9-FB956759DB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464A6F-E5D5-4B10-AA65-35E050DF3260}"/>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5" name="Footer Placeholder 4">
            <a:extLst>
              <a:ext uri="{FF2B5EF4-FFF2-40B4-BE49-F238E27FC236}">
                <a16:creationId xmlns:a16="http://schemas.microsoft.com/office/drawing/2014/main" id="{967AE684-A795-43C6-A629-0A65891245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A9D9E-FF25-435B-BE86-407937D37784}"/>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4208027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21BF1-4DB5-49B2-AD8D-00AE5FBE0B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4E6381-01E4-4545-840A-16FAEE93D4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B49C28-B157-4246-B700-BAA1D52A2FAB}"/>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5" name="Footer Placeholder 4">
            <a:extLst>
              <a:ext uri="{FF2B5EF4-FFF2-40B4-BE49-F238E27FC236}">
                <a16:creationId xmlns:a16="http://schemas.microsoft.com/office/drawing/2014/main" id="{3BA2F5E1-6728-4045-AC64-9F01190C5A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870C5A-9BFA-41DD-BD74-C63E5337F03E}"/>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2881676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CCA34-EEE5-404F-8316-801E9F1040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C5CF4A-4741-47BC-A6FF-C354D7B44F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06BCB9-A399-43D4-8350-83271375BF4A}"/>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5" name="Footer Placeholder 4">
            <a:extLst>
              <a:ext uri="{FF2B5EF4-FFF2-40B4-BE49-F238E27FC236}">
                <a16:creationId xmlns:a16="http://schemas.microsoft.com/office/drawing/2014/main" id="{08A32C34-72C0-4EE4-B472-3F5E05C7B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BB05C0-A97A-45D3-994A-E2FD7EC28261}"/>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780837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8B286-BE18-4F84-A57E-FDBA43F51C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54834F-0C0B-4160-A9B0-D29279480E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548E92-9CA3-4444-B1E9-19F6A668F3D9}"/>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5" name="Footer Placeholder 4">
            <a:extLst>
              <a:ext uri="{FF2B5EF4-FFF2-40B4-BE49-F238E27FC236}">
                <a16:creationId xmlns:a16="http://schemas.microsoft.com/office/drawing/2014/main" id="{7404848A-E53B-44F7-91F6-8370273310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0B5D1C-CF88-42C5-BA26-595F206CD50A}"/>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355621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E06-F898-4A1D-BB8D-98ED438D07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6CEAC7-3176-4C30-BF55-40C691E861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FDFD36-D2C6-4F1D-B28A-654B31C289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F79E5F-E60D-4AD2-BCD9-476A8607148F}"/>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6" name="Footer Placeholder 5">
            <a:extLst>
              <a:ext uri="{FF2B5EF4-FFF2-40B4-BE49-F238E27FC236}">
                <a16:creationId xmlns:a16="http://schemas.microsoft.com/office/drawing/2014/main" id="{8C765AD7-CABD-431D-83B9-AE5324E379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19E931-081B-4325-905C-F27C7AFF372D}"/>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3963192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0E3EC-72B3-4F3D-82E8-9758E805AB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3CA055-EA20-4C89-994A-9D9D6396AF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46ED9-1B17-4D0C-8DD7-DCC95F693F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F91F26-1EEC-4E88-B75B-1AD31F9797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222839-30E1-44BD-8E88-89D1AACC1E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57FB74-2E54-4570-A255-71F0FFAA1BEE}"/>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8" name="Footer Placeholder 7">
            <a:extLst>
              <a:ext uri="{FF2B5EF4-FFF2-40B4-BE49-F238E27FC236}">
                <a16:creationId xmlns:a16="http://schemas.microsoft.com/office/drawing/2014/main" id="{9E8C8812-92A0-468D-9B84-D7EF1EABF9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C936F4-9C74-4B44-BAE2-4D3B86124377}"/>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4072252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92950-627D-4A21-93E7-CDAD5E0877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F76320-AD46-44C6-A0E2-FF4B7F1C970B}"/>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4" name="Footer Placeholder 3">
            <a:extLst>
              <a:ext uri="{FF2B5EF4-FFF2-40B4-BE49-F238E27FC236}">
                <a16:creationId xmlns:a16="http://schemas.microsoft.com/office/drawing/2014/main" id="{796F16E6-D578-4F1A-BFED-C4A3C324B4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7EAAAD-9DF0-46A1-AAC1-3BAED5C8DEFC}"/>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4111511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BFC309-CB24-48FF-B48F-F9CFBE6CA38E}"/>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3" name="Footer Placeholder 2">
            <a:extLst>
              <a:ext uri="{FF2B5EF4-FFF2-40B4-BE49-F238E27FC236}">
                <a16:creationId xmlns:a16="http://schemas.microsoft.com/office/drawing/2014/main" id="{41396355-1AB7-45FC-BDA4-2FD68F2E64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928C7D-772D-4711-8E21-0AEEC09FB0C3}"/>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4152720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0D929-8091-45AF-A5D8-F7C9B13E56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3DA0DDC-A52A-407E-9CF2-247E83B65B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2B9B4C-7D67-460F-8FAA-455BAD0330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62EE1D-0929-4B94-9462-2F77CB7D592D}"/>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6" name="Footer Placeholder 5">
            <a:extLst>
              <a:ext uri="{FF2B5EF4-FFF2-40B4-BE49-F238E27FC236}">
                <a16:creationId xmlns:a16="http://schemas.microsoft.com/office/drawing/2014/main" id="{D8BC6C93-4394-4DF9-9D3F-6D3D237702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7444FE-2619-4F4A-83D3-0A7ED74EDD85}"/>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101836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5BC0-8FB8-4386-9ACB-62262819F3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D8E0B8-0B41-408D-B276-DCCC48C879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060B84-835D-42F8-95FE-719715152B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549218-B930-42DC-80C1-E01B4E975A21}"/>
              </a:ext>
            </a:extLst>
          </p:cNvPr>
          <p:cNvSpPr>
            <a:spLocks noGrp="1"/>
          </p:cNvSpPr>
          <p:nvPr>
            <p:ph type="dt" sz="half" idx="10"/>
          </p:nvPr>
        </p:nvSpPr>
        <p:spPr/>
        <p:txBody>
          <a:bodyPr/>
          <a:lstStyle/>
          <a:p>
            <a:fld id="{A0076FBA-AEEF-48A7-A56F-2A1328C6EB74}" type="datetimeFigureOut">
              <a:rPr lang="en-US" smtClean="0"/>
              <a:t>5/1/2023</a:t>
            </a:fld>
            <a:endParaRPr lang="en-US"/>
          </a:p>
        </p:txBody>
      </p:sp>
      <p:sp>
        <p:nvSpPr>
          <p:cNvPr id="6" name="Footer Placeholder 5">
            <a:extLst>
              <a:ext uri="{FF2B5EF4-FFF2-40B4-BE49-F238E27FC236}">
                <a16:creationId xmlns:a16="http://schemas.microsoft.com/office/drawing/2014/main" id="{C22E2E1A-7BA8-4A0B-A47B-DAF90B4508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978ECD-98A8-456C-9115-423AB5035E94}"/>
              </a:ext>
            </a:extLst>
          </p:cNvPr>
          <p:cNvSpPr>
            <a:spLocks noGrp="1"/>
          </p:cNvSpPr>
          <p:nvPr>
            <p:ph type="sldNum" sz="quarter" idx="12"/>
          </p:nvPr>
        </p:nvSpPr>
        <p:spPr/>
        <p:txBody>
          <a:bodyPr/>
          <a:lstStyle/>
          <a:p>
            <a:fld id="{CC745816-274B-4011-B852-F10F9CE49E71}" type="slidenum">
              <a:rPr lang="en-US" smtClean="0"/>
              <a:t>‹#›</a:t>
            </a:fld>
            <a:endParaRPr lang="en-US"/>
          </a:p>
        </p:txBody>
      </p:sp>
    </p:spTree>
    <p:extLst>
      <p:ext uri="{BB962C8B-B14F-4D97-AF65-F5344CB8AC3E}">
        <p14:creationId xmlns:p14="http://schemas.microsoft.com/office/powerpoint/2010/main" val="1090913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74621E-2316-43AF-8702-B683F4DBE1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7CE824-DBB6-4FF5-A1B9-B57FA1BDD5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69E443-8439-4684-85B9-40A03A23B9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76FBA-AEEF-48A7-A56F-2A1328C6EB74}" type="datetimeFigureOut">
              <a:rPr lang="en-US" smtClean="0"/>
              <a:t>5/1/2023</a:t>
            </a:fld>
            <a:endParaRPr lang="en-US"/>
          </a:p>
        </p:txBody>
      </p:sp>
      <p:sp>
        <p:nvSpPr>
          <p:cNvPr id="5" name="Footer Placeholder 4">
            <a:extLst>
              <a:ext uri="{FF2B5EF4-FFF2-40B4-BE49-F238E27FC236}">
                <a16:creationId xmlns:a16="http://schemas.microsoft.com/office/drawing/2014/main" id="{B28F1FF4-960C-4580-8DF0-008C72559F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1BE60A-B4AD-4027-859A-576B99E6AA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45816-274B-4011-B852-F10F9CE49E71}" type="slidenum">
              <a:rPr lang="en-US" smtClean="0"/>
              <a:t>‹#›</a:t>
            </a:fld>
            <a:endParaRPr lang="en-US"/>
          </a:p>
        </p:txBody>
      </p:sp>
    </p:spTree>
    <p:extLst>
      <p:ext uri="{BB962C8B-B14F-4D97-AF65-F5344CB8AC3E}">
        <p14:creationId xmlns:p14="http://schemas.microsoft.com/office/powerpoint/2010/main" val="3349662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2D263-436B-1825-3C7E-4511F5A39B0A}"/>
              </a:ext>
            </a:extLst>
          </p:cNvPr>
          <p:cNvSpPr>
            <a:spLocks noGrp="1"/>
          </p:cNvSpPr>
          <p:nvPr>
            <p:ph type="ctrTitle"/>
          </p:nvPr>
        </p:nvSpPr>
        <p:spPr>
          <a:xfrm>
            <a:off x="95693" y="112270"/>
            <a:ext cx="12096307" cy="2387600"/>
          </a:xfrm>
        </p:spPr>
        <p:txBody>
          <a:bodyPr/>
          <a:lstStyle/>
          <a:p>
            <a:r>
              <a:rPr lang="en-US" b="1" dirty="0"/>
              <a:t>Lobbying vs. Educating/Advocating</a:t>
            </a:r>
          </a:p>
        </p:txBody>
      </p:sp>
      <p:sp>
        <p:nvSpPr>
          <p:cNvPr id="3" name="Subtitle 2">
            <a:extLst>
              <a:ext uri="{FF2B5EF4-FFF2-40B4-BE49-F238E27FC236}">
                <a16:creationId xmlns:a16="http://schemas.microsoft.com/office/drawing/2014/main" id="{9ABDC655-5FA0-3046-E2CF-FA874BAF749F}"/>
              </a:ext>
            </a:extLst>
          </p:cNvPr>
          <p:cNvSpPr>
            <a:spLocks noGrp="1"/>
          </p:cNvSpPr>
          <p:nvPr>
            <p:ph type="subTitle" idx="1"/>
          </p:nvPr>
        </p:nvSpPr>
        <p:spPr>
          <a:xfrm>
            <a:off x="1524000" y="3602037"/>
            <a:ext cx="9144000" cy="2628641"/>
          </a:xfrm>
        </p:spPr>
        <p:txBody>
          <a:bodyPr>
            <a:normAutofit/>
          </a:bodyPr>
          <a:lstStyle/>
          <a:p>
            <a:r>
              <a:rPr lang="en-US" sz="3200" dirty="0"/>
              <a:t>Information comes from:</a:t>
            </a:r>
            <a:br>
              <a:rPr lang="en-US" dirty="0"/>
            </a:br>
            <a:r>
              <a:rPr lang="en-US" dirty="0"/>
              <a:t>DD Act Final Rule (2015) (DD Act Sec. 125 (c)(5)(L))</a:t>
            </a:r>
          </a:p>
          <a:p>
            <a:r>
              <a:rPr lang="en-US" dirty="0">
                <a:effectLst/>
                <a:latin typeface="Calibri" panose="020F0502020204030204" pitchFamily="34" charset="0"/>
                <a:ea typeface="Calibri" panose="020F0502020204030204" pitchFamily="34" charset="0"/>
                <a:cs typeface="Times New Roman" panose="02020603050405020304" pitchFamily="18" charset="0"/>
              </a:rPr>
              <a:t>Public Law 106-402, Developmental Disabilities Assistance and Bill of Rights Act of 2000 (42 U.S.C. 15001 et seq).</a:t>
            </a:r>
          </a:p>
          <a:p>
            <a:r>
              <a:rPr lang="en-US" dirty="0">
                <a:effectLst/>
                <a:latin typeface="Calibri" panose="020F0502020204030204" pitchFamily="34" charset="0"/>
                <a:ea typeface="Calibri" panose="020F0502020204030204" pitchFamily="34" charset="0"/>
                <a:cs typeface="Times New Roman" panose="02020603050405020304" pitchFamily="18" charset="0"/>
              </a:rPr>
              <a:t>Information and Technical Assistance Center (ITACC) for DD Councils</a:t>
            </a:r>
          </a:p>
          <a:p>
            <a:endParaRPr lang="en-US" dirty="0"/>
          </a:p>
          <a:p>
            <a:endParaRPr lang="en-US" dirty="0"/>
          </a:p>
        </p:txBody>
      </p:sp>
    </p:spTree>
    <p:extLst>
      <p:ext uri="{BB962C8B-B14F-4D97-AF65-F5344CB8AC3E}">
        <p14:creationId xmlns:p14="http://schemas.microsoft.com/office/powerpoint/2010/main" val="2806003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48" y="1089481"/>
            <a:ext cx="11649456" cy="1623239"/>
          </a:xfrm>
        </p:spPr>
        <p:txBody>
          <a:bodyPr>
            <a:normAutofit/>
          </a:bodyPr>
          <a:lstStyle/>
          <a:p>
            <a:pPr algn="ctr"/>
            <a:r>
              <a:rPr lang="en-US" sz="3000" b="1" dirty="0">
                <a:effectLst/>
              </a:rPr>
              <a:t>The Developmental Disabilities Assistance and Bill of Rights Act of </a:t>
            </a:r>
            <a:r>
              <a:rPr lang="en-US" sz="3000" b="1" dirty="0"/>
              <a:t>2000</a:t>
            </a:r>
            <a:br>
              <a:rPr lang="en-US" sz="3000" b="1" dirty="0"/>
            </a:br>
            <a:r>
              <a:rPr lang="en-US" sz="3000" b="1" dirty="0"/>
              <a:t>https://www.acl.gov/sites/default/files/about-acl/2016-12/dd_act_2000.pdf</a:t>
            </a:r>
            <a:endParaRPr lang="en-US" sz="3000" dirty="0"/>
          </a:p>
        </p:txBody>
      </p:sp>
      <p:sp>
        <p:nvSpPr>
          <p:cNvPr id="3" name="Content Placeholder 2"/>
          <p:cNvSpPr>
            <a:spLocks noGrp="1"/>
          </p:cNvSpPr>
          <p:nvPr>
            <p:ph idx="1"/>
          </p:nvPr>
        </p:nvSpPr>
        <p:spPr>
          <a:xfrm>
            <a:off x="746760" y="2712720"/>
            <a:ext cx="10515600" cy="3825239"/>
          </a:xfrm>
        </p:spPr>
        <p:txBody>
          <a:bodyPr>
            <a:normAutofit/>
          </a:bodyPr>
          <a:lstStyle/>
          <a:p>
            <a:pPr marL="0" indent="0">
              <a:buNone/>
            </a:pPr>
            <a:r>
              <a:rPr lang="en-US" dirty="0"/>
              <a:t>SEC. 125. STATE COUNCILS ON DEVELOPMENTAL DISABILITIES AND DESIGNATED STATE AGENCIES.</a:t>
            </a:r>
          </a:p>
          <a:p>
            <a:pPr marL="457200" lvl="1" indent="0">
              <a:buNone/>
            </a:pPr>
            <a:r>
              <a:rPr lang="en-US" dirty="0"/>
              <a:t>(c) COUNCIL RESPONSIBILITIES.—</a:t>
            </a:r>
          </a:p>
          <a:p>
            <a:pPr marL="457200" lvl="1" indent="0">
              <a:buNone/>
            </a:pPr>
            <a:r>
              <a:rPr lang="en-US" dirty="0"/>
              <a:t>	(2) </a:t>
            </a:r>
            <a:r>
              <a:rPr lang="en-US" b="1" dirty="0"/>
              <a:t>ADVOCACY, CAPACITY BUILDING, AND SYSTEMIC CHANGE ACTIVITIES</a:t>
            </a:r>
            <a:r>
              <a:rPr lang="en-US" dirty="0"/>
              <a:t>.—The Council shall serve as an advocate for individuals with developmental disabilities and conduct or support programs, projects, and activities that carry out the purpose of this subtitle.</a:t>
            </a:r>
          </a:p>
          <a:p>
            <a:pPr marL="457200" lvl="1" indent="0">
              <a:buNone/>
            </a:pPr>
            <a:endParaRPr lang="en-US" dirty="0"/>
          </a:p>
          <a:p>
            <a:pPr marL="457200" lvl="1" indent="0" algn="ctr">
              <a:buNone/>
            </a:pPr>
            <a:r>
              <a:rPr lang="en-US" dirty="0"/>
              <a:t>Our MOU mimics the DD Act and DHHS has committed to ensuring our independence is protected. </a:t>
            </a:r>
          </a:p>
          <a:p>
            <a:endParaRPr lang="en-US" dirty="0"/>
          </a:p>
        </p:txBody>
      </p:sp>
      <p:sp>
        <p:nvSpPr>
          <p:cNvPr id="4" name="TextBox 3"/>
          <p:cNvSpPr txBox="1"/>
          <p:nvPr/>
        </p:nvSpPr>
        <p:spPr>
          <a:xfrm>
            <a:off x="1531620" y="320040"/>
            <a:ext cx="8945880" cy="769441"/>
          </a:xfrm>
          <a:prstGeom prst="rect">
            <a:avLst/>
          </a:prstGeom>
          <a:noFill/>
        </p:spPr>
        <p:txBody>
          <a:bodyPr wrap="square" rtlCol="0">
            <a:spAutoFit/>
          </a:bodyPr>
          <a:lstStyle/>
          <a:p>
            <a:pPr algn="ctr"/>
            <a:r>
              <a:rPr lang="en-US" sz="4400" b="1" dirty="0">
                <a:solidFill>
                  <a:srgbClr val="FF9800"/>
                </a:solidFill>
                <a:latin typeface="Roboto Condensed"/>
              </a:rPr>
              <a:t>DD Councils Must Advocate</a:t>
            </a:r>
            <a:endParaRPr lang="en-US" sz="4400" dirty="0"/>
          </a:p>
        </p:txBody>
      </p:sp>
    </p:spTree>
    <p:extLst>
      <p:ext uri="{BB962C8B-B14F-4D97-AF65-F5344CB8AC3E}">
        <p14:creationId xmlns:p14="http://schemas.microsoft.com/office/powerpoint/2010/main" val="223021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 y="183197"/>
            <a:ext cx="11856720" cy="1325563"/>
          </a:xfrm>
        </p:spPr>
        <p:txBody>
          <a:bodyPr>
            <a:normAutofit/>
          </a:bodyPr>
          <a:lstStyle/>
          <a:p>
            <a:pPr algn="ctr"/>
            <a:r>
              <a:rPr lang="en-US" sz="4000" b="1" dirty="0">
                <a:solidFill>
                  <a:srgbClr val="FF9800"/>
                </a:solidFill>
                <a:latin typeface="Roboto Condensed"/>
              </a:rPr>
              <a:t>Permissible Advocacy/Education Activities in DD Act</a:t>
            </a:r>
            <a:endParaRPr lang="en-US" sz="4000" dirty="0"/>
          </a:p>
        </p:txBody>
      </p:sp>
      <p:sp>
        <p:nvSpPr>
          <p:cNvPr id="3" name="Content Placeholder 2"/>
          <p:cNvSpPr>
            <a:spLocks noGrp="1"/>
          </p:cNvSpPr>
          <p:nvPr>
            <p:ph sz="half" idx="1"/>
          </p:nvPr>
        </p:nvSpPr>
        <p:spPr>
          <a:xfrm>
            <a:off x="304800" y="1508760"/>
            <a:ext cx="11551920" cy="5212079"/>
          </a:xfrm>
        </p:spPr>
        <p:txBody>
          <a:bodyPr>
            <a:normAutofit fontScale="92500" lnSpcReduction="20000"/>
          </a:bodyPr>
          <a:lstStyle/>
          <a:p>
            <a:r>
              <a:rPr lang="en-US" dirty="0"/>
              <a:t>Educate the public about the capabilities, preferences, and needs of individuals with developmental disabilities and their families, including training in self-advocacy, education of policymakers, and citizen leadership skills.</a:t>
            </a:r>
          </a:p>
          <a:p>
            <a:r>
              <a:rPr lang="en-US" dirty="0"/>
              <a:t>Support coalitions that support the policy agenda of the Council, including training in self-advocacy, education of policymakers, and citizen leadership skills. </a:t>
            </a:r>
          </a:p>
          <a:p>
            <a:r>
              <a:rPr lang="en-US" dirty="0"/>
              <a:t>Provide information to policymakers by supporting and conducting studies and analyses, gathering information, and developing and disseminating model policies and procedures, information, approaches, strategies, findings, conclusions, and recommendations. </a:t>
            </a:r>
          </a:p>
          <a:p>
            <a:r>
              <a:rPr lang="en-US" dirty="0"/>
              <a:t>Provide the information </a:t>
            </a:r>
            <a:r>
              <a:rPr lang="en-US" u="sng" dirty="0"/>
              <a:t>directly</a:t>
            </a:r>
            <a:r>
              <a:rPr lang="en-US" dirty="0"/>
              <a:t> to Federal, State, and local policymakers, including Congress, the Federal executive branch, the Governors, State legislatures, and State agencies, in order to increase the ability of such policymakers to offer opportunities and to enhance or adapt generic services to meet the needs of, or provide specialized services to, individuals with developmental disabilities and their families.</a:t>
            </a:r>
          </a:p>
          <a:p>
            <a:r>
              <a:rPr lang="en-US" dirty="0"/>
              <a:t>“Other Activities.” (DD Act Sec. 125 (c)(5)(L))</a:t>
            </a:r>
          </a:p>
          <a:p>
            <a:endParaRPr lang="en-US" dirty="0"/>
          </a:p>
        </p:txBody>
      </p:sp>
    </p:spTree>
    <p:extLst>
      <p:ext uri="{BB962C8B-B14F-4D97-AF65-F5344CB8AC3E}">
        <p14:creationId xmlns:p14="http://schemas.microsoft.com/office/powerpoint/2010/main" val="809055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5"/>
            <a:ext cx="10515600" cy="1325563"/>
          </a:xfrm>
        </p:spPr>
        <p:txBody>
          <a:bodyPr/>
          <a:lstStyle/>
          <a:p>
            <a:pPr algn="ctr"/>
            <a:r>
              <a:rPr lang="en-US" b="1" dirty="0">
                <a:solidFill>
                  <a:srgbClr val="FF9800"/>
                </a:solidFill>
                <a:latin typeface="Roboto Condensed"/>
              </a:rPr>
              <a:t>“Advocate/Education” v. Lobbying Regulation</a:t>
            </a:r>
            <a:endParaRPr lang="en-US" dirty="0"/>
          </a:p>
        </p:txBody>
      </p:sp>
      <p:sp>
        <p:nvSpPr>
          <p:cNvPr id="3" name="Content Placeholder 2"/>
          <p:cNvSpPr>
            <a:spLocks noGrp="1"/>
          </p:cNvSpPr>
          <p:nvPr>
            <p:ph sz="half" idx="1"/>
          </p:nvPr>
        </p:nvSpPr>
        <p:spPr>
          <a:xfrm>
            <a:off x="838200" y="1539240"/>
            <a:ext cx="10515600" cy="4637723"/>
          </a:xfrm>
        </p:spPr>
        <p:txBody>
          <a:bodyPr>
            <a:noAutofit/>
          </a:bodyPr>
          <a:lstStyle/>
          <a:p>
            <a:pPr marL="0" indent="0">
              <a:buNone/>
            </a:pPr>
            <a:r>
              <a:rPr lang="en-US" sz="2400" dirty="0"/>
              <a:t>DD Act Final Rule (2015) – </a:t>
            </a:r>
          </a:p>
          <a:p>
            <a:pPr marL="0" indent="0">
              <a:buNone/>
            </a:pPr>
            <a:r>
              <a:rPr lang="en-US" sz="2400" dirty="0"/>
              <a:t>Broadened “Advocacy activities” definition: </a:t>
            </a:r>
          </a:p>
          <a:p>
            <a:r>
              <a:rPr lang="en-US" sz="2400" dirty="0"/>
              <a:t>“[A]</a:t>
            </a:r>
            <a:r>
              <a:rPr lang="en-US" sz="2400" dirty="0" err="1"/>
              <a:t>ctive</a:t>
            </a:r>
            <a:r>
              <a:rPr lang="en-US" sz="2400" dirty="0"/>
              <a:t> support of policies and practices that promote systems change efforts and other activities that further advance self- determination and inclusion in </a:t>
            </a:r>
            <a:r>
              <a:rPr lang="en-US" sz="2400" b="1" i="1" dirty="0"/>
              <a:t>all aspects of community living</a:t>
            </a:r>
            <a:r>
              <a:rPr lang="en-US" sz="2400" dirty="0"/>
              <a:t> (including housing, education, employment, and other aspects) for individuals with developmental disabilities, and their families.” </a:t>
            </a:r>
          </a:p>
          <a:p>
            <a:pPr marL="0" indent="0">
              <a:buNone/>
            </a:pPr>
            <a:r>
              <a:rPr lang="en-US" sz="2400" dirty="0"/>
              <a:t>Provided additional guidance on activities:</a:t>
            </a:r>
          </a:p>
          <a:p>
            <a:r>
              <a:rPr lang="en-US" sz="2400" dirty="0"/>
              <a:t>Maintained that advocacy should be balanced and non-partisan.</a:t>
            </a:r>
          </a:p>
          <a:p>
            <a:r>
              <a:rPr lang="en-US" sz="2400" dirty="0"/>
              <a:t>Clarified that “grantees may use non-federal funds for other policy related activities in accordance with relevant federal and state laws.”</a:t>
            </a:r>
          </a:p>
          <a:p>
            <a:r>
              <a:rPr lang="en-US" sz="2400" dirty="0"/>
              <a:t>Required Designated State Agency to determine all activities in plan are “consistent with applicable State laws, and obtain appropriate State plan assurances.” </a:t>
            </a:r>
          </a:p>
        </p:txBody>
      </p:sp>
    </p:spTree>
    <p:extLst>
      <p:ext uri="{BB962C8B-B14F-4D97-AF65-F5344CB8AC3E}">
        <p14:creationId xmlns:p14="http://schemas.microsoft.com/office/powerpoint/2010/main" val="120369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1959"/>
            <a:ext cx="9144000" cy="782003"/>
          </a:xfrm>
        </p:spPr>
        <p:txBody>
          <a:bodyPr>
            <a:normAutofit fontScale="90000"/>
          </a:bodyPr>
          <a:lstStyle/>
          <a:p>
            <a:r>
              <a:rPr lang="en-US" sz="4400" u="sng" dirty="0">
                <a:solidFill>
                  <a:srgbClr val="FF0000"/>
                </a:solidFill>
              </a:rPr>
              <a:t>HHS Grant Recipients CANNOT Lobby.</a:t>
            </a:r>
            <a:br>
              <a:rPr lang="en-US" sz="4400" u="sng" dirty="0">
                <a:solidFill>
                  <a:srgbClr val="FF0000"/>
                </a:solidFill>
              </a:rPr>
            </a:br>
            <a:r>
              <a:rPr lang="en-US" sz="2000" dirty="0">
                <a:solidFill>
                  <a:srgbClr val="FF0000"/>
                </a:solidFill>
              </a:rPr>
              <a:t>https://www.hhs.gov/grants/grants/grants-policies-regulations/lobbying-restrictions.html#ftn5</a:t>
            </a:r>
          </a:p>
        </p:txBody>
      </p:sp>
      <p:sp>
        <p:nvSpPr>
          <p:cNvPr id="3" name="Subtitle 2"/>
          <p:cNvSpPr>
            <a:spLocks noGrp="1"/>
          </p:cNvSpPr>
          <p:nvPr>
            <p:ph type="subTitle" idx="1"/>
          </p:nvPr>
        </p:nvSpPr>
        <p:spPr>
          <a:xfrm>
            <a:off x="251460" y="1223962"/>
            <a:ext cx="11689080" cy="5492116"/>
          </a:xfrm>
          <a:noFill/>
          <a:ln>
            <a:noFill/>
          </a:ln>
        </p:spPr>
        <p:txBody>
          <a:bodyPr>
            <a:normAutofit fontScale="85000" lnSpcReduction="20000"/>
          </a:bodyPr>
          <a:lstStyle/>
          <a:p>
            <a:pPr algn="l"/>
            <a:r>
              <a:rPr lang="en-US" dirty="0">
                <a:solidFill>
                  <a:srgbClr val="FF0000"/>
                </a:solidFill>
              </a:rPr>
              <a:t>In general, recipients of federal funds </a:t>
            </a:r>
            <a:r>
              <a:rPr lang="en-US" i="1" dirty="0">
                <a:solidFill>
                  <a:srgbClr val="FF0000"/>
                </a:solidFill>
              </a:rPr>
              <a:t>are not allowed </a:t>
            </a:r>
            <a:r>
              <a:rPr lang="en-US" dirty="0">
                <a:solidFill>
                  <a:srgbClr val="FF0000"/>
                </a:solidFill>
              </a:rPr>
              <a:t>to use said federal funding to lobby federal, state, or local officials or their staff to receive additional funding or influence legislation such as:</a:t>
            </a:r>
          </a:p>
          <a:p>
            <a:pPr marL="342900" indent="-342900" algn="l">
              <a:buFont typeface="Wingdings" panose="05000000000000000000" pitchFamily="2" charset="2"/>
              <a:buChar char="Ø"/>
            </a:pPr>
            <a:r>
              <a:rPr lang="en-US" dirty="0">
                <a:solidFill>
                  <a:srgbClr val="FF0000"/>
                </a:solidFill>
              </a:rPr>
              <a:t>Spending federal funds to influence an officer or employee of any agency or Congressional member/staff regarding federal awards;</a:t>
            </a:r>
          </a:p>
          <a:p>
            <a:pPr marL="342900" indent="-342900" algn="l">
              <a:buFont typeface="Wingdings" panose="05000000000000000000" pitchFamily="2" charset="2"/>
              <a:buChar char="Ø"/>
            </a:pPr>
            <a:r>
              <a:rPr lang="en-US" dirty="0">
                <a:solidFill>
                  <a:srgbClr val="FF0000"/>
                </a:solidFill>
              </a:rPr>
              <a:t>Using grants funds provided to influence an election, contribute to a partisan organization, or influence enactment or modification of any pending federal or state legislation; or</a:t>
            </a:r>
          </a:p>
          <a:p>
            <a:pPr marL="342900" indent="-342900" algn="l">
              <a:buFont typeface="Wingdings" panose="05000000000000000000" pitchFamily="2" charset="2"/>
              <a:buChar char="Ø"/>
            </a:pPr>
            <a:r>
              <a:rPr lang="en-US" dirty="0">
                <a:solidFill>
                  <a:srgbClr val="FF0000"/>
                </a:solidFill>
              </a:rPr>
              <a:t>Expending federal funds to influence federal, state, or local officials or legislation.</a:t>
            </a:r>
          </a:p>
          <a:p>
            <a:pPr marL="342900" indent="-342900" algn="l">
              <a:buFont typeface="Wingdings" panose="05000000000000000000" pitchFamily="2" charset="2"/>
              <a:buChar char="Ø"/>
            </a:pPr>
            <a:endParaRPr lang="en-US" dirty="0">
              <a:solidFill>
                <a:srgbClr val="FF0000"/>
              </a:solidFill>
            </a:endParaRPr>
          </a:p>
          <a:p>
            <a:r>
              <a:rPr lang="en-US" sz="4700" u="sng" dirty="0">
                <a:solidFill>
                  <a:srgbClr val="6AA343"/>
                </a:solidFill>
              </a:rPr>
              <a:t>EXCEPT they </a:t>
            </a:r>
            <a:r>
              <a:rPr lang="en-US" sz="4700" i="1" u="sng" dirty="0">
                <a:solidFill>
                  <a:srgbClr val="6AA343"/>
                </a:solidFill>
              </a:rPr>
              <a:t>may</a:t>
            </a:r>
            <a:r>
              <a:rPr lang="en-US" sz="4700" u="sng" dirty="0">
                <a:solidFill>
                  <a:srgbClr val="6AA343"/>
                </a:solidFill>
              </a:rPr>
              <a:t> engage in:</a:t>
            </a:r>
          </a:p>
          <a:p>
            <a:pPr marL="342900" indent="-342900" algn="l">
              <a:buFont typeface="Wingdings" panose="05000000000000000000" pitchFamily="2" charset="2"/>
              <a:buChar char="Ø"/>
            </a:pPr>
            <a:r>
              <a:rPr lang="en-US" dirty="0">
                <a:solidFill>
                  <a:srgbClr val="6AA343"/>
                </a:solidFill>
              </a:rPr>
              <a:t>Technical or factual presentations on topics related to the performance of a grant in response to a documented request made by the member of congress or legislative body.</a:t>
            </a:r>
          </a:p>
          <a:p>
            <a:pPr marL="342900" indent="-342900" algn="l">
              <a:buFont typeface="Wingdings" panose="05000000000000000000" pitchFamily="2" charset="2"/>
              <a:buChar char="Ø"/>
            </a:pPr>
            <a:r>
              <a:rPr lang="en-US" dirty="0">
                <a:solidFill>
                  <a:srgbClr val="6AA343"/>
                </a:solidFill>
              </a:rPr>
              <a:t>Any lobbying in order to influence state legislation in order to directly reduce the cost, or to avoid material impairment of the non-federal entity’s authority to perform the grant.</a:t>
            </a:r>
          </a:p>
          <a:p>
            <a:pPr marL="342900" indent="-342900" algn="l">
              <a:buFont typeface="Wingdings" panose="05000000000000000000" pitchFamily="2" charset="2"/>
              <a:buChar char="Ø"/>
            </a:pPr>
            <a:r>
              <a:rPr lang="en-US" dirty="0">
                <a:solidFill>
                  <a:srgbClr val="6AA343"/>
                </a:solidFill>
              </a:rPr>
              <a:t>Nonpartisan analysis, study, or research reports and examinations and discussions of broad social, economic, and information provided upon request by a legislator for technical advice and assistance, as defined by the Internal Revenue Code.</a:t>
            </a:r>
          </a:p>
          <a:p>
            <a:pPr marL="342900" indent="-342900" algn="l">
              <a:buFont typeface="Wingdings" panose="05000000000000000000" pitchFamily="2" charset="2"/>
              <a:buChar char="Ø"/>
            </a:pPr>
            <a:r>
              <a:rPr lang="en-US" b="1" i="1" dirty="0">
                <a:solidFill>
                  <a:srgbClr val="6AA343"/>
                </a:solidFill>
              </a:rPr>
              <a:t>Any activity specifically authorized by statute to be undertaken with funds from the federal award</a:t>
            </a:r>
            <a:r>
              <a:rPr lang="en-US" b="1" dirty="0">
                <a:solidFill>
                  <a:srgbClr val="6AA343"/>
                </a:solidFill>
              </a:rPr>
              <a:t>.</a:t>
            </a:r>
          </a:p>
          <a:p>
            <a:pPr lvl="1" algn="l"/>
            <a:endParaRPr lang="en-US" dirty="0"/>
          </a:p>
        </p:txBody>
      </p:sp>
      <p:sp>
        <p:nvSpPr>
          <p:cNvPr id="5" name="Rounded Rectangle 4"/>
          <p:cNvSpPr/>
          <p:nvPr/>
        </p:nvSpPr>
        <p:spPr>
          <a:xfrm>
            <a:off x="605790" y="5913120"/>
            <a:ext cx="10626090" cy="441960"/>
          </a:xfrm>
          <a:prstGeom prst="roundRect">
            <a:avLst/>
          </a:prstGeom>
          <a:noFill/>
          <a:ln w="952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010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12120</TotalTime>
  <Words>1110</Words>
  <Application>Microsoft Office PowerPoint</Application>
  <PresentationFormat>Widescreen</PresentationFormat>
  <Paragraphs>63</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Roboto Condensed</vt:lpstr>
      <vt:lpstr>Wingdings</vt:lpstr>
      <vt:lpstr>Office Theme</vt:lpstr>
      <vt:lpstr>Lobbying vs. Educating/Advocating</vt:lpstr>
      <vt:lpstr>The Developmental Disabilities Assistance and Bill of Rights Act of 2000 https://www.acl.gov/sites/default/files/about-acl/2016-12/dd_act_2000.pdf</vt:lpstr>
      <vt:lpstr>Permissible Advocacy/Education Activities in DD Act</vt:lpstr>
      <vt:lpstr>“Advocate/Education” v. Lobbying Regulation</vt:lpstr>
      <vt:lpstr>HHS Grant Recipients CANNOT Lobby. https://www.hhs.gov/grants/grants/grants-policies-regulations/lobbying-restrictions.html#ftn5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Developmental Disabilities Assistance and Bill of Rights Act of 2000 https://www.acl.gov/sites/default/files/about-acl/2016-12/dd_act_2000.pdf</dc:title>
  <dc:creator>Sheryl Matney</dc:creator>
  <cp:lastModifiedBy>Catherine M. Nielsen</cp:lastModifiedBy>
  <cp:revision>4</cp:revision>
  <dcterms:created xsi:type="dcterms:W3CDTF">2019-10-18T18:42:20Z</dcterms:created>
  <dcterms:modified xsi:type="dcterms:W3CDTF">2023-05-01T16:15:08Z</dcterms:modified>
</cp:coreProperties>
</file>