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715000" cx="9144000"/>
  <p:notesSz cx="6858000" cy="9144000"/>
  <p:embeddedFontLst>
    <p:embeddedFont>
      <p:font typeface="Helvetica Neue"/>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5.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HelveticaNeue-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0e8313e69f_0_47: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0e8313e69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a9f897ad4_0_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3a9f897ad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e3d474aea_0_1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e3d474ae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1"/>
              </a:buClr>
              <a:buSzPts val="1300"/>
              <a:buChar char="●"/>
            </a:pPr>
            <a:r>
              <a:rPr lang="en" sz="1300">
                <a:solidFill>
                  <a:schemeClr val="dk1"/>
                </a:solidFill>
              </a:rPr>
              <a:t>In 6th grade, my special education teachers said that I would complete my work, but at a failing level. All math and science tests resulted in F grades. </a:t>
            </a:r>
            <a:r>
              <a:rPr lang="en" sz="1300">
                <a:solidFill>
                  <a:schemeClr val="dk1"/>
                </a:solidFill>
                <a:highlight>
                  <a:schemeClr val="lt1"/>
                </a:highlight>
              </a:rPr>
              <a:t>I do not remember what my parents or teachers did to help me with my failing grades. My mom has told me that she found me a private math tutor and assumed it helped me. </a:t>
            </a:r>
            <a:r>
              <a:rPr b="1" lang="en" sz="1300">
                <a:solidFill>
                  <a:schemeClr val="dk1"/>
                </a:solidFill>
                <a:highlight>
                  <a:schemeClr val="lt1"/>
                </a:highlight>
              </a:rPr>
              <a:t>Today, I feel frustrated that my teachers did not help support me when I needed it.  </a:t>
            </a:r>
            <a:endParaRPr b="1" sz="1300">
              <a:solidFill>
                <a:schemeClr val="dk1"/>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t/>
            </a:r>
            <a:endParaRPr b="1" sz="1300">
              <a:solidFill>
                <a:schemeClr val="dk1"/>
              </a:solidFill>
              <a:highlight>
                <a:srgbClr val="FFFF00"/>
              </a:highlight>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I was in all grade level classes by the second semester of 7th grade. </a:t>
            </a:r>
            <a:r>
              <a:rPr lang="en" sz="1300">
                <a:solidFill>
                  <a:schemeClr val="dk1"/>
                </a:solidFill>
                <a:highlight>
                  <a:schemeClr val="lt1"/>
                </a:highlight>
              </a:rPr>
              <a:t>I</a:t>
            </a:r>
            <a:r>
              <a:rPr b="1" lang="en" sz="1300">
                <a:solidFill>
                  <a:schemeClr val="dk1"/>
                </a:solidFill>
                <a:highlight>
                  <a:schemeClr val="lt1"/>
                </a:highlight>
              </a:rPr>
              <a:t> passed all classes this year and it felt amazing that I could do it.</a:t>
            </a:r>
            <a:endParaRPr b="1" sz="1300">
              <a:solidFill>
                <a:schemeClr val="dk1"/>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I was in a CWC (Class within a class) for some of my classes in middle school such as math and science</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In 7th grade I was evaluated/tested for math to see if I needed to be in a lower level math class since I was not progressing in my 7th grade general education math class. </a:t>
            </a:r>
            <a:r>
              <a:rPr lang="en" sz="1300">
                <a:solidFill>
                  <a:schemeClr val="dk1"/>
                </a:solidFill>
                <a:highlight>
                  <a:schemeClr val="lt1"/>
                </a:highlight>
              </a:rPr>
              <a:t>After the math testing the IEP team decided to keep me in my 7th grade math class. </a:t>
            </a:r>
            <a:r>
              <a:rPr b="1" lang="en" sz="1300">
                <a:solidFill>
                  <a:schemeClr val="dk1"/>
                </a:solidFill>
                <a:highlight>
                  <a:schemeClr val="lt1"/>
                </a:highlight>
              </a:rPr>
              <a:t>I felt that I should have been placed in a different math class. </a:t>
            </a:r>
            <a:r>
              <a:rPr lang="en" sz="1300">
                <a:solidFill>
                  <a:schemeClr val="dk1"/>
                </a:solidFill>
                <a:highlight>
                  <a:schemeClr val="lt1"/>
                </a:highlight>
              </a:rPr>
              <a:t>So that I could have had more of an individualized class and gotten more out of the math class.</a:t>
            </a:r>
            <a:endParaRPr sz="1300">
              <a:solidFill>
                <a:schemeClr val="dk1"/>
              </a:solidFill>
              <a:highlight>
                <a:schemeClr val="lt1"/>
              </a:highlight>
            </a:endParaRPr>
          </a:p>
          <a:p>
            <a:pPr indent="0" lvl="0" marL="457200" rtl="0" algn="l">
              <a:lnSpc>
                <a:spcPct val="115000"/>
              </a:lnSpc>
              <a:spcBef>
                <a:spcPts val="0"/>
              </a:spcBef>
              <a:spcAft>
                <a:spcPts val="0"/>
              </a:spcAft>
              <a:buNone/>
            </a:pPr>
            <a: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In 8th grade I started my transition process to high school and I continued taking my grade level classes and still received special education services</a:t>
            </a:r>
            <a:endParaRPr sz="1300">
              <a:solidFill>
                <a:schemeClr val="dk1"/>
              </a:solidFill>
            </a:endParaRPr>
          </a:p>
          <a:p>
            <a:pPr indent="0" lvl="0" marL="457200" rtl="0" algn="l">
              <a:lnSpc>
                <a:spcPct val="115000"/>
              </a:lnSpc>
              <a:spcBef>
                <a:spcPts val="0"/>
              </a:spcBef>
              <a:spcAft>
                <a:spcPts val="0"/>
              </a:spcAft>
              <a:buNone/>
            </a:pPr>
            <a: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I did not have a great rapport with my special education teachers in middle school I felt that I only really connected with one special education teacher. I did not feel that my special education teachers really understood how to teach me. As well as teaching me self-advocacy skills.</a:t>
            </a:r>
            <a:endParaRPr sz="1300">
              <a:solidFill>
                <a:schemeClr val="dk1"/>
              </a:solidFill>
            </a:endParaRPr>
          </a:p>
          <a:p>
            <a:pPr indent="0" lvl="0" marL="457200" rtl="0" algn="l">
              <a:lnSpc>
                <a:spcPct val="115000"/>
              </a:lnSpc>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e8313e69f_0_5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e8313e69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0e3d474aea_0_1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0e3d474ae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95000"/>
              </a:lnSpc>
              <a:spcBef>
                <a:spcPts val="0"/>
              </a:spcBef>
              <a:spcAft>
                <a:spcPts val="0"/>
              </a:spcAft>
              <a:buClr>
                <a:schemeClr val="dk1"/>
              </a:buClr>
              <a:buSzPts val="1100"/>
              <a:buChar char="●"/>
            </a:pPr>
            <a:r>
              <a:rPr lang="en">
                <a:solidFill>
                  <a:schemeClr val="dk1"/>
                </a:solidFill>
              </a:rPr>
              <a:t>I did not advocate for my educational needs until I was a junior in high school</a:t>
            </a:r>
            <a:endParaRPr>
              <a:solidFill>
                <a:schemeClr val="dk1"/>
              </a:solidFill>
            </a:endParaRPr>
          </a:p>
          <a:p>
            <a:pPr indent="0" lvl="0" marL="457200" rtl="0" algn="l">
              <a:lnSpc>
                <a:spcPct val="95000"/>
              </a:lnSpc>
              <a:spcBef>
                <a:spcPts val="0"/>
              </a:spcBef>
              <a:spcAft>
                <a:spcPts val="0"/>
              </a:spcAft>
              <a:buClr>
                <a:schemeClr val="dk1"/>
              </a:buClr>
              <a:buSzPts val="935"/>
              <a:buFont typeface="Arial"/>
              <a:buNone/>
            </a:pPr>
            <a:r>
              <a:t/>
            </a:r>
            <a:endParaRPr>
              <a:solidFill>
                <a:schemeClr val="dk1"/>
              </a:solidFill>
            </a:endParaRPr>
          </a:p>
          <a:p>
            <a:pPr indent="-298450" lvl="0" marL="457200" rtl="0" algn="l">
              <a:lnSpc>
                <a:spcPct val="95000"/>
              </a:lnSpc>
              <a:spcBef>
                <a:spcPts val="0"/>
              </a:spcBef>
              <a:spcAft>
                <a:spcPts val="0"/>
              </a:spcAft>
              <a:buClr>
                <a:schemeClr val="dk1"/>
              </a:buClr>
              <a:buSzPts val="1100"/>
              <a:buChar char="●"/>
            </a:pPr>
            <a:r>
              <a:rPr lang="en">
                <a:solidFill>
                  <a:schemeClr val="dk1"/>
                </a:solidFill>
              </a:rPr>
              <a:t>In an English (CWC class) I had a speech and language special education teacher bring me out of my shell and she helped me start advocating for myself</a:t>
            </a:r>
            <a:endParaRPr>
              <a:solidFill>
                <a:schemeClr val="dk1"/>
              </a:solidFill>
            </a:endParaRPr>
          </a:p>
          <a:p>
            <a:pPr indent="-298450" lvl="0" marL="457200" rtl="0" algn="l">
              <a:lnSpc>
                <a:spcPct val="95000"/>
              </a:lnSpc>
              <a:spcBef>
                <a:spcPts val="0"/>
              </a:spcBef>
              <a:spcAft>
                <a:spcPts val="0"/>
              </a:spcAft>
              <a:buClr>
                <a:schemeClr val="dk1"/>
              </a:buClr>
              <a:buSzPts val="1100"/>
              <a:buChar char="●"/>
            </a:pPr>
            <a:r>
              <a:rPr lang="en">
                <a:solidFill>
                  <a:schemeClr val="dk1"/>
                </a:solidFill>
              </a:rPr>
              <a:t>I do not know where I would be today without all of her support</a:t>
            </a:r>
            <a:endParaRPr>
              <a:solidFill>
                <a:schemeClr val="dk1"/>
              </a:solidFill>
            </a:endParaRPr>
          </a:p>
          <a:p>
            <a:pPr indent="0" lvl="0" marL="457200" rtl="0" algn="l">
              <a:lnSpc>
                <a:spcPct val="95000"/>
              </a:lnSpc>
              <a:spcBef>
                <a:spcPts val="0"/>
              </a:spcBef>
              <a:spcAft>
                <a:spcPts val="0"/>
              </a:spcAft>
              <a:buClr>
                <a:schemeClr val="dk1"/>
              </a:buClr>
              <a:buSzPts val="935"/>
              <a:buFont typeface="Arial"/>
              <a:buNone/>
            </a:pPr>
            <a:r>
              <a:t/>
            </a:r>
            <a:endParaRPr>
              <a:solidFill>
                <a:schemeClr val="dk1"/>
              </a:solidFill>
            </a:endParaRPr>
          </a:p>
          <a:p>
            <a:pPr indent="-298450" lvl="0" marL="457200" rtl="0" algn="l">
              <a:lnSpc>
                <a:spcPct val="95000"/>
              </a:lnSpc>
              <a:spcBef>
                <a:spcPts val="0"/>
              </a:spcBef>
              <a:spcAft>
                <a:spcPts val="0"/>
              </a:spcAft>
              <a:buClr>
                <a:schemeClr val="dk1"/>
              </a:buClr>
              <a:buSzPts val="1100"/>
              <a:buChar char="●"/>
            </a:pPr>
            <a:r>
              <a:rPr lang="en">
                <a:solidFill>
                  <a:schemeClr val="dk1"/>
                </a:solidFill>
              </a:rPr>
              <a:t>I had a school guidance counselor tell me that I should not go to college and that I should  just get a job as a child care worker.</a:t>
            </a:r>
            <a:endParaRPr>
              <a:solidFill>
                <a:schemeClr val="dk1"/>
              </a:solidFill>
            </a:endParaRPr>
          </a:p>
          <a:p>
            <a:pPr indent="0" lvl="0" marL="457200" rtl="0" algn="l">
              <a:lnSpc>
                <a:spcPct val="95000"/>
              </a:lnSpc>
              <a:spcBef>
                <a:spcPts val="0"/>
              </a:spcBef>
              <a:spcAft>
                <a:spcPts val="0"/>
              </a:spcAft>
              <a:buClr>
                <a:schemeClr val="dk1"/>
              </a:buClr>
              <a:buSzPts val="935"/>
              <a:buFont typeface="Arial"/>
              <a:buNone/>
            </a:pPr>
            <a:r>
              <a:t/>
            </a:r>
            <a:endParaRPr>
              <a:solidFill>
                <a:schemeClr val="dk1"/>
              </a:solidFill>
            </a:endParaRPr>
          </a:p>
          <a:p>
            <a:pPr indent="-336550" lvl="0" marL="457200" rtl="0" algn="l">
              <a:lnSpc>
                <a:spcPct val="95000"/>
              </a:lnSpc>
              <a:spcBef>
                <a:spcPts val="0"/>
              </a:spcBef>
              <a:spcAft>
                <a:spcPts val="0"/>
              </a:spcAft>
              <a:buClr>
                <a:schemeClr val="dk1"/>
              </a:buClr>
              <a:buSzPts val="1700"/>
              <a:buChar char="●"/>
            </a:pPr>
            <a:r>
              <a:rPr lang="en">
                <a:solidFill>
                  <a:schemeClr val="dk1"/>
                </a:solidFill>
              </a:rPr>
              <a:t>I did not want to do that, so I then had an amazing resource teacher who supported me with going to college and with the transition.</a:t>
            </a:r>
            <a:r>
              <a:rPr lang="en" sz="1700">
                <a:solidFill>
                  <a:schemeClr val="dk1"/>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d92170947_1_1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d9217094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0e8313e69f_0_64: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0e8313e69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e3d474aea_0_2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0e3d474ae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95000"/>
              </a:lnSpc>
              <a:spcBef>
                <a:spcPts val="0"/>
              </a:spcBef>
              <a:spcAft>
                <a:spcPts val="0"/>
              </a:spcAft>
              <a:buClr>
                <a:schemeClr val="dk1"/>
              </a:buClr>
              <a:buSzPts val="1100"/>
              <a:buChar char="●"/>
            </a:pPr>
            <a:r>
              <a:rPr lang="en">
                <a:solidFill>
                  <a:schemeClr val="dk1"/>
                </a:solidFill>
              </a:rPr>
              <a:t>I started college at a local community college summer of 1999. I took one class to help make the transition smooth</a:t>
            </a:r>
            <a:endParaRPr>
              <a:solidFill>
                <a:schemeClr val="dk1"/>
              </a:solidFill>
            </a:endParaRPr>
          </a:p>
          <a:p>
            <a:pPr indent="0" lvl="0" marL="457200" rtl="0" algn="l">
              <a:lnSpc>
                <a:spcPct val="9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5000"/>
              </a:lnSpc>
              <a:spcBef>
                <a:spcPts val="0"/>
              </a:spcBef>
              <a:spcAft>
                <a:spcPts val="0"/>
              </a:spcAft>
              <a:buClr>
                <a:schemeClr val="dk1"/>
              </a:buClr>
              <a:buSzPts val="1100"/>
              <a:buChar char="●"/>
            </a:pPr>
            <a:r>
              <a:rPr lang="en">
                <a:solidFill>
                  <a:schemeClr val="dk1"/>
                </a:solidFill>
              </a:rPr>
              <a:t>Then in the fall of 1999 I took three classes instead of the full 12 hours </a:t>
            </a:r>
            <a:endParaRPr>
              <a:solidFill>
                <a:schemeClr val="dk1"/>
              </a:solidFill>
            </a:endParaRPr>
          </a:p>
          <a:p>
            <a:pPr indent="0" lvl="0" marL="457200" rtl="0" algn="l">
              <a:lnSpc>
                <a:spcPct val="9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5000"/>
              </a:lnSpc>
              <a:spcBef>
                <a:spcPts val="0"/>
              </a:spcBef>
              <a:spcAft>
                <a:spcPts val="0"/>
              </a:spcAft>
              <a:buClr>
                <a:schemeClr val="dk1"/>
              </a:buClr>
              <a:buSzPts val="1100"/>
              <a:buChar char="●"/>
            </a:pPr>
            <a:r>
              <a:rPr lang="en">
                <a:solidFill>
                  <a:schemeClr val="dk1"/>
                </a:solidFill>
              </a:rPr>
              <a:t>I completed an associates degree in Early Childhood Education</a:t>
            </a:r>
            <a:endParaRPr>
              <a:solidFill>
                <a:schemeClr val="dk1"/>
              </a:solidFill>
            </a:endParaRPr>
          </a:p>
          <a:p>
            <a:pPr indent="0" lvl="0" marL="457200" rtl="0" algn="l">
              <a:lnSpc>
                <a:spcPct val="9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5000"/>
              </a:lnSpc>
              <a:spcBef>
                <a:spcPts val="0"/>
              </a:spcBef>
              <a:spcAft>
                <a:spcPts val="0"/>
              </a:spcAft>
              <a:buClr>
                <a:schemeClr val="dk1"/>
              </a:buClr>
              <a:buSzPts val="1100"/>
              <a:buChar char="●"/>
            </a:pPr>
            <a:r>
              <a:rPr lang="en">
                <a:solidFill>
                  <a:schemeClr val="dk1"/>
                </a:solidFill>
              </a:rPr>
              <a:t>Then I decided I was not finished with college so I took classes that would transfer to a four year university</a:t>
            </a:r>
            <a:endParaRPr>
              <a:solidFill>
                <a:schemeClr val="dk1"/>
              </a:solidFill>
            </a:endParaRPr>
          </a:p>
          <a:p>
            <a:pPr indent="0" lvl="0" marL="457200" rtl="0" algn="l">
              <a:lnSpc>
                <a:spcPct val="9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5000"/>
              </a:lnSpc>
              <a:spcBef>
                <a:spcPts val="0"/>
              </a:spcBef>
              <a:spcAft>
                <a:spcPts val="0"/>
              </a:spcAft>
              <a:buClr>
                <a:schemeClr val="dk1"/>
              </a:buClr>
              <a:buSzPts val="1100"/>
              <a:buChar char="●"/>
            </a:pPr>
            <a:r>
              <a:rPr lang="en">
                <a:solidFill>
                  <a:schemeClr val="dk1"/>
                </a:solidFill>
              </a:rPr>
              <a:t>Those classes were some of my hardest classes</a:t>
            </a:r>
            <a:endParaRPr>
              <a:solidFill>
                <a:schemeClr val="dk1"/>
              </a:solidFill>
            </a:endParaRPr>
          </a:p>
          <a:p>
            <a:pPr indent="0" lvl="0" marL="457200" rtl="0" algn="l">
              <a:lnSpc>
                <a:spcPct val="9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5000"/>
              </a:lnSpc>
              <a:spcBef>
                <a:spcPts val="0"/>
              </a:spcBef>
              <a:spcAft>
                <a:spcPts val="0"/>
              </a:spcAft>
              <a:buClr>
                <a:schemeClr val="dk1"/>
              </a:buClr>
              <a:buSzPts val="1100"/>
              <a:buChar char="●"/>
            </a:pPr>
            <a:r>
              <a:rPr lang="en">
                <a:solidFill>
                  <a:schemeClr val="dk1"/>
                </a:solidFill>
              </a:rPr>
              <a:t>I had family and friends who supported me with my college classes.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d92170947_2_1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d92170947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75000"/>
              </a:lnSpc>
              <a:spcBef>
                <a:spcPts val="0"/>
              </a:spcBef>
              <a:spcAft>
                <a:spcPts val="0"/>
              </a:spcAft>
              <a:buClr>
                <a:schemeClr val="dk1"/>
              </a:buClr>
              <a:buSzPts val="1100"/>
              <a:buChar char="●"/>
            </a:pPr>
            <a:r>
              <a:rPr lang="en">
                <a:solidFill>
                  <a:schemeClr val="dk1"/>
                </a:solidFill>
              </a:rPr>
              <a:t>I had some professors who did not believe in me as well as other people, like my Vocational Rehabilitation counselor. I remember times when it felt like no one believed in me, not even myself.  My parents even felt that I was not college material because I would not be able to read body language to help other people in the career I chose. </a:t>
            </a:r>
            <a:endParaRPr>
              <a:solidFill>
                <a:schemeClr val="dk1"/>
              </a:solidFill>
              <a:highlight>
                <a:srgbClr val="FFFF00"/>
              </a:highlight>
            </a:endParaRPr>
          </a:p>
          <a:p>
            <a:pPr indent="0" lvl="0" marL="457200" rtl="0" algn="l">
              <a:lnSpc>
                <a:spcPct val="7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75000"/>
              </a:lnSpc>
              <a:spcBef>
                <a:spcPts val="0"/>
              </a:spcBef>
              <a:spcAft>
                <a:spcPts val="0"/>
              </a:spcAft>
              <a:buClr>
                <a:schemeClr val="dk1"/>
              </a:buClr>
              <a:buSzPts val="1100"/>
              <a:buChar char="●"/>
            </a:pPr>
            <a:r>
              <a:rPr lang="en">
                <a:solidFill>
                  <a:schemeClr val="dk1"/>
                </a:solidFill>
              </a:rPr>
              <a:t>I had two access office counselors that supported me the best that they could until I finally found a counselor that really understood me.</a:t>
            </a:r>
            <a:endParaRPr>
              <a:solidFill>
                <a:schemeClr val="dk1"/>
              </a:solidFill>
            </a:endParaRPr>
          </a:p>
          <a:p>
            <a:pPr indent="0" lvl="0" marL="457200" rtl="0" algn="l">
              <a:lnSpc>
                <a:spcPct val="7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75000"/>
              </a:lnSpc>
              <a:spcBef>
                <a:spcPts val="0"/>
              </a:spcBef>
              <a:spcAft>
                <a:spcPts val="0"/>
              </a:spcAft>
              <a:buClr>
                <a:schemeClr val="dk1"/>
              </a:buClr>
              <a:buSzPts val="1100"/>
              <a:buChar char="●"/>
            </a:pPr>
            <a:r>
              <a:rPr lang="en">
                <a:solidFill>
                  <a:schemeClr val="dk1"/>
                </a:solidFill>
              </a:rPr>
              <a:t>I finished my transferring classes in spring semester of 2008. During that semester my access office counselor and I looked at local colleges and undergraduate programs that would be best for me.</a:t>
            </a:r>
            <a:endParaRPr>
              <a:solidFill>
                <a:schemeClr val="dk1"/>
              </a:solidFill>
            </a:endParaRPr>
          </a:p>
          <a:p>
            <a:pPr indent="0" lvl="0" marL="457200" rtl="0" algn="l">
              <a:lnSpc>
                <a:spcPct val="7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75000"/>
              </a:lnSpc>
              <a:spcBef>
                <a:spcPts val="0"/>
              </a:spcBef>
              <a:spcAft>
                <a:spcPts val="0"/>
              </a:spcAft>
              <a:buClr>
                <a:schemeClr val="dk1"/>
              </a:buClr>
              <a:buSzPts val="1100"/>
              <a:buChar char="●"/>
            </a:pPr>
            <a:r>
              <a:rPr lang="en">
                <a:solidFill>
                  <a:schemeClr val="dk1"/>
                </a:solidFill>
              </a:rPr>
              <a:t>I then finally decided to attend Maryville University and get a degree in Rehabilitation Services--Independent living </a:t>
            </a:r>
            <a:endParaRPr>
              <a:solidFill>
                <a:schemeClr val="dk1"/>
              </a:solidFill>
            </a:endParaRPr>
          </a:p>
          <a:p>
            <a:pPr indent="0" lvl="0" marL="457200" rtl="0" algn="l">
              <a:lnSpc>
                <a:spcPct val="75000"/>
              </a:lnSpc>
              <a:spcBef>
                <a:spcPts val="0"/>
              </a:spcBef>
              <a:spcAft>
                <a:spcPts val="0"/>
              </a:spcAft>
              <a:buNone/>
            </a:pPr>
            <a:r>
              <a:t/>
            </a:r>
            <a:endParaRPr>
              <a:solidFill>
                <a:schemeClr val="dk1"/>
              </a:solidFill>
            </a:endParaRPr>
          </a:p>
          <a:p>
            <a:pPr indent="-298450" lvl="0" marL="457200" rtl="0" algn="l">
              <a:lnSpc>
                <a:spcPct val="75000"/>
              </a:lnSpc>
              <a:spcBef>
                <a:spcPts val="0"/>
              </a:spcBef>
              <a:spcAft>
                <a:spcPts val="0"/>
              </a:spcAft>
              <a:buClr>
                <a:schemeClr val="dk1"/>
              </a:buClr>
              <a:buSzPts val="1100"/>
              <a:buChar char="●"/>
            </a:pPr>
            <a:r>
              <a:rPr lang="en">
                <a:solidFill>
                  <a:schemeClr val="dk1"/>
                </a:solidFill>
              </a:rPr>
              <a:t>I did get support through the disability services office at Maryville for one year</a:t>
            </a:r>
            <a:endParaRPr>
              <a:solidFill>
                <a:schemeClr val="dk1"/>
              </a:solidFill>
            </a:endParaRPr>
          </a:p>
          <a:p>
            <a:pPr indent="0" lvl="0" marL="457200" rtl="0" algn="l">
              <a:lnSpc>
                <a:spcPct val="75000"/>
              </a:lnSpc>
              <a:spcBef>
                <a:spcPts val="0"/>
              </a:spcBef>
              <a:spcAft>
                <a:spcPts val="0"/>
              </a:spcAft>
              <a:buNone/>
            </a:pPr>
            <a:r>
              <a:rPr lang="en">
                <a:solidFill>
                  <a:schemeClr val="dk1"/>
                </a:solidFill>
              </a:rPr>
              <a:t> until I decided that my college professors would be more helpful.</a:t>
            </a:r>
            <a:endParaRPr>
              <a:solidFill>
                <a:schemeClr val="dk1"/>
              </a:solidFill>
            </a:endParaRPr>
          </a:p>
          <a:p>
            <a:pPr indent="0" lvl="0" marL="457200" rtl="0" algn="l">
              <a:lnSpc>
                <a:spcPct val="75000"/>
              </a:lnSpc>
              <a:spcBef>
                <a:spcPts val="0"/>
              </a:spcBef>
              <a:spcAft>
                <a:spcPts val="0"/>
              </a:spcAft>
              <a:buNone/>
            </a:pPr>
            <a:r>
              <a:t/>
            </a:r>
            <a:endParaRPr>
              <a:solidFill>
                <a:schemeClr val="dk1"/>
              </a:solidFill>
            </a:endParaRPr>
          </a:p>
          <a:p>
            <a:pPr indent="-298450" lvl="0" marL="457200" rtl="0" algn="l">
              <a:lnSpc>
                <a:spcPct val="75000"/>
              </a:lnSpc>
              <a:spcBef>
                <a:spcPts val="0"/>
              </a:spcBef>
              <a:spcAft>
                <a:spcPts val="0"/>
              </a:spcAft>
              <a:buClr>
                <a:schemeClr val="dk1"/>
              </a:buClr>
              <a:buSzPts val="1100"/>
              <a:buChar char="●"/>
            </a:pPr>
            <a:r>
              <a:rPr lang="en">
                <a:solidFill>
                  <a:schemeClr val="dk1"/>
                </a:solidFill>
              </a:rPr>
              <a:t>I also receive support from my access office counselor at Meramec while attending classes at Maryville University. </a:t>
            </a:r>
            <a:endParaRPr>
              <a:solidFill>
                <a:schemeClr val="dk1"/>
              </a:solidFill>
            </a:endParaRPr>
          </a:p>
          <a:p>
            <a:pPr indent="0" lvl="0" marL="0" rtl="0" algn="l">
              <a:lnSpc>
                <a:spcPct val="75000"/>
              </a:lnSpc>
              <a:spcBef>
                <a:spcPts val="0"/>
              </a:spcBef>
              <a:spcAft>
                <a:spcPts val="0"/>
              </a:spcAft>
              <a:buNone/>
            </a:pPr>
            <a:r>
              <a:t/>
            </a:r>
            <a:endParaRPr>
              <a:solidFill>
                <a:schemeClr val="dk1"/>
              </a:solidFill>
            </a:endParaRPr>
          </a:p>
          <a:p>
            <a:pPr indent="-298450" lvl="0" marL="457200" rtl="0" algn="l">
              <a:lnSpc>
                <a:spcPct val="75000"/>
              </a:lnSpc>
              <a:spcBef>
                <a:spcPts val="0"/>
              </a:spcBef>
              <a:spcAft>
                <a:spcPts val="0"/>
              </a:spcAft>
              <a:buClr>
                <a:schemeClr val="dk1"/>
              </a:buClr>
              <a:buSzPts val="1100"/>
              <a:buChar char="●"/>
            </a:pPr>
            <a:r>
              <a:rPr lang="en">
                <a:solidFill>
                  <a:schemeClr val="dk1"/>
                </a:solidFill>
              </a:rPr>
              <a:t>I then graduated with a Bachelors of Science degree in Rehabilitation Services--Independent Living track in the spring of 2011. When I graduated I felt that look what I just did! I just proved everyone wrong! And I reached my goal and followed my dreams!</a:t>
            </a:r>
            <a:endParaRPr>
              <a:solidFill>
                <a:schemeClr val="dk1"/>
              </a:solidFill>
            </a:endParaRPr>
          </a:p>
          <a:p>
            <a:pPr indent="0" lvl="0" marL="0" rtl="0" algn="l">
              <a:lnSpc>
                <a:spcPct val="75000"/>
              </a:lnSpc>
              <a:spcBef>
                <a:spcPts val="0"/>
              </a:spcBef>
              <a:spcAft>
                <a:spcPts val="0"/>
              </a:spcAft>
              <a:buNone/>
            </a:pPr>
            <a:r>
              <a:t/>
            </a:r>
            <a:endParaRPr sz="1800">
              <a:solidFill>
                <a:srgbClr val="595959"/>
              </a:solidFill>
            </a:endParaRPr>
          </a:p>
          <a:p>
            <a:pPr indent="0" lvl="0" marL="914400" rtl="0" algn="l">
              <a:lnSpc>
                <a:spcPct val="75000"/>
              </a:lnSpc>
              <a:spcBef>
                <a:spcPts val="1200"/>
              </a:spcBef>
              <a:spcAft>
                <a:spcPts val="0"/>
              </a:spcAft>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d92170947_2_2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0d92170947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0e70cc2ff4_0_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0e70cc2f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When I was three years old I wasn’t communicating like typical developing children. </a:t>
            </a:r>
            <a:endParaRPr/>
          </a:p>
          <a:p>
            <a:pPr indent="-298450" lvl="0" marL="457200" rtl="0" algn="l">
              <a:spcBef>
                <a:spcPts val="0"/>
              </a:spcBef>
              <a:spcAft>
                <a:spcPts val="0"/>
              </a:spcAft>
              <a:buSzPts val="1100"/>
              <a:buChar char="●"/>
            </a:pPr>
            <a:r>
              <a:rPr lang="en"/>
              <a:t>My doctor </a:t>
            </a:r>
            <a:r>
              <a:rPr lang="en"/>
              <a:t>suggested</a:t>
            </a:r>
            <a:r>
              <a:rPr lang="en"/>
              <a:t> to my mom that I needed speech therapy. </a:t>
            </a:r>
            <a:endParaRPr/>
          </a:p>
          <a:p>
            <a:pPr indent="-298450" lvl="0" marL="457200" rtl="0" algn="l">
              <a:spcBef>
                <a:spcPts val="0"/>
              </a:spcBef>
              <a:spcAft>
                <a:spcPts val="0"/>
              </a:spcAft>
              <a:buSzPts val="1100"/>
              <a:buChar char="●"/>
            </a:pPr>
            <a:r>
              <a:rPr lang="en"/>
              <a:t>Insurance company would only pay for it if my dr. was the one giving me speech therapy. Dr didn’t offer this.</a:t>
            </a:r>
            <a:endParaRPr/>
          </a:p>
          <a:p>
            <a:pPr indent="-298450" lvl="0" marL="457200" rtl="0" algn="l">
              <a:spcBef>
                <a:spcPts val="0"/>
              </a:spcBef>
              <a:spcAft>
                <a:spcPts val="0"/>
              </a:spcAft>
              <a:buSzPts val="1100"/>
              <a:buChar char="●"/>
            </a:pPr>
            <a:r>
              <a:rPr lang="en"/>
              <a:t>Parents researched private speech therapy but it was expensive.</a:t>
            </a:r>
            <a:endParaRPr/>
          </a:p>
          <a:p>
            <a:pPr indent="-298450" lvl="0" marL="457200" rtl="0" algn="l">
              <a:spcBef>
                <a:spcPts val="0"/>
              </a:spcBef>
              <a:spcAft>
                <a:spcPts val="0"/>
              </a:spcAft>
              <a:buSzPts val="1100"/>
              <a:buChar char="●"/>
            </a:pPr>
            <a:r>
              <a:rPr lang="en"/>
              <a:t>A family member told my parents about a school named Gotsch Early Childhood program. Began Speech Therapy then was evaluated for other disabilities.</a:t>
            </a:r>
            <a:endParaRPr/>
          </a:p>
          <a:p>
            <a:pPr indent="-298450" lvl="0" marL="457200" rtl="0" algn="l">
              <a:spcBef>
                <a:spcPts val="0"/>
              </a:spcBef>
              <a:spcAft>
                <a:spcPts val="0"/>
              </a:spcAft>
              <a:buSzPts val="1100"/>
              <a:buChar char="●"/>
            </a:pPr>
            <a:r>
              <a:rPr lang="en"/>
              <a:t>My mom told me that she remembers thinking my </a:t>
            </a:r>
            <a:r>
              <a:rPr lang="en"/>
              <a:t>terrible</a:t>
            </a:r>
            <a:r>
              <a:rPr lang="en"/>
              <a:t> twos began at three and a half-four years of age. The best way I knew how to </a:t>
            </a:r>
            <a:r>
              <a:rPr lang="en"/>
              <a:t>communicate</a:t>
            </a:r>
            <a:r>
              <a:rPr lang="en"/>
              <a:t> was through facial expressions and body language. </a:t>
            </a:r>
            <a:endParaRPr/>
          </a:p>
          <a:p>
            <a:pPr indent="-298450" lvl="0" marL="457200" rtl="0" algn="l">
              <a:spcBef>
                <a:spcPts val="0"/>
              </a:spcBef>
              <a:spcAft>
                <a:spcPts val="0"/>
              </a:spcAft>
              <a:buSzPts val="1100"/>
              <a:buChar char="●"/>
            </a:pPr>
            <a:r>
              <a:rPr lang="en"/>
              <a:t>I would jump up and down and smile when I was happy or excited. I would exhibit tantrum behaviors such as throwing myself to the ground and lunging backwards </a:t>
            </a:r>
            <a:r>
              <a:rPr lang="en"/>
              <a:t>almost</a:t>
            </a:r>
            <a:r>
              <a:rPr lang="en"/>
              <a:t> hitting my head. </a:t>
            </a:r>
            <a:r>
              <a:rPr lang="en"/>
              <a:t>When I was frustrated or unhappy. </a:t>
            </a:r>
            <a:endParaRPr/>
          </a:p>
          <a:p>
            <a:pPr indent="-298450" lvl="0" marL="457200" rtl="0" algn="l">
              <a:spcBef>
                <a:spcPts val="0"/>
              </a:spcBef>
              <a:spcAft>
                <a:spcPts val="0"/>
              </a:spcAft>
              <a:buSzPts val="1100"/>
              <a:buChar char="●"/>
            </a:pPr>
            <a:r>
              <a:rPr lang="en"/>
              <a:t>My parents and teachers purposely ignored my pointing and gestures to encourage me to talk. </a:t>
            </a:r>
            <a:endParaRPr/>
          </a:p>
          <a:p>
            <a:pPr indent="-298450" lvl="0" marL="457200" rtl="0" algn="l">
              <a:spcBef>
                <a:spcPts val="0"/>
              </a:spcBef>
              <a:spcAft>
                <a:spcPts val="0"/>
              </a:spcAft>
              <a:buSzPts val="1100"/>
              <a:buChar char="●"/>
            </a:pPr>
            <a:r>
              <a:rPr lang="en"/>
              <a:t>My behaviors were the only way I could let my parents and teachers know how frustrated I was and my non-verbal expressions were working. </a:t>
            </a:r>
            <a:endParaRPr/>
          </a:p>
          <a:p>
            <a:pPr indent="-298450" lvl="0" marL="457200" rtl="0" algn="l">
              <a:spcBef>
                <a:spcPts val="0"/>
              </a:spcBef>
              <a:spcAft>
                <a:spcPts val="0"/>
              </a:spcAft>
              <a:buSzPts val="1100"/>
              <a:buChar char="●"/>
            </a:pPr>
            <a:r>
              <a:rPr lang="en"/>
              <a:t>When my parents and teachers understood that my tantrum behavior was related to my frustration with language, they began to figure out ways to help me effectively communicate my wants and needs.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0d92170947_2_2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0d92170947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8455" lvl="0" marL="457200" rtl="0" algn="l">
              <a:lnSpc>
                <a:spcPct val="95000"/>
              </a:lnSpc>
              <a:spcBef>
                <a:spcPts val="0"/>
              </a:spcBef>
              <a:spcAft>
                <a:spcPts val="0"/>
              </a:spcAft>
              <a:buClr>
                <a:schemeClr val="dk1"/>
              </a:buClr>
              <a:buSzPts val="1730"/>
              <a:buChar char="●"/>
            </a:pPr>
            <a:r>
              <a:rPr lang="en" sz="1729">
                <a:solidFill>
                  <a:schemeClr val="dk1"/>
                </a:solidFill>
              </a:rPr>
              <a:t>I looked for a full-time job in my career field. In May of 2011 I got a full-time job working at UCP (United Cerebral Palsy Heartland) as a Restroom monitor (not sure exact job title). I originally had an interview for a day program assistant. The people who interviewed me thought I was not qualified for that position so they decided to still hire me for a restroom monitor position. </a:t>
            </a:r>
            <a:endParaRPr sz="1729">
              <a:solidFill>
                <a:schemeClr val="dk1"/>
              </a:solidFill>
            </a:endParaRPr>
          </a:p>
          <a:p>
            <a:pPr indent="0" lvl="0" marL="457200" rtl="0" algn="l">
              <a:lnSpc>
                <a:spcPct val="95000"/>
              </a:lnSpc>
              <a:spcBef>
                <a:spcPts val="0"/>
              </a:spcBef>
              <a:spcAft>
                <a:spcPts val="0"/>
              </a:spcAft>
              <a:buClr>
                <a:schemeClr val="dk1"/>
              </a:buClr>
              <a:buSzPts val="935"/>
              <a:buFont typeface="Arial"/>
              <a:buNone/>
            </a:pPr>
            <a:r>
              <a:t/>
            </a:r>
            <a:endParaRPr sz="1729">
              <a:solidFill>
                <a:schemeClr val="dk1"/>
              </a:solidFill>
            </a:endParaRPr>
          </a:p>
          <a:p>
            <a:pPr indent="-338455" lvl="0" marL="457200" rtl="0" algn="l">
              <a:lnSpc>
                <a:spcPct val="95000"/>
              </a:lnSpc>
              <a:spcBef>
                <a:spcPts val="0"/>
              </a:spcBef>
              <a:spcAft>
                <a:spcPts val="0"/>
              </a:spcAft>
              <a:buClr>
                <a:schemeClr val="dk1"/>
              </a:buClr>
              <a:buSzPts val="1730"/>
              <a:buChar char="●"/>
            </a:pPr>
            <a:r>
              <a:rPr lang="en" sz="1729">
                <a:solidFill>
                  <a:schemeClr val="dk1"/>
                </a:solidFill>
              </a:rPr>
              <a:t>I only lasted two months at that job. I then advocated for myself and decided to call Special School District to see if they had any ABA paraprofessional job openings. And sure enough they did and I got hired back.</a:t>
            </a:r>
            <a:endParaRPr sz="1729">
              <a:solidFill>
                <a:schemeClr val="dk1"/>
              </a:solidFill>
            </a:endParaRPr>
          </a:p>
          <a:p>
            <a:pPr indent="0" lvl="0" marL="457200" rtl="0" algn="l">
              <a:lnSpc>
                <a:spcPct val="95000"/>
              </a:lnSpc>
              <a:spcBef>
                <a:spcPts val="0"/>
              </a:spcBef>
              <a:spcAft>
                <a:spcPts val="0"/>
              </a:spcAft>
              <a:buClr>
                <a:schemeClr val="dk1"/>
              </a:buClr>
              <a:buSzPts val="935"/>
              <a:buFont typeface="Arial"/>
              <a:buNone/>
            </a:pPr>
            <a:r>
              <a:t/>
            </a:r>
            <a:endParaRPr sz="1729">
              <a:solidFill>
                <a:schemeClr val="dk1"/>
              </a:solidFill>
            </a:endParaRPr>
          </a:p>
          <a:p>
            <a:pPr indent="-338455" lvl="0" marL="457200" rtl="0" algn="l">
              <a:lnSpc>
                <a:spcPct val="95000"/>
              </a:lnSpc>
              <a:spcBef>
                <a:spcPts val="0"/>
              </a:spcBef>
              <a:spcAft>
                <a:spcPts val="0"/>
              </a:spcAft>
              <a:buClr>
                <a:schemeClr val="dk1"/>
              </a:buClr>
              <a:buSzPts val="1730"/>
              <a:buChar char="●"/>
            </a:pPr>
            <a:r>
              <a:rPr lang="en" sz="1729">
                <a:solidFill>
                  <a:schemeClr val="dk1"/>
                </a:solidFill>
              </a:rPr>
              <a:t>The year I got hired back they made sure all ABA therapists/paraprofessionals got full-time benefits and health insurance. </a:t>
            </a:r>
            <a:endParaRPr sz="1729">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e3d474aea_0_3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0e3d474ae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Char char="●"/>
            </a:pPr>
            <a:r>
              <a:rPr lang="en" sz="1600">
                <a:solidFill>
                  <a:schemeClr val="dk1"/>
                </a:solidFill>
              </a:rPr>
              <a:t>After high school I started working at an Early Childhood Education Center as a teacher assistant working in the preschool classrooms</a:t>
            </a:r>
            <a:endParaRPr sz="16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Then in the early 2000’s I was asked to be a special needs assistant and help support a child with Autism in the before and after care program. When I was asked to be a special needs assistant I was never told the child’s diagnosis so I had to find out the hard way. Then that job led me to the job I have today.</a:t>
            </a:r>
            <a:endParaRPr sz="16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I then looked into getting a job as a teacher’s assistant for SSD and went through an interview but got denied the job. </a:t>
            </a:r>
            <a:r>
              <a:rPr lang="en" sz="1600">
                <a:solidFill>
                  <a:schemeClr val="dk1"/>
                </a:solidFill>
                <a:highlight>
                  <a:schemeClr val="lt1"/>
                </a:highlight>
              </a:rPr>
              <a:t>I received a letter in the mail stating I did not get the job as a teacher’s assistant. I felt very sad that I would not be able to help support students with disabilities.</a:t>
            </a:r>
            <a:endParaRPr sz="1600">
              <a:solidFill>
                <a:schemeClr val="dk1"/>
              </a:solidFill>
              <a:highlight>
                <a:schemeClr val="lt1"/>
              </a:highlight>
            </a:endParaRPr>
          </a:p>
          <a:p>
            <a:pPr indent="-329882" lvl="0" marL="457200" rtl="0" algn="l">
              <a:lnSpc>
                <a:spcPct val="95000"/>
              </a:lnSpc>
              <a:spcBef>
                <a:spcPts val="0"/>
              </a:spcBef>
              <a:spcAft>
                <a:spcPts val="0"/>
              </a:spcAft>
              <a:buClr>
                <a:schemeClr val="dk1"/>
              </a:buClr>
              <a:buSzPts val="1595"/>
              <a:buChar char="●"/>
            </a:pPr>
            <a:r>
              <a:rPr lang="en" sz="1595">
                <a:solidFill>
                  <a:schemeClr val="dk1"/>
                </a:solidFill>
              </a:rPr>
              <a:t>Then I decided to be a substitute for SSD while I was taking college classes and worked on my days off of school</a:t>
            </a:r>
            <a:endParaRPr sz="1595">
              <a:solidFill>
                <a:schemeClr val="dk1"/>
              </a:solidFill>
            </a:endParaRPr>
          </a:p>
          <a:p>
            <a:pPr indent="0" lvl="0" marL="457200" rtl="0" algn="l">
              <a:lnSpc>
                <a:spcPct val="95000"/>
              </a:lnSpc>
              <a:spcBef>
                <a:spcPts val="0"/>
              </a:spcBef>
              <a:spcAft>
                <a:spcPts val="0"/>
              </a:spcAft>
              <a:buNone/>
            </a:pPr>
            <a:r>
              <a:t/>
            </a:r>
            <a:endParaRPr sz="1595">
              <a:solidFill>
                <a:schemeClr val="dk1"/>
              </a:solidFill>
            </a:endParaRPr>
          </a:p>
          <a:p>
            <a:pPr indent="-329882" lvl="0" marL="457200" rtl="0" algn="l">
              <a:lnSpc>
                <a:spcPct val="95000"/>
              </a:lnSpc>
              <a:spcBef>
                <a:spcPts val="0"/>
              </a:spcBef>
              <a:spcAft>
                <a:spcPts val="0"/>
              </a:spcAft>
              <a:buClr>
                <a:schemeClr val="dk1"/>
              </a:buClr>
              <a:buSzPts val="1595"/>
              <a:buChar char="●"/>
            </a:pPr>
            <a:r>
              <a:rPr lang="en" sz="1595">
                <a:solidFill>
                  <a:schemeClr val="dk1"/>
                </a:solidFill>
              </a:rPr>
              <a:t>2005 I then applied for a part-time ABA implementer position and I got the job</a:t>
            </a:r>
            <a:endParaRPr sz="1595">
              <a:solidFill>
                <a:schemeClr val="dk1"/>
              </a:solidFill>
            </a:endParaRPr>
          </a:p>
          <a:p>
            <a:pPr indent="0" lvl="0" marL="457200" rtl="0" algn="l">
              <a:lnSpc>
                <a:spcPct val="95000"/>
              </a:lnSpc>
              <a:spcBef>
                <a:spcPts val="0"/>
              </a:spcBef>
              <a:spcAft>
                <a:spcPts val="0"/>
              </a:spcAft>
              <a:buNone/>
            </a:pPr>
            <a:r>
              <a:t/>
            </a:r>
            <a:endParaRPr sz="1595">
              <a:solidFill>
                <a:schemeClr val="dk1"/>
              </a:solidFill>
            </a:endParaRPr>
          </a:p>
          <a:p>
            <a:pPr indent="-329882" lvl="0" marL="457200" rtl="0" algn="l">
              <a:lnSpc>
                <a:spcPct val="95000"/>
              </a:lnSpc>
              <a:spcBef>
                <a:spcPts val="0"/>
              </a:spcBef>
              <a:spcAft>
                <a:spcPts val="0"/>
              </a:spcAft>
              <a:buClr>
                <a:schemeClr val="dk1"/>
              </a:buClr>
              <a:buSzPts val="1595"/>
              <a:buChar char="●"/>
            </a:pPr>
            <a:r>
              <a:rPr lang="en" sz="1595">
                <a:solidFill>
                  <a:schemeClr val="dk1"/>
                </a:solidFill>
              </a:rPr>
              <a:t>I then continued working for SSD as I was completing college</a:t>
            </a:r>
            <a:endParaRPr sz="1595">
              <a:solidFill>
                <a:schemeClr val="dk1"/>
              </a:solidFill>
            </a:endParaRPr>
          </a:p>
          <a:p>
            <a:pPr indent="0" lvl="0" marL="457200" rtl="0" algn="l">
              <a:lnSpc>
                <a:spcPct val="95000"/>
              </a:lnSpc>
              <a:spcBef>
                <a:spcPts val="0"/>
              </a:spcBef>
              <a:spcAft>
                <a:spcPts val="0"/>
              </a:spcAft>
              <a:buNone/>
            </a:pPr>
            <a:r>
              <a:t/>
            </a:r>
            <a:endParaRPr sz="1595">
              <a:solidFill>
                <a:schemeClr val="dk1"/>
              </a:solidFill>
            </a:endParaRPr>
          </a:p>
          <a:p>
            <a:pPr indent="-329882" lvl="0" marL="457200" rtl="0" algn="l">
              <a:lnSpc>
                <a:spcPct val="95000"/>
              </a:lnSpc>
              <a:spcBef>
                <a:spcPts val="0"/>
              </a:spcBef>
              <a:spcAft>
                <a:spcPts val="0"/>
              </a:spcAft>
              <a:buClr>
                <a:schemeClr val="dk1"/>
              </a:buClr>
              <a:buSzPts val="1595"/>
              <a:buChar char="●"/>
            </a:pPr>
            <a:r>
              <a:rPr lang="en" sz="1595">
                <a:solidFill>
                  <a:schemeClr val="dk1"/>
                </a:solidFill>
              </a:rPr>
              <a:t>I have been working for SSD for 16 years</a:t>
            </a:r>
            <a:endParaRPr sz="1595">
              <a:solidFill>
                <a:schemeClr val="dk1"/>
              </a:solidFill>
            </a:endParaRPr>
          </a:p>
          <a:p>
            <a:pPr indent="0" lvl="0" marL="457200" rtl="0" algn="l">
              <a:lnSpc>
                <a:spcPct val="95000"/>
              </a:lnSpc>
              <a:spcBef>
                <a:spcPts val="0"/>
              </a:spcBef>
              <a:spcAft>
                <a:spcPts val="0"/>
              </a:spcAft>
              <a:buNone/>
            </a:pPr>
            <a:r>
              <a:t/>
            </a:r>
            <a:endParaRPr sz="1595">
              <a:solidFill>
                <a:schemeClr val="dk1"/>
              </a:solidFill>
            </a:endParaRPr>
          </a:p>
          <a:p>
            <a:pPr indent="-329882" lvl="0" marL="457200" rtl="0" algn="l">
              <a:lnSpc>
                <a:spcPct val="95000"/>
              </a:lnSpc>
              <a:spcBef>
                <a:spcPts val="0"/>
              </a:spcBef>
              <a:spcAft>
                <a:spcPts val="0"/>
              </a:spcAft>
              <a:buClr>
                <a:schemeClr val="dk1"/>
              </a:buClr>
              <a:buSzPts val="1595"/>
              <a:buChar char="●"/>
            </a:pPr>
            <a:r>
              <a:rPr lang="en" sz="1595">
                <a:solidFill>
                  <a:schemeClr val="dk1"/>
                </a:solidFill>
              </a:rPr>
              <a:t>I also worked for several other disability agencies in the St. Louis area part-time during my summers off SSD and as a second job</a:t>
            </a:r>
            <a:endParaRPr sz="1595">
              <a:solidFill>
                <a:schemeClr val="dk1"/>
              </a:solidFill>
            </a:endParaRPr>
          </a:p>
          <a:p>
            <a:pPr indent="0" lvl="0" marL="457200" rtl="0" algn="l">
              <a:lnSpc>
                <a:spcPct val="95000"/>
              </a:lnSpc>
              <a:spcBef>
                <a:spcPts val="0"/>
              </a:spcBef>
              <a:spcAft>
                <a:spcPts val="0"/>
              </a:spcAft>
              <a:buNone/>
            </a:pPr>
            <a:r>
              <a:t/>
            </a:r>
            <a:endParaRPr sz="1595">
              <a:solidFill>
                <a:schemeClr val="dk1"/>
              </a:solidFill>
            </a:endParaRPr>
          </a:p>
          <a:p>
            <a:pPr indent="-329882" lvl="0" marL="457200" rtl="0" algn="l">
              <a:lnSpc>
                <a:spcPct val="95000"/>
              </a:lnSpc>
              <a:spcBef>
                <a:spcPts val="0"/>
              </a:spcBef>
              <a:spcAft>
                <a:spcPts val="0"/>
              </a:spcAft>
              <a:buClr>
                <a:schemeClr val="dk1"/>
              </a:buClr>
              <a:buSzPts val="1595"/>
              <a:buChar char="●"/>
            </a:pPr>
            <a:r>
              <a:rPr lang="en" sz="1595">
                <a:solidFill>
                  <a:schemeClr val="dk1"/>
                </a:solidFill>
              </a:rPr>
              <a:t>I also worked as a respite provider for Easter Seals Midwest supporting children and families with autism</a:t>
            </a:r>
            <a:endParaRPr sz="1595">
              <a:solidFill>
                <a:srgbClr val="595959"/>
              </a:solidFill>
            </a:endParaRPr>
          </a:p>
          <a:p>
            <a:pPr indent="-330200" lvl="0" marL="457200" rtl="0" algn="l">
              <a:lnSpc>
                <a:spcPct val="115000"/>
              </a:lnSpc>
              <a:spcBef>
                <a:spcPts val="0"/>
              </a:spcBef>
              <a:spcAft>
                <a:spcPts val="0"/>
              </a:spcAft>
              <a:buClr>
                <a:schemeClr val="dk1"/>
              </a:buClr>
              <a:buSzPts val="1600"/>
              <a:buChar char="●"/>
            </a:pPr>
            <a:r>
              <a:t/>
            </a:r>
            <a:endParaRPr sz="1600">
              <a:solidFill>
                <a:schemeClr val="dk1"/>
              </a:solidFill>
              <a:highlight>
                <a:schemeClr val="lt1"/>
              </a:highlight>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e8313e69f_0_69: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0e8313e69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0e3d474aea_0_3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0e3d474ae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It was difficult for me to make friends during preschool since I was non-verbal and kept to myself. My only friends in preschool were my brother Alan and my cousins. My only true friend was my Cabbage Patch Doll Faye Ronnie until I met my first friend in KDG and we are still friends today. </a:t>
            </a:r>
            <a:endParaRPr sz="18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I then continued to make friends throughout my education some I have lost touch with. Mainly my friends are people with disabilities because we understand each other.</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My friend group has grown since high school. We hang out to celebrate birthdays and Christmas. I also hang out with my friends when my schedule permits.</a:t>
            </a:r>
            <a:endParaRPr sz="18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The last few years I have been doing 1:1 outings with my friends for their birthday presents instead of giving them tangible items. Memories mean more to me than tangible gifts.</a:t>
            </a:r>
            <a:endParaRPr sz="18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No one believed that I would get married, own a house, own a car and adopt two silly dachsunds.</a:t>
            </a:r>
            <a:endParaRPr sz="18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t/>
            </a:r>
            <a:endParaRPr sz="18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3ab73b6edc_1_1: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3ab73b6ed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a9f897ad4_0_1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3a9f897ad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ab73b6edc_0_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3ab73b6e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3ab73b6edc_0_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3ab73b6e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3ab73b6edc_0_1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3ab73b6e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0e8313e69f_0_74: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0e8313e69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d92170947_0_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d921709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0d92170947_1_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0d9217094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lnSpc>
                <a:spcPct val="95000"/>
              </a:lnSpc>
              <a:spcBef>
                <a:spcPts val="0"/>
              </a:spcBef>
              <a:spcAft>
                <a:spcPts val="0"/>
              </a:spcAft>
              <a:buClr>
                <a:srgbClr val="595959"/>
              </a:buClr>
              <a:buSzPts val="1700"/>
              <a:buChar char="●"/>
            </a:pPr>
            <a:r>
              <a:rPr lang="en" sz="1700">
                <a:solidFill>
                  <a:srgbClr val="595959"/>
                </a:solidFill>
              </a:rPr>
              <a:t>August of 2016 I stumbled upon a blog site for people with disabilities called “The Mighty” they had a writing prompt asking people to share stories about their college experiences</a:t>
            </a:r>
            <a:endParaRPr sz="1700">
              <a:solidFill>
                <a:srgbClr val="595959"/>
              </a:solidFill>
            </a:endParaRPr>
          </a:p>
          <a:p>
            <a:pPr indent="0" lvl="0" marL="457200" rtl="0" algn="l">
              <a:lnSpc>
                <a:spcPct val="95000"/>
              </a:lnSpc>
              <a:spcBef>
                <a:spcPts val="1200"/>
              </a:spcBef>
              <a:spcAft>
                <a:spcPts val="0"/>
              </a:spcAft>
              <a:buClr>
                <a:schemeClr val="dk1"/>
              </a:buClr>
              <a:buSzPts val="1100"/>
              <a:buFont typeface="Arial"/>
              <a:buNone/>
            </a:pPr>
            <a:r>
              <a:t/>
            </a:r>
            <a:endParaRPr sz="1700">
              <a:solidFill>
                <a:srgbClr val="595959"/>
              </a:solidFill>
            </a:endParaRPr>
          </a:p>
          <a:p>
            <a:pPr indent="-336550" lvl="0" marL="457200" rtl="0" algn="l">
              <a:lnSpc>
                <a:spcPct val="95000"/>
              </a:lnSpc>
              <a:spcBef>
                <a:spcPts val="1200"/>
              </a:spcBef>
              <a:spcAft>
                <a:spcPts val="0"/>
              </a:spcAft>
              <a:buClr>
                <a:srgbClr val="595959"/>
              </a:buClr>
              <a:buSzPts val="1700"/>
              <a:buChar char="●"/>
            </a:pPr>
            <a:r>
              <a:rPr lang="en" sz="1700">
                <a:solidFill>
                  <a:srgbClr val="595959"/>
                </a:solidFill>
              </a:rPr>
              <a:t>Then I had to wait a few weeks for “The Mighty” to share my story</a:t>
            </a:r>
            <a:endParaRPr sz="1700">
              <a:solidFill>
                <a:srgbClr val="595959"/>
              </a:solidFill>
            </a:endParaRPr>
          </a:p>
          <a:p>
            <a:pPr indent="0" lvl="0" marL="0" rtl="0" algn="l">
              <a:lnSpc>
                <a:spcPct val="95000"/>
              </a:lnSpc>
              <a:spcBef>
                <a:spcPts val="1200"/>
              </a:spcBef>
              <a:spcAft>
                <a:spcPts val="0"/>
              </a:spcAft>
              <a:buClr>
                <a:schemeClr val="dk1"/>
              </a:buClr>
              <a:buSzPts val="1100"/>
              <a:buFont typeface="Arial"/>
              <a:buNone/>
            </a:pPr>
            <a:r>
              <a:t/>
            </a:r>
            <a:endParaRPr sz="1700">
              <a:solidFill>
                <a:srgbClr val="595959"/>
              </a:solidFill>
            </a:endParaRPr>
          </a:p>
          <a:p>
            <a:pPr indent="-336550" lvl="0" marL="457200" rtl="0" algn="l">
              <a:lnSpc>
                <a:spcPct val="95000"/>
              </a:lnSpc>
              <a:spcBef>
                <a:spcPts val="1200"/>
              </a:spcBef>
              <a:spcAft>
                <a:spcPts val="0"/>
              </a:spcAft>
              <a:buClr>
                <a:srgbClr val="595959"/>
              </a:buClr>
              <a:buSzPts val="1700"/>
              <a:buChar char="●"/>
            </a:pPr>
            <a:r>
              <a:rPr lang="en" sz="1700">
                <a:solidFill>
                  <a:srgbClr val="595959"/>
                </a:solidFill>
              </a:rPr>
              <a:t>After my story was posted online I decided to share my story to other social media pages who I thought might like to share it</a:t>
            </a:r>
            <a:endParaRPr sz="1700">
              <a:solidFill>
                <a:srgbClr val="595959"/>
              </a:solidFill>
            </a:endParaRPr>
          </a:p>
          <a:p>
            <a:pPr indent="-336550" lvl="0" marL="457200" rtl="0" algn="l">
              <a:lnSpc>
                <a:spcPct val="95000"/>
              </a:lnSpc>
              <a:spcBef>
                <a:spcPts val="0"/>
              </a:spcBef>
              <a:spcAft>
                <a:spcPts val="0"/>
              </a:spcAft>
              <a:buClr>
                <a:srgbClr val="595959"/>
              </a:buClr>
              <a:buSzPts val="1700"/>
              <a:buChar char="●"/>
            </a:pPr>
            <a:r>
              <a:rPr lang="en" sz="1700">
                <a:solidFill>
                  <a:srgbClr val="595959"/>
                </a:solidFill>
              </a:rPr>
              <a:t>I then got a great response back from everyone who read my story so I decided to write a book about my life </a:t>
            </a:r>
            <a:endParaRPr sz="1700">
              <a:solidFill>
                <a:srgbClr val="595959"/>
              </a:solidFill>
            </a:endParaRPr>
          </a:p>
          <a:p>
            <a:pPr indent="0" lvl="0" marL="457200" rtl="0" algn="l">
              <a:lnSpc>
                <a:spcPct val="95000"/>
              </a:lnSpc>
              <a:spcBef>
                <a:spcPts val="1200"/>
              </a:spcBef>
              <a:spcAft>
                <a:spcPts val="0"/>
              </a:spcAft>
              <a:buNone/>
            </a:pPr>
            <a:r>
              <a:t/>
            </a:r>
            <a:endParaRPr sz="1700">
              <a:solidFill>
                <a:srgbClr val="595959"/>
              </a:solidFill>
            </a:endParaRPr>
          </a:p>
          <a:p>
            <a:pPr indent="-336550" lvl="0" marL="457200" rtl="0" algn="l">
              <a:lnSpc>
                <a:spcPct val="95000"/>
              </a:lnSpc>
              <a:spcBef>
                <a:spcPts val="1200"/>
              </a:spcBef>
              <a:spcAft>
                <a:spcPts val="0"/>
              </a:spcAft>
              <a:buClr>
                <a:srgbClr val="595959"/>
              </a:buClr>
              <a:buSzPts val="1700"/>
              <a:buChar char="●"/>
            </a:pPr>
            <a:r>
              <a:rPr lang="en" sz="1700">
                <a:solidFill>
                  <a:srgbClr val="595959"/>
                </a:solidFill>
                <a:highlight>
                  <a:schemeClr val="lt1"/>
                </a:highlight>
              </a:rPr>
              <a:t>No one ever thought I would write a book about my life that people all over the world could read! I am writing a book because there is not too many memoirs out there about people who live with a language impairment and learning disabilities.I also want to acknowledge all of the people who helped get me where I am today. I appreciate being in a position where I can help people realize their own dreams!</a:t>
            </a:r>
            <a:endParaRPr sz="1700">
              <a:solidFill>
                <a:srgbClr val="595959"/>
              </a:solidFill>
              <a:highlight>
                <a:schemeClr val="lt1"/>
              </a:highlight>
            </a:endParaRPr>
          </a:p>
          <a:p>
            <a:pPr indent="0" lvl="0" marL="457200" rtl="0" algn="l">
              <a:lnSpc>
                <a:spcPct val="95000"/>
              </a:lnSpc>
              <a:spcBef>
                <a:spcPts val="1200"/>
              </a:spcBef>
              <a:spcAft>
                <a:spcPts val="0"/>
              </a:spcAft>
              <a:buNone/>
            </a:pPr>
            <a:r>
              <a:t/>
            </a:r>
            <a:endParaRPr sz="1700">
              <a:solidFill>
                <a:srgbClr val="595959"/>
              </a:solidFill>
            </a:endParaRPr>
          </a:p>
          <a:p>
            <a:pPr indent="-336550" lvl="0" marL="457200" rtl="0" algn="l">
              <a:lnSpc>
                <a:spcPct val="95000"/>
              </a:lnSpc>
              <a:spcBef>
                <a:spcPts val="1200"/>
              </a:spcBef>
              <a:spcAft>
                <a:spcPts val="0"/>
              </a:spcAft>
              <a:buClr>
                <a:srgbClr val="595959"/>
              </a:buClr>
              <a:buSzPts val="1700"/>
              <a:buChar char="●"/>
            </a:pPr>
            <a:r>
              <a:rPr lang="en" sz="1700">
                <a:solidFill>
                  <a:srgbClr val="595959"/>
                </a:solidFill>
              </a:rPr>
              <a:t>Then the past two years I shared my story with “The Mighty” virtual presentation, “Love What Matters”, Disability Pride PA and was interviewed by an organization called Different &amp; Able </a:t>
            </a:r>
            <a:endParaRPr sz="1700">
              <a:solidFill>
                <a:srgbClr val="595959"/>
              </a:solidFill>
            </a:endParaRPr>
          </a:p>
          <a:p>
            <a:pPr indent="-336550" lvl="0" marL="457200" rtl="0" algn="l">
              <a:lnSpc>
                <a:spcPct val="95000"/>
              </a:lnSpc>
              <a:spcBef>
                <a:spcPts val="0"/>
              </a:spcBef>
              <a:spcAft>
                <a:spcPts val="0"/>
              </a:spcAft>
              <a:buClr>
                <a:srgbClr val="595959"/>
              </a:buClr>
              <a:buSzPts val="1700"/>
              <a:buChar char="●"/>
            </a:pPr>
            <a:r>
              <a:t/>
            </a:r>
            <a:endParaRPr sz="1700">
              <a:solidFill>
                <a:srgbClr val="595959"/>
              </a:solidFill>
            </a:endParaRPr>
          </a:p>
          <a:p>
            <a:pPr indent="0" lvl="0" marL="457200" rtl="0" algn="l">
              <a:lnSpc>
                <a:spcPct val="95000"/>
              </a:lnSpc>
              <a:spcBef>
                <a:spcPts val="1200"/>
              </a:spcBef>
              <a:spcAft>
                <a:spcPts val="0"/>
              </a:spcAft>
              <a:buNone/>
            </a:pPr>
            <a:r>
              <a:t/>
            </a:r>
            <a:endParaRPr sz="1700">
              <a:solidFill>
                <a:srgbClr val="595959"/>
              </a:solidFill>
            </a:endParaRPr>
          </a:p>
          <a:p>
            <a:pPr indent="-336550" lvl="0" marL="457200" rtl="0" algn="l">
              <a:lnSpc>
                <a:spcPct val="95000"/>
              </a:lnSpc>
              <a:spcBef>
                <a:spcPts val="1200"/>
              </a:spcBef>
              <a:spcAft>
                <a:spcPts val="0"/>
              </a:spcAft>
              <a:buClr>
                <a:srgbClr val="595959"/>
              </a:buClr>
              <a:buSzPts val="1700"/>
              <a:buChar char="●"/>
            </a:pPr>
            <a:r>
              <a:rPr lang="en" sz="1700">
                <a:solidFill>
                  <a:srgbClr val="595959"/>
                </a:solidFill>
              </a:rPr>
              <a:t>I then got a great response back from everyone who read my story so I decided to write a book about my life </a:t>
            </a:r>
            <a:endParaRPr sz="1700">
              <a:solidFill>
                <a:srgbClr val="595959"/>
              </a:solidFill>
            </a:endParaRPr>
          </a:p>
          <a:p>
            <a:pPr indent="0" lvl="0" marL="457200" rtl="0" algn="l">
              <a:lnSpc>
                <a:spcPct val="95000"/>
              </a:lnSpc>
              <a:spcBef>
                <a:spcPts val="1200"/>
              </a:spcBef>
              <a:spcAft>
                <a:spcPts val="0"/>
              </a:spcAft>
              <a:buNone/>
            </a:pPr>
            <a:r>
              <a:t/>
            </a:r>
            <a:endParaRPr sz="1700">
              <a:solidFill>
                <a:srgbClr val="595959"/>
              </a:solidFill>
            </a:endParaRPr>
          </a:p>
          <a:p>
            <a:pPr indent="-336550" lvl="0" marL="457200" rtl="0" algn="l">
              <a:lnSpc>
                <a:spcPct val="95000"/>
              </a:lnSpc>
              <a:spcBef>
                <a:spcPts val="1200"/>
              </a:spcBef>
              <a:spcAft>
                <a:spcPts val="0"/>
              </a:spcAft>
              <a:buClr>
                <a:srgbClr val="595959"/>
              </a:buClr>
              <a:buSzPts val="1700"/>
              <a:buChar char="●"/>
            </a:pPr>
            <a:r>
              <a:rPr lang="en" sz="1700">
                <a:solidFill>
                  <a:srgbClr val="595959"/>
                </a:solidFill>
                <a:highlight>
                  <a:schemeClr val="lt1"/>
                </a:highlight>
              </a:rPr>
              <a:t>No one ever thought I would write a book about my life that people all over the world could read! I am writing a book because there is not too many memoirs out there about people who live with a language impairment and learning disabilities.I also want to acknowledge all of the people who helped get me where I am today. I appreciate being in a position where I can help people realize their own dreams!</a:t>
            </a:r>
            <a:endParaRPr sz="1700">
              <a:solidFill>
                <a:srgbClr val="595959"/>
              </a:solidFill>
              <a:highlight>
                <a:schemeClr val="lt1"/>
              </a:highlight>
            </a:endParaRPr>
          </a:p>
          <a:p>
            <a:pPr indent="0" lvl="0" marL="457200" rtl="0" algn="l">
              <a:lnSpc>
                <a:spcPct val="95000"/>
              </a:lnSpc>
              <a:spcBef>
                <a:spcPts val="1200"/>
              </a:spcBef>
              <a:spcAft>
                <a:spcPts val="0"/>
              </a:spcAft>
              <a:buNone/>
            </a:pPr>
            <a:r>
              <a:t/>
            </a:r>
            <a:endParaRPr sz="1700">
              <a:solidFill>
                <a:srgbClr val="595959"/>
              </a:solidFill>
            </a:endParaRPr>
          </a:p>
          <a:p>
            <a:pPr indent="-336550" lvl="0" marL="457200" rtl="0" algn="l">
              <a:lnSpc>
                <a:spcPct val="95000"/>
              </a:lnSpc>
              <a:spcBef>
                <a:spcPts val="1200"/>
              </a:spcBef>
              <a:spcAft>
                <a:spcPts val="0"/>
              </a:spcAft>
              <a:buClr>
                <a:srgbClr val="595959"/>
              </a:buClr>
              <a:buSzPts val="1700"/>
              <a:buChar char="●"/>
            </a:pPr>
            <a:r>
              <a:rPr lang="en" sz="1700">
                <a:solidFill>
                  <a:srgbClr val="595959"/>
                </a:solidFill>
              </a:rPr>
              <a:t>Then the past two years I shared my story with “The Mighty” virtual presentation, “Love What Matters”, Disability Pride PA and was interviewed by an organization called Different &amp; Able </a:t>
            </a:r>
            <a:endParaRPr sz="1700">
              <a:solidFill>
                <a:srgbClr val="595959"/>
              </a:solidFill>
            </a:endParaRPr>
          </a:p>
          <a:p>
            <a:pPr indent="-336550" lvl="0" marL="457200" rtl="0" algn="l">
              <a:lnSpc>
                <a:spcPct val="95000"/>
              </a:lnSpc>
              <a:spcBef>
                <a:spcPts val="0"/>
              </a:spcBef>
              <a:spcAft>
                <a:spcPts val="0"/>
              </a:spcAft>
              <a:buClr>
                <a:srgbClr val="595959"/>
              </a:buClr>
              <a:buSzPts val="1700"/>
              <a:buChar char="●"/>
            </a:pPr>
            <a:r>
              <a:t/>
            </a:r>
            <a:endParaRPr sz="1700">
              <a:solidFill>
                <a:srgbClr val="595959"/>
              </a:solidFill>
            </a:endParaRPr>
          </a:p>
          <a:p>
            <a:pPr indent="0" lvl="0" marL="457200" rtl="0" algn="l">
              <a:lnSpc>
                <a:spcPct val="95000"/>
              </a:lnSpc>
              <a:spcBef>
                <a:spcPts val="1200"/>
              </a:spcBef>
              <a:spcAft>
                <a:spcPts val="0"/>
              </a:spcAft>
              <a:buNone/>
            </a:pPr>
            <a:r>
              <a:t/>
            </a:r>
            <a:endParaRPr sz="1700">
              <a:solidFill>
                <a:srgbClr val="595959"/>
              </a:solidFill>
            </a:endParaRPr>
          </a:p>
          <a:p>
            <a:pPr indent="-336550" lvl="0" marL="457200" rtl="0" algn="l">
              <a:lnSpc>
                <a:spcPct val="95000"/>
              </a:lnSpc>
              <a:spcBef>
                <a:spcPts val="1200"/>
              </a:spcBef>
              <a:spcAft>
                <a:spcPts val="0"/>
              </a:spcAft>
              <a:buClr>
                <a:srgbClr val="595959"/>
              </a:buClr>
              <a:buSzPts val="1700"/>
              <a:buChar char="●"/>
            </a:pPr>
            <a:r>
              <a:t/>
            </a:r>
            <a:endParaRPr sz="17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0e8313e69f_0_79: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0e8313e69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0e70cc3493_0_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0e70cc34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0b1e9e9ad9_1_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0b1e9e9ad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a9f897ad4_0_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a9f897a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e8313e69f_0_12: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e8313e69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e8313e69f_0_17: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e8313e69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e3d474aea_0_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0e3d474a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e8313e69f_0_38: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e8313e69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d92170947_2_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0d9217094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827306"/>
            <a:ext cx="8520600" cy="228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149028"/>
            <a:ext cx="8520600" cy="880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229028"/>
            <a:ext cx="8520600" cy="2181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502472"/>
            <a:ext cx="8520600" cy="1445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389833"/>
            <a:ext cx="8520600" cy="935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617333"/>
            <a:ext cx="2808000" cy="839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544000"/>
            <a:ext cx="2808000" cy="3532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500167"/>
            <a:ext cx="6367800" cy="4545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370194"/>
            <a:ext cx="4045200" cy="164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114528"/>
            <a:ext cx="4045200" cy="1372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804528"/>
            <a:ext cx="3837000" cy="41058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700639"/>
            <a:ext cx="5998800" cy="672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25.jpg"/><Relationship Id="rId6"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27.jpg"/><Relationship Id="rId9" Type="http://schemas.openxmlformats.org/officeDocument/2006/relationships/image" Target="../media/image17.jpg"/><Relationship Id="rId5" Type="http://schemas.openxmlformats.org/officeDocument/2006/relationships/image" Target="../media/image24.jpg"/><Relationship Id="rId6" Type="http://schemas.openxmlformats.org/officeDocument/2006/relationships/image" Target="../media/image26.jpg"/><Relationship Id="rId7" Type="http://schemas.openxmlformats.org/officeDocument/2006/relationships/image" Target="../media/image19.jpg"/><Relationship Id="rId8"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8.jpg"/><Relationship Id="rId4" Type="http://schemas.openxmlformats.org/officeDocument/2006/relationships/image" Target="../media/image33.jpg"/><Relationship Id="rId5" Type="http://schemas.openxmlformats.org/officeDocument/2006/relationships/image" Target="../media/image28.jpg"/><Relationship Id="rId6" Type="http://schemas.openxmlformats.org/officeDocument/2006/relationships/image" Target="../media/image40.jpg"/><Relationship Id="rId7" Type="http://schemas.openxmlformats.org/officeDocument/2006/relationships/image" Target="../media/image22.jpg"/><Relationship Id="rId8" Type="http://schemas.openxmlformats.org/officeDocument/2006/relationships/image" Target="../media/image3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32.jpg"/><Relationship Id="rId4" Type="http://schemas.openxmlformats.org/officeDocument/2006/relationships/image" Target="../media/image31.jpg"/><Relationship Id="rId5" Type="http://schemas.openxmlformats.org/officeDocument/2006/relationships/image" Target="../media/image38.jpg"/><Relationship Id="rId6" Type="http://schemas.openxmlformats.org/officeDocument/2006/relationships/image" Target="../media/image36.jpg"/><Relationship Id="rId7" Type="http://schemas.openxmlformats.org/officeDocument/2006/relationships/image" Target="../media/image41.jpg"/><Relationship Id="rId8"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9.jpg"/><Relationship Id="rId4" Type="http://schemas.openxmlformats.org/officeDocument/2006/relationships/image" Target="../media/image46.jpg"/><Relationship Id="rId5" Type="http://schemas.openxmlformats.org/officeDocument/2006/relationships/image" Target="../media/image44.jpg"/><Relationship Id="rId6" Type="http://schemas.openxmlformats.org/officeDocument/2006/relationships/image" Target="../media/image45.jpg"/><Relationship Id="rId7" Type="http://schemas.openxmlformats.org/officeDocument/2006/relationships/image" Target="../media/image34.jpg"/><Relationship Id="rId8"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7.jpg"/><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photos.app.goo.gl/ikQsDefFzKz8hkhs6" TargetMode="External"/><Relationship Id="rId4" Type="http://schemas.openxmlformats.org/officeDocument/2006/relationships/hyperlink" Target="https://youtu.be/-2O5G394zg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mailto:girlnotcollegmaterial@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9.jpg"/><Relationship Id="rId5" Type="http://schemas.openxmlformats.org/officeDocument/2006/relationships/image" Target="../media/image13.jpg"/><Relationship Id="rId6"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21.jpg"/><Relationship Id="rId5" Type="http://schemas.openxmlformats.org/officeDocument/2006/relationships/image" Target="../media/image3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827306"/>
            <a:ext cx="8520600" cy="2280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Helping Others Achieve Their Dreams Was the Secret To Achieving My Own</a:t>
            </a:r>
            <a:endParaRPr>
              <a:solidFill>
                <a:schemeClr val="lt1"/>
              </a:solidFill>
            </a:endParaRPr>
          </a:p>
        </p:txBody>
      </p:sp>
      <p:sp>
        <p:nvSpPr>
          <p:cNvPr id="55" name="Google Shape;55;p13"/>
          <p:cNvSpPr txBox="1"/>
          <p:nvPr>
            <p:ph idx="1" type="subTitle"/>
          </p:nvPr>
        </p:nvSpPr>
        <p:spPr>
          <a:xfrm>
            <a:off x="311700" y="3149028"/>
            <a:ext cx="8520600" cy="880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lt1"/>
                </a:solidFill>
              </a:rPr>
              <a:t>By: </a:t>
            </a:r>
            <a:r>
              <a:rPr lang="en">
                <a:solidFill>
                  <a:schemeClr val="lt1"/>
                </a:solidFill>
              </a:rPr>
              <a:t>Katie Selby</a:t>
            </a:r>
            <a:endParaRPr>
              <a:solidFill>
                <a:schemeClr val="lt1"/>
              </a:solidFill>
            </a:endParaRPr>
          </a:p>
        </p:txBody>
      </p:sp>
      <p:pic>
        <p:nvPicPr>
          <p:cNvPr id="56" name="Google Shape;56;p13"/>
          <p:cNvPicPr preferRelativeResize="0"/>
          <p:nvPr/>
        </p:nvPicPr>
        <p:blipFill>
          <a:blip r:embed="rId3">
            <a:alphaModFix/>
          </a:blip>
          <a:stretch>
            <a:fillRect/>
          </a:stretch>
        </p:blipFill>
        <p:spPr>
          <a:xfrm>
            <a:off x="185950" y="2967667"/>
            <a:ext cx="1761775" cy="2353399"/>
          </a:xfrm>
          <a:prstGeom prst="rect">
            <a:avLst/>
          </a:prstGeom>
          <a:noFill/>
          <a:ln>
            <a:noFill/>
          </a:ln>
        </p:spPr>
      </p:pic>
      <p:pic>
        <p:nvPicPr>
          <p:cNvPr id="57" name="Google Shape;57;p13"/>
          <p:cNvPicPr preferRelativeResize="0"/>
          <p:nvPr/>
        </p:nvPicPr>
        <p:blipFill>
          <a:blip r:embed="rId4">
            <a:alphaModFix/>
          </a:blip>
          <a:stretch>
            <a:fillRect/>
          </a:stretch>
        </p:blipFill>
        <p:spPr>
          <a:xfrm>
            <a:off x="6979182" y="2967667"/>
            <a:ext cx="1659418" cy="2212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Middle School Photos</a:t>
            </a:r>
            <a:endParaRPr>
              <a:solidFill>
                <a:schemeClr val="lt1"/>
              </a:solidFill>
            </a:endParaRPr>
          </a:p>
        </p:txBody>
      </p:sp>
      <p:pic>
        <p:nvPicPr>
          <p:cNvPr id="119" name="Google Shape;119;p22"/>
          <p:cNvPicPr preferRelativeResize="0"/>
          <p:nvPr/>
        </p:nvPicPr>
        <p:blipFill>
          <a:blip r:embed="rId3">
            <a:alphaModFix/>
          </a:blip>
          <a:stretch>
            <a:fillRect/>
          </a:stretch>
        </p:blipFill>
        <p:spPr>
          <a:xfrm>
            <a:off x="311700" y="1300139"/>
            <a:ext cx="2921125" cy="1928375"/>
          </a:xfrm>
          <a:prstGeom prst="rect">
            <a:avLst/>
          </a:prstGeom>
          <a:noFill/>
          <a:ln>
            <a:noFill/>
          </a:ln>
        </p:spPr>
      </p:pic>
      <p:pic>
        <p:nvPicPr>
          <p:cNvPr id="120" name="Google Shape;120;p22"/>
          <p:cNvPicPr preferRelativeResize="0"/>
          <p:nvPr/>
        </p:nvPicPr>
        <p:blipFill>
          <a:blip r:embed="rId4">
            <a:alphaModFix/>
          </a:blip>
          <a:stretch>
            <a:fillRect/>
          </a:stretch>
        </p:blipFill>
        <p:spPr>
          <a:xfrm>
            <a:off x="4769675" y="900778"/>
            <a:ext cx="3360775" cy="2430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320">
                <a:highlight>
                  <a:srgbClr val="FFFFFF"/>
                </a:highlight>
              </a:rPr>
              <a:t>Importance of Teaching Self-Advocacy Skills at an Early Age</a:t>
            </a:r>
            <a:endParaRPr sz="2320">
              <a:highlight>
                <a:srgbClr val="FFFFFF"/>
              </a:highlight>
            </a:endParaRPr>
          </a:p>
        </p:txBody>
      </p:sp>
      <p:sp>
        <p:nvSpPr>
          <p:cNvPr id="126" name="Google Shape;126;p23"/>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highlight>
                  <a:srgbClr val="FFFFFF"/>
                </a:highlight>
              </a:rPr>
              <a:t>Builds Self-Confidence at an early age</a:t>
            </a:r>
            <a:endParaRPr>
              <a:highlight>
                <a:srgbClr val="FFFFFF"/>
              </a:highlight>
            </a:endParaRPr>
          </a:p>
          <a:p>
            <a:pPr indent="-342900" lvl="0" marL="457200" rtl="0" algn="l">
              <a:spcBef>
                <a:spcPts val="0"/>
              </a:spcBef>
              <a:spcAft>
                <a:spcPts val="0"/>
              </a:spcAft>
              <a:buSzPts val="1800"/>
              <a:buChar char="●"/>
            </a:pPr>
            <a:r>
              <a:rPr lang="en">
                <a:highlight>
                  <a:srgbClr val="FFFFFF"/>
                </a:highlight>
              </a:rPr>
              <a:t>Teaches students that it is ok to communicate with others and let them know what you need</a:t>
            </a:r>
            <a:endParaRPr>
              <a:highlight>
                <a:srgbClr val="FFFFFF"/>
              </a:highlight>
            </a:endParaRPr>
          </a:p>
          <a:p>
            <a:pPr indent="-342900" lvl="0" marL="457200" rtl="0" algn="l">
              <a:spcBef>
                <a:spcPts val="0"/>
              </a:spcBef>
              <a:spcAft>
                <a:spcPts val="0"/>
              </a:spcAft>
              <a:buSzPts val="1800"/>
              <a:buChar char="●"/>
            </a:pPr>
            <a:r>
              <a:rPr lang="en">
                <a:highlight>
                  <a:srgbClr val="FFFFFF"/>
                </a:highlight>
              </a:rPr>
              <a:t>Teaches self-determination to students such as problem solving skills, how to make decisions and how to set life goals(at every stage of education)</a:t>
            </a:r>
            <a:endParaRPr>
              <a:highlight>
                <a:srgbClr val="FFFFFF"/>
              </a:highlight>
            </a:endParaRPr>
          </a:p>
          <a:p>
            <a:pPr indent="-342900" lvl="0" marL="457200" rtl="0" algn="l">
              <a:spcBef>
                <a:spcPts val="0"/>
              </a:spcBef>
              <a:spcAft>
                <a:spcPts val="0"/>
              </a:spcAft>
              <a:buSzPts val="1800"/>
              <a:buChar char="●"/>
            </a:pPr>
            <a:r>
              <a:rPr lang="en">
                <a:highlight>
                  <a:srgbClr val="FFFFFF"/>
                </a:highlight>
              </a:rPr>
              <a:t>Teaching these skills at a young age helps students become more independent.</a:t>
            </a:r>
            <a:endParaRPr>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Middle School</a:t>
            </a:r>
            <a:endParaRPr b="1"/>
          </a:p>
        </p:txBody>
      </p:sp>
      <p:sp>
        <p:nvSpPr>
          <p:cNvPr id="132" name="Google Shape;132;p24"/>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sz="1300">
                <a:solidFill>
                  <a:schemeClr val="dk1"/>
                </a:solidFill>
              </a:rPr>
              <a:t>In 6th grade, my special </a:t>
            </a:r>
            <a:r>
              <a:rPr lang="en" sz="1300">
                <a:solidFill>
                  <a:schemeClr val="dk1"/>
                </a:solidFill>
              </a:rPr>
              <a:t>education</a:t>
            </a:r>
            <a:r>
              <a:rPr lang="en" sz="1300">
                <a:solidFill>
                  <a:schemeClr val="dk1"/>
                </a:solidFill>
              </a:rPr>
              <a:t> teachers said that I would complete my work, but at a failing level. </a:t>
            </a:r>
            <a:r>
              <a:rPr b="1" lang="en" sz="1300">
                <a:solidFill>
                  <a:schemeClr val="dk1"/>
                </a:solidFill>
                <a:highlight>
                  <a:schemeClr val="lt1"/>
                </a:highlight>
              </a:rPr>
              <a:t>Today, I feel frustrated that my teachers did not help support me when I needed it.  </a:t>
            </a:r>
            <a:endParaRPr b="1" sz="1300">
              <a:solidFill>
                <a:schemeClr val="dk1"/>
              </a:solidFill>
              <a:highlight>
                <a:schemeClr val="lt1"/>
              </a:highlight>
            </a:endParaRPr>
          </a:p>
          <a:p>
            <a:pPr indent="0" lvl="0" marL="0" rtl="0" algn="l">
              <a:spcBef>
                <a:spcPts val="0"/>
              </a:spcBef>
              <a:spcAft>
                <a:spcPts val="0"/>
              </a:spcAft>
              <a:buNone/>
            </a:pPr>
            <a:r>
              <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I was in a CWC (Class within a class) for some of my classes in middle school such as math and science.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In 7th grade I was evaluated/tested for math. </a:t>
            </a:r>
            <a:r>
              <a:rPr lang="en" sz="1300">
                <a:solidFill>
                  <a:schemeClr val="dk1"/>
                </a:solidFill>
                <a:highlight>
                  <a:schemeClr val="lt1"/>
                </a:highlight>
              </a:rPr>
              <a:t>After the math testing the IEP team decided to keep me in my 7th grade math class. </a:t>
            </a:r>
            <a:r>
              <a:rPr b="1" lang="en" sz="1300">
                <a:solidFill>
                  <a:schemeClr val="dk1"/>
                </a:solidFill>
                <a:highlight>
                  <a:schemeClr val="lt1"/>
                </a:highlight>
              </a:rPr>
              <a:t>Today I feel that I should have been placed in a different math class. </a:t>
            </a:r>
            <a:endParaRPr b="1" sz="1300">
              <a:solidFill>
                <a:schemeClr val="dk1"/>
              </a:solidFill>
              <a:highlight>
                <a:schemeClr val="lt1"/>
              </a:highlight>
            </a:endParaRPr>
          </a:p>
          <a:p>
            <a:pPr indent="0" lvl="0" marL="457200" rtl="0" algn="l">
              <a:spcBef>
                <a:spcPts val="0"/>
              </a:spcBef>
              <a:spcAft>
                <a:spcPts val="0"/>
              </a:spcAft>
              <a:buNone/>
            </a:pPr>
            <a:r>
              <a:t/>
            </a:r>
            <a:endParaRPr b="1" sz="1300">
              <a:solidFill>
                <a:schemeClr val="dk1"/>
              </a:solidFill>
              <a:highlight>
                <a:schemeClr val="lt1"/>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I</a:t>
            </a:r>
            <a:r>
              <a:rPr b="1" lang="en" sz="1300">
                <a:solidFill>
                  <a:schemeClr val="dk1"/>
                </a:solidFill>
                <a:highlight>
                  <a:schemeClr val="lt1"/>
                </a:highlight>
              </a:rPr>
              <a:t> passed all of my 7th grade classes this year and it felt amazing that I could do it.</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In 8th grade I started my transition to high school. </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311150" lvl="0" marL="457200" rtl="0" algn="l">
              <a:spcBef>
                <a:spcPts val="0"/>
              </a:spcBef>
              <a:spcAft>
                <a:spcPts val="0"/>
              </a:spcAft>
              <a:buClr>
                <a:schemeClr val="dk1"/>
              </a:buClr>
              <a:buSzPts val="1300"/>
              <a:buChar char="●"/>
            </a:pPr>
            <a:r>
              <a:rPr b="1" lang="en" sz="1300">
                <a:solidFill>
                  <a:schemeClr val="dk1"/>
                </a:solidFill>
              </a:rPr>
              <a:t>I did not feel like I had great rapport with my special education teachers </a:t>
            </a:r>
            <a:endParaRPr sz="1300">
              <a:solidFill>
                <a:schemeClr val="dk1"/>
              </a:solidFill>
            </a:endParaRPr>
          </a:p>
          <a:p>
            <a:pPr indent="0" lvl="0" marL="0" rtl="0" algn="l">
              <a:spcBef>
                <a:spcPts val="0"/>
              </a:spcBef>
              <a:spcAft>
                <a:spcPts val="1200"/>
              </a:spcAft>
              <a:buNone/>
            </a:pPr>
            <a:r>
              <a:t/>
            </a: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High School Photos</a:t>
            </a:r>
            <a:endParaRPr>
              <a:solidFill>
                <a:schemeClr val="lt1"/>
              </a:solidFill>
            </a:endParaRPr>
          </a:p>
        </p:txBody>
      </p:sp>
      <p:pic>
        <p:nvPicPr>
          <p:cNvPr id="138" name="Google Shape;138;p25"/>
          <p:cNvPicPr preferRelativeResize="0"/>
          <p:nvPr/>
        </p:nvPicPr>
        <p:blipFill>
          <a:blip r:embed="rId3">
            <a:alphaModFix/>
          </a:blip>
          <a:stretch>
            <a:fillRect/>
          </a:stretch>
        </p:blipFill>
        <p:spPr>
          <a:xfrm>
            <a:off x="152400" y="1300139"/>
            <a:ext cx="2887352" cy="1915976"/>
          </a:xfrm>
          <a:prstGeom prst="rect">
            <a:avLst/>
          </a:prstGeom>
          <a:noFill/>
          <a:ln>
            <a:noFill/>
          </a:ln>
        </p:spPr>
      </p:pic>
      <p:pic>
        <p:nvPicPr>
          <p:cNvPr id="139" name="Google Shape;139;p25"/>
          <p:cNvPicPr preferRelativeResize="0"/>
          <p:nvPr/>
        </p:nvPicPr>
        <p:blipFill>
          <a:blip r:embed="rId4">
            <a:alphaModFix/>
          </a:blip>
          <a:stretch>
            <a:fillRect/>
          </a:stretch>
        </p:blipFill>
        <p:spPr>
          <a:xfrm>
            <a:off x="3466188" y="1130806"/>
            <a:ext cx="2211624" cy="1697450"/>
          </a:xfrm>
          <a:prstGeom prst="rect">
            <a:avLst/>
          </a:prstGeom>
          <a:noFill/>
          <a:ln>
            <a:noFill/>
          </a:ln>
        </p:spPr>
      </p:pic>
      <p:pic>
        <p:nvPicPr>
          <p:cNvPr id="140" name="Google Shape;140;p25"/>
          <p:cNvPicPr preferRelativeResize="0"/>
          <p:nvPr/>
        </p:nvPicPr>
        <p:blipFill>
          <a:blip r:embed="rId5">
            <a:alphaModFix/>
          </a:blip>
          <a:stretch>
            <a:fillRect/>
          </a:stretch>
        </p:blipFill>
        <p:spPr>
          <a:xfrm>
            <a:off x="3466200" y="3324472"/>
            <a:ext cx="1811201" cy="1915976"/>
          </a:xfrm>
          <a:prstGeom prst="rect">
            <a:avLst/>
          </a:prstGeom>
          <a:noFill/>
          <a:ln>
            <a:noFill/>
          </a:ln>
        </p:spPr>
      </p:pic>
      <p:pic>
        <p:nvPicPr>
          <p:cNvPr id="141" name="Google Shape;141;p25"/>
          <p:cNvPicPr preferRelativeResize="0"/>
          <p:nvPr/>
        </p:nvPicPr>
        <p:blipFill>
          <a:blip r:embed="rId6">
            <a:alphaModFix/>
          </a:blip>
          <a:stretch>
            <a:fillRect/>
          </a:stretch>
        </p:blipFill>
        <p:spPr>
          <a:xfrm>
            <a:off x="6104250" y="1130806"/>
            <a:ext cx="2507601" cy="32606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High School</a:t>
            </a:r>
            <a:endParaRPr b="1"/>
          </a:p>
        </p:txBody>
      </p:sp>
      <p:sp>
        <p:nvSpPr>
          <p:cNvPr id="147" name="Google Shape;147;p26"/>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I felt that I was not prepared to go to high school because my middle school SSD teachers didn't prepare me sufficiently.</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In high school, I was in general education classes as well as CWC (Class within a class) </a:t>
            </a:r>
            <a:r>
              <a:rPr lang="en" sz="1700">
                <a:solidFill>
                  <a:schemeClr val="dk1"/>
                </a:solidFill>
              </a:rPr>
              <a:t>classes.</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I was pulled out of class to get support for resource and SLP services</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lang="en" sz="1700">
                <a:solidFill>
                  <a:schemeClr val="dk1"/>
                </a:solidFill>
              </a:rPr>
              <a:t> </a:t>
            </a:r>
            <a:endParaRPr sz="1700">
              <a:solidFill>
                <a:schemeClr val="dk1"/>
              </a:solidFill>
            </a:endParaRPr>
          </a:p>
          <a:p>
            <a:pPr indent="0" lvl="0" marL="0" rtl="0" algn="l">
              <a:spcBef>
                <a:spcPts val="0"/>
              </a:spcBef>
              <a:spcAft>
                <a:spcPts val="1200"/>
              </a:spcAft>
              <a:buNone/>
            </a:pPr>
            <a:r>
              <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High School</a:t>
            </a:r>
            <a:endParaRPr b="1"/>
          </a:p>
        </p:txBody>
      </p:sp>
      <p:sp>
        <p:nvSpPr>
          <p:cNvPr id="153" name="Google Shape;153;p27"/>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36550" lvl="0" marL="457200" rtl="0" algn="l">
              <a:lnSpc>
                <a:spcPct val="95000"/>
              </a:lnSpc>
              <a:spcBef>
                <a:spcPts val="0"/>
              </a:spcBef>
              <a:spcAft>
                <a:spcPts val="0"/>
              </a:spcAft>
              <a:buClr>
                <a:schemeClr val="dk1"/>
              </a:buClr>
              <a:buSzPts val="1700"/>
              <a:buChar char="●"/>
            </a:pPr>
            <a:r>
              <a:rPr lang="en" sz="1700">
                <a:solidFill>
                  <a:schemeClr val="dk1"/>
                </a:solidFill>
              </a:rPr>
              <a:t>I did not advocate for my educational needs until I was a junior in high school.</a:t>
            </a:r>
            <a:endParaRPr sz="1700">
              <a:solidFill>
                <a:schemeClr val="dk1"/>
              </a:solidFill>
            </a:endParaRPr>
          </a:p>
          <a:p>
            <a:pPr indent="0" lvl="0" marL="457200" rtl="0" algn="l">
              <a:lnSpc>
                <a:spcPct val="95000"/>
              </a:lnSpc>
              <a:spcBef>
                <a:spcPts val="0"/>
              </a:spcBef>
              <a:spcAft>
                <a:spcPts val="0"/>
              </a:spcAft>
              <a:buSzPts val="935"/>
              <a:buNone/>
            </a:pPr>
            <a:r>
              <a:t/>
            </a:r>
            <a:endParaRPr sz="1700">
              <a:solidFill>
                <a:schemeClr val="dk1"/>
              </a:solidFill>
            </a:endParaRPr>
          </a:p>
          <a:p>
            <a:pPr indent="-336550" lvl="0" marL="457200" rtl="0" algn="l">
              <a:lnSpc>
                <a:spcPct val="95000"/>
              </a:lnSpc>
              <a:spcBef>
                <a:spcPts val="0"/>
              </a:spcBef>
              <a:spcAft>
                <a:spcPts val="0"/>
              </a:spcAft>
              <a:buClr>
                <a:schemeClr val="dk1"/>
              </a:buClr>
              <a:buSzPts val="1700"/>
              <a:buChar char="●"/>
            </a:pPr>
            <a:r>
              <a:rPr lang="en" sz="1700">
                <a:solidFill>
                  <a:schemeClr val="dk1"/>
                </a:solidFill>
              </a:rPr>
              <a:t>In an English (CWC class) I had a speech and language special education teacher bring me out of my shell and she helped me start advocating for myself</a:t>
            </a:r>
            <a:endParaRPr sz="1700">
              <a:solidFill>
                <a:schemeClr val="dk1"/>
              </a:solidFill>
            </a:endParaRPr>
          </a:p>
          <a:p>
            <a:pPr indent="-336550" lvl="0" marL="457200" rtl="0" algn="l">
              <a:lnSpc>
                <a:spcPct val="95000"/>
              </a:lnSpc>
              <a:spcBef>
                <a:spcPts val="0"/>
              </a:spcBef>
              <a:spcAft>
                <a:spcPts val="0"/>
              </a:spcAft>
              <a:buClr>
                <a:schemeClr val="dk1"/>
              </a:buClr>
              <a:buSzPts val="1700"/>
              <a:buChar char="●"/>
            </a:pPr>
            <a:r>
              <a:rPr lang="en" sz="1700">
                <a:solidFill>
                  <a:schemeClr val="dk1"/>
                </a:solidFill>
              </a:rPr>
              <a:t>I do not know where I would be today without all of her support.</a:t>
            </a:r>
            <a:endParaRPr sz="1700">
              <a:solidFill>
                <a:schemeClr val="dk1"/>
              </a:solidFill>
            </a:endParaRPr>
          </a:p>
          <a:p>
            <a:pPr indent="0" lvl="0" marL="457200" rtl="0" algn="l">
              <a:lnSpc>
                <a:spcPct val="95000"/>
              </a:lnSpc>
              <a:spcBef>
                <a:spcPts val="0"/>
              </a:spcBef>
              <a:spcAft>
                <a:spcPts val="0"/>
              </a:spcAft>
              <a:buSzPts val="935"/>
              <a:buNone/>
            </a:pPr>
            <a:r>
              <a:t/>
            </a:r>
            <a:endParaRPr sz="1700">
              <a:solidFill>
                <a:schemeClr val="dk1"/>
              </a:solidFill>
            </a:endParaRPr>
          </a:p>
          <a:p>
            <a:pPr indent="-336550" lvl="0" marL="457200" rtl="0" algn="l">
              <a:lnSpc>
                <a:spcPct val="95000"/>
              </a:lnSpc>
              <a:spcBef>
                <a:spcPts val="0"/>
              </a:spcBef>
              <a:spcAft>
                <a:spcPts val="0"/>
              </a:spcAft>
              <a:buClr>
                <a:schemeClr val="dk1"/>
              </a:buClr>
              <a:buSzPts val="1700"/>
              <a:buChar char="●"/>
            </a:pPr>
            <a:r>
              <a:rPr lang="en" sz="1700">
                <a:solidFill>
                  <a:schemeClr val="dk1"/>
                </a:solidFill>
              </a:rPr>
              <a:t>I had a school guidance counselor tell me that I should not go to college and that I should just get a job as a child care worker. I did not want to do that.</a:t>
            </a:r>
            <a:endParaRPr sz="1700">
              <a:solidFill>
                <a:schemeClr val="dk1"/>
              </a:solidFill>
            </a:endParaRPr>
          </a:p>
          <a:p>
            <a:pPr indent="0" lvl="0" marL="457200" rtl="0" algn="l">
              <a:lnSpc>
                <a:spcPct val="95000"/>
              </a:lnSpc>
              <a:spcBef>
                <a:spcPts val="0"/>
              </a:spcBef>
              <a:spcAft>
                <a:spcPts val="0"/>
              </a:spcAft>
              <a:buSzPts val="935"/>
              <a:buNone/>
            </a:pPr>
            <a:r>
              <a:t/>
            </a:r>
            <a:endParaRPr sz="1700">
              <a:solidFill>
                <a:schemeClr val="dk1"/>
              </a:solidFill>
            </a:endParaRPr>
          </a:p>
          <a:p>
            <a:pPr indent="-336550" lvl="0" marL="457200" rtl="0" algn="l">
              <a:lnSpc>
                <a:spcPct val="95000"/>
              </a:lnSpc>
              <a:spcBef>
                <a:spcPts val="0"/>
              </a:spcBef>
              <a:spcAft>
                <a:spcPts val="0"/>
              </a:spcAft>
              <a:buClr>
                <a:schemeClr val="dk1"/>
              </a:buClr>
              <a:buSzPts val="1700"/>
              <a:buChar char="●"/>
            </a:pPr>
            <a:r>
              <a:rPr lang="en" sz="1700">
                <a:solidFill>
                  <a:schemeClr val="dk1"/>
                </a:solidFill>
              </a:rPr>
              <a:t>Thankfully I had an amazing resource teacher who supported me with going to college and all that is involved with that transition.</a:t>
            </a:r>
            <a:endParaRPr sz="1700">
              <a:solidFill>
                <a:schemeClr val="dk1"/>
              </a:solidFill>
            </a:endParaRPr>
          </a:p>
          <a:p>
            <a:pPr indent="0" lvl="0" marL="0" rtl="0" algn="l">
              <a:lnSpc>
                <a:spcPct val="95000"/>
              </a:lnSpc>
              <a:spcBef>
                <a:spcPts val="0"/>
              </a:spcBef>
              <a:spcAft>
                <a:spcPts val="0"/>
              </a:spcAft>
              <a:buClr>
                <a:schemeClr val="dk1"/>
              </a:buClr>
              <a:buSzPts val="935"/>
              <a:buFont typeface="Arial"/>
              <a:buNone/>
            </a:pPr>
            <a:r>
              <a:t/>
            </a:r>
            <a:endParaRPr sz="1700"/>
          </a:p>
          <a:p>
            <a:pPr indent="0" lvl="0" marL="0" rtl="0" algn="l">
              <a:lnSpc>
                <a:spcPct val="95000"/>
              </a:lnSpc>
              <a:spcBef>
                <a:spcPts val="1200"/>
              </a:spcBef>
              <a:spcAft>
                <a:spcPts val="0"/>
              </a:spcAft>
              <a:buSzPts val="935"/>
              <a:buNone/>
            </a:pPr>
            <a:r>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College Photos</a:t>
            </a:r>
            <a:endParaRPr>
              <a:solidFill>
                <a:schemeClr val="lt1"/>
              </a:solidFill>
            </a:endParaRPr>
          </a:p>
        </p:txBody>
      </p:sp>
      <p:pic>
        <p:nvPicPr>
          <p:cNvPr id="159" name="Google Shape;159;p28"/>
          <p:cNvPicPr preferRelativeResize="0"/>
          <p:nvPr/>
        </p:nvPicPr>
        <p:blipFill>
          <a:blip r:embed="rId3">
            <a:alphaModFix/>
          </a:blip>
          <a:stretch>
            <a:fillRect/>
          </a:stretch>
        </p:blipFill>
        <p:spPr>
          <a:xfrm>
            <a:off x="584775" y="1130806"/>
            <a:ext cx="1607548" cy="2136448"/>
          </a:xfrm>
          <a:prstGeom prst="rect">
            <a:avLst/>
          </a:prstGeom>
          <a:noFill/>
          <a:ln>
            <a:noFill/>
          </a:ln>
        </p:spPr>
      </p:pic>
      <p:pic>
        <p:nvPicPr>
          <p:cNvPr id="160" name="Google Shape;160;p28"/>
          <p:cNvPicPr preferRelativeResize="0"/>
          <p:nvPr/>
        </p:nvPicPr>
        <p:blipFill>
          <a:blip r:embed="rId4">
            <a:alphaModFix/>
          </a:blip>
          <a:stretch>
            <a:fillRect/>
          </a:stretch>
        </p:blipFill>
        <p:spPr>
          <a:xfrm>
            <a:off x="5866051" y="976528"/>
            <a:ext cx="2828849" cy="1692876"/>
          </a:xfrm>
          <a:prstGeom prst="rect">
            <a:avLst/>
          </a:prstGeom>
          <a:noFill/>
          <a:ln>
            <a:noFill/>
          </a:ln>
        </p:spPr>
      </p:pic>
      <p:pic>
        <p:nvPicPr>
          <p:cNvPr id="161" name="Google Shape;161;p28"/>
          <p:cNvPicPr preferRelativeResize="0"/>
          <p:nvPr/>
        </p:nvPicPr>
        <p:blipFill>
          <a:blip r:embed="rId5">
            <a:alphaModFix/>
          </a:blip>
          <a:stretch>
            <a:fillRect/>
          </a:stretch>
        </p:blipFill>
        <p:spPr>
          <a:xfrm>
            <a:off x="3126950" y="494472"/>
            <a:ext cx="2399375" cy="1435863"/>
          </a:xfrm>
          <a:prstGeom prst="rect">
            <a:avLst/>
          </a:prstGeom>
          <a:noFill/>
          <a:ln>
            <a:noFill/>
          </a:ln>
        </p:spPr>
      </p:pic>
      <p:pic>
        <p:nvPicPr>
          <p:cNvPr id="162" name="Google Shape;162;p28"/>
          <p:cNvPicPr preferRelativeResize="0"/>
          <p:nvPr/>
        </p:nvPicPr>
        <p:blipFill>
          <a:blip r:embed="rId6">
            <a:alphaModFix/>
          </a:blip>
          <a:stretch>
            <a:fillRect/>
          </a:stretch>
        </p:blipFill>
        <p:spPr>
          <a:xfrm>
            <a:off x="3126950" y="2324500"/>
            <a:ext cx="2312636" cy="1541749"/>
          </a:xfrm>
          <a:prstGeom prst="rect">
            <a:avLst/>
          </a:prstGeom>
          <a:noFill/>
          <a:ln>
            <a:noFill/>
          </a:ln>
        </p:spPr>
      </p:pic>
      <p:pic>
        <p:nvPicPr>
          <p:cNvPr id="163" name="Google Shape;163;p28"/>
          <p:cNvPicPr preferRelativeResize="0"/>
          <p:nvPr/>
        </p:nvPicPr>
        <p:blipFill>
          <a:blip r:embed="rId7">
            <a:alphaModFix/>
          </a:blip>
          <a:stretch>
            <a:fillRect/>
          </a:stretch>
        </p:blipFill>
        <p:spPr>
          <a:xfrm>
            <a:off x="496137" y="3704333"/>
            <a:ext cx="1784826" cy="1338625"/>
          </a:xfrm>
          <a:prstGeom prst="rect">
            <a:avLst/>
          </a:prstGeom>
          <a:noFill/>
          <a:ln>
            <a:noFill/>
          </a:ln>
        </p:spPr>
      </p:pic>
      <p:pic>
        <p:nvPicPr>
          <p:cNvPr id="164" name="Google Shape;164;p28"/>
          <p:cNvPicPr preferRelativeResize="0"/>
          <p:nvPr/>
        </p:nvPicPr>
        <p:blipFill>
          <a:blip r:embed="rId8">
            <a:alphaModFix/>
          </a:blip>
          <a:stretch>
            <a:fillRect/>
          </a:stretch>
        </p:blipFill>
        <p:spPr>
          <a:xfrm>
            <a:off x="3202250" y="4099556"/>
            <a:ext cx="1784849" cy="1338668"/>
          </a:xfrm>
          <a:prstGeom prst="rect">
            <a:avLst/>
          </a:prstGeom>
          <a:noFill/>
          <a:ln>
            <a:noFill/>
          </a:ln>
        </p:spPr>
      </p:pic>
      <p:pic>
        <p:nvPicPr>
          <p:cNvPr id="165" name="Google Shape;165;p28"/>
          <p:cNvPicPr preferRelativeResize="0"/>
          <p:nvPr/>
        </p:nvPicPr>
        <p:blipFill>
          <a:blip r:embed="rId9">
            <a:alphaModFix/>
          </a:blip>
          <a:stretch>
            <a:fillRect/>
          </a:stretch>
        </p:blipFill>
        <p:spPr>
          <a:xfrm>
            <a:off x="5672311" y="3068140"/>
            <a:ext cx="3022600" cy="2266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College</a:t>
            </a:r>
            <a:endParaRPr b="1"/>
          </a:p>
        </p:txBody>
      </p:sp>
      <p:sp>
        <p:nvSpPr>
          <p:cNvPr id="171" name="Google Shape;171;p29"/>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36550" lvl="0" marL="457200" rtl="0" algn="l">
              <a:lnSpc>
                <a:spcPct val="95000"/>
              </a:lnSpc>
              <a:spcBef>
                <a:spcPts val="0"/>
              </a:spcBef>
              <a:spcAft>
                <a:spcPts val="0"/>
              </a:spcAft>
              <a:buClr>
                <a:schemeClr val="dk1"/>
              </a:buClr>
              <a:buSzPts val="1700"/>
              <a:buChar char="●"/>
            </a:pPr>
            <a:r>
              <a:rPr lang="en" sz="1700">
                <a:solidFill>
                  <a:schemeClr val="dk1"/>
                </a:solidFill>
                <a:highlight>
                  <a:schemeClr val="lt1"/>
                </a:highlight>
              </a:rPr>
              <a:t>Summer of 1999 I attended local community college</a:t>
            </a:r>
            <a:endParaRPr sz="1700">
              <a:solidFill>
                <a:schemeClr val="dk1"/>
              </a:solidFill>
              <a:highlight>
                <a:schemeClr val="lt1"/>
              </a:highlight>
            </a:endParaRPr>
          </a:p>
          <a:p>
            <a:pPr indent="0" lvl="0" marL="457200" rtl="0" algn="l">
              <a:lnSpc>
                <a:spcPct val="95000"/>
              </a:lnSpc>
              <a:spcBef>
                <a:spcPts val="0"/>
              </a:spcBef>
              <a:spcAft>
                <a:spcPts val="0"/>
              </a:spcAft>
              <a:buNone/>
            </a:pPr>
            <a:r>
              <a:t/>
            </a:r>
            <a:endParaRPr sz="1700">
              <a:solidFill>
                <a:schemeClr val="dk1"/>
              </a:solidFill>
              <a:highlight>
                <a:schemeClr val="lt1"/>
              </a:highlight>
            </a:endParaRPr>
          </a:p>
          <a:p>
            <a:pPr indent="-336550" lvl="0" marL="457200" rtl="0" algn="l">
              <a:lnSpc>
                <a:spcPct val="95000"/>
              </a:lnSpc>
              <a:spcBef>
                <a:spcPts val="0"/>
              </a:spcBef>
              <a:spcAft>
                <a:spcPts val="0"/>
              </a:spcAft>
              <a:buClr>
                <a:schemeClr val="dk1"/>
              </a:buClr>
              <a:buSzPts val="1700"/>
              <a:buChar char="●"/>
            </a:pPr>
            <a:r>
              <a:rPr lang="en" sz="1700">
                <a:solidFill>
                  <a:schemeClr val="dk1"/>
                </a:solidFill>
                <a:highlight>
                  <a:schemeClr val="lt1"/>
                </a:highlight>
              </a:rPr>
              <a:t>Fall of 1999 I took three classes instead of the full 12 hours </a:t>
            </a:r>
            <a:endParaRPr sz="1700">
              <a:solidFill>
                <a:schemeClr val="dk1"/>
              </a:solidFill>
              <a:highlight>
                <a:schemeClr val="lt1"/>
              </a:highlight>
            </a:endParaRPr>
          </a:p>
          <a:p>
            <a:pPr indent="0" lvl="0" marL="457200" rtl="0" algn="l">
              <a:lnSpc>
                <a:spcPct val="95000"/>
              </a:lnSpc>
              <a:spcBef>
                <a:spcPts val="0"/>
              </a:spcBef>
              <a:spcAft>
                <a:spcPts val="0"/>
              </a:spcAft>
              <a:buNone/>
            </a:pPr>
            <a:r>
              <a:t/>
            </a:r>
            <a:endParaRPr sz="1700">
              <a:solidFill>
                <a:schemeClr val="dk1"/>
              </a:solidFill>
              <a:highlight>
                <a:schemeClr val="lt1"/>
              </a:highlight>
            </a:endParaRPr>
          </a:p>
          <a:p>
            <a:pPr indent="-336550" lvl="0" marL="457200" rtl="0" algn="l">
              <a:lnSpc>
                <a:spcPct val="95000"/>
              </a:lnSpc>
              <a:spcBef>
                <a:spcPts val="0"/>
              </a:spcBef>
              <a:spcAft>
                <a:spcPts val="0"/>
              </a:spcAft>
              <a:buClr>
                <a:schemeClr val="dk1"/>
              </a:buClr>
              <a:buSzPts val="1700"/>
              <a:buChar char="●"/>
            </a:pPr>
            <a:r>
              <a:rPr lang="en" sz="1700">
                <a:solidFill>
                  <a:schemeClr val="dk1"/>
                </a:solidFill>
                <a:highlight>
                  <a:schemeClr val="lt1"/>
                </a:highlight>
              </a:rPr>
              <a:t>I completed an associate degree in Early Childhood Education</a:t>
            </a:r>
            <a:endParaRPr sz="1700">
              <a:solidFill>
                <a:schemeClr val="dk1"/>
              </a:solidFill>
              <a:highlight>
                <a:schemeClr val="lt1"/>
              </a:highlight>
            </a:endParaRPr>
          </a:p>
          <a:p>
            <a:pPr indent="0" lvl="0" marL="457200" rtl="0" algn="l">
              <a:lnSpc>
                <a:spcPct val="95000"/>
              </a:lnSpc>
              <a:spcBef>
                <a:spcPts val="0"/>
              </a:spcBef>
              <a:spcAft>
                <a:spcPts val="0"/>
              </a:spcAft>
              <a:buNone/>
            </a:pPr>
            <a:r>
              <a:t/>
            </a:r>
            <a:endParaRPr sz="1700">
              <a:solidFill>
                <a:schemeClr val="dk1"/>
              </a:solidFill>
              <a:highlight>
                <a:schemeClr val="lt1"/>
              </a:highlight>
            </a:endParaRPr>
          </a:p>
          <a:p>
            <a:pPr indent="-336550" lvl="0" marL="457200" rtl="0" algn="l">
              <a:lnSpc>
                <a:spcPct val="95000"/>
              </a:lnSpc>
              <a:spcBef>
                <a:spcPts val="0"/>
              </a:spcBef>
              <a:spcAft>
                <a:spcPts val="0"/>
              </a:spcAft>
              <a:buClr>
                <a:schemeClr val="dk1"/>
              </a:buClr>
              <a:buSzPts val="1700"/>
              <a:buChar char="●"/>
            </a:pPr>
            <a:r>
              <a:rPr lang="en" sz="1700">
                <a:solidFill>
                  <a:schemeClr val="dk1"/>
                </a:solidFill>
                <a:highlight>
                  <a:schemeClr val="lt1"/>
                </a:highlight>
              </a:rPr>
              <a:t>I took classes that would transfer to a four year university</a:t>
            </a:r>
            <a:endParaRPr sz="1700">
              <a:solidFill>
                <a:schemeClr val="dk1"/>
              </a:solidFill>
              <a:highlight>
                <a:schemeClr val="lt1"/>
              </a:highlight>
            </a:endParaRPr>
          </a:p>
          <a:p>
            <a:pPr indent="0" lvl="0" marL="0" rtl="0" algn="l">
              <a:lnSpc>
                <a:spcPct val="95000"/>
              </a:lnSpc>
              <a:spcBef>
                <a:spcPts val="0"/>
              </a:spcBef>
              <a:spcAft>
                <a:spcPts val="0"/>
              </a:spcAft>
              <a:buNone/>
            </a:pPr>
            <a:r>
              <a:t/>
            </a:r>
            <a:endParaRPr sz="1700">
              <a:solidFill>
                <a:schemeClr val="dk1"/>
              </a:solidFill>
              <a:highlight>
                <a:schemeClr val="lt1"/>
              </a:highlight>
            </a:endParaRPr>
          </a:p>
          <a:p>
            <a:pPr indent="-336550" lvl="0" marL="457200" rtl="0" algn="l">
              <a:lnSpc>
                <a:spcPct val="95000"/>
              </a:lnSpc>
              <a:spcBef>
                <a:spcPts val="0"/>
              </a:spcBef>
              <a:spcAft>
                <a:spcPts val="0"/>
              </a:spcAft>
              <a:buClr>
                <a:schemeClr val="dk1"/>
              </a:buClr>
              <a:buSzPts val="1700"/>
              <a:buChar char="●"/>
            </a:pPr>
            <a:r>
              <a:rPr lang="en" sz="1700">
                <a:solidFill>
                  <a:schemeClr val="dk1"/>
                </a:solidFill>
                <a:highlight>
                  <a:schemeClr val="lt1"/>
                </a:highlight>
              </a:rPr>
              <a:t>I had family and friends who supported me with my college classes.</a:t>
            </a:r>
            <a:endParaRPr sz="1700">
              <a:solidFill>
                <a:schemeClr val="dk1"/>
              </a:solidFill>
              <a:highlight>
                <a:schemeClr val="lt1"/>
              </a:highlight>
            </a:endParaRPr>
          </a:p>
          <a:p>
            <a:pPr indent="0" lvl="0" marL="1371600" rtl="0" algn="l">
              <a:lnSpc>
                <a:spcPct val="95000"/>
              </a:lnSpc>
              <a:spcBef>
                <a:spcPts val="0"/>
              </a:spcBef>
              <a:spcAft>
                <a:spcPts val="0"/>
              </a:spcAft>
              <a:buNone/>
            </a:pPr>
            <a:r>
              <a:t/>
            </a:r>
            <a:endParaRPr sz="1700">
              <a:solidFill>
                <a:schemeClr val="dk1"/>
              </a:solidFill>
              <a:highlight>
                <a:schemeClr val="lt1"/>
              </a:highlight>
            </a:endParaRPr>
          </a:p>
          <a:p>
            <a:pPr indent="0" lvl="0" marL="0" rtl="0" algn="l">
              <a:lnSpc>
                <a:spcPct val="95000"/>
              </a:lnSpc>
              <a:spcBef>
                <a:spcPts val="0"/>
              </a:spcBef>
              <a:spcAft>
                <a:spcPts val="1200"/>
              </a:spcAft>
              <a:buSzPts val="1018"/>
              <a:buNone/>
            </a:pPr>
            <a:r>
              <a:t/>
            </a:r>
            <a:endParaRPr sz="1700">
              <a:highlight>
                <a:schemeClr val="lt1"/>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College</a:t>
            </a:r>
            <a:endParaRPr b="1"/>
          </a:p>
        </p:txBody>
      </p:sp>
      <p:sp>
        <p:nvSpPr>
          <p:cNvPr id="177" name="Google Shape;177;p30"/>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68300" lvl="0" marL="457200" rtl="0" algn="l">
              <a:lnSpc>
                <a:spcPct val="75000"/>
              </a:lnSpc>
              <a:spcBef>
                <a:spcPts val="0"/>
              </a:spcBef>
              <a:spcAft>
                <a:spcPts val="0"/>
              </a:spcAft>
              <a:buClr>
                <a:schemeClr val="dk1"/>
              </a:buClr>
              <a:buSzPts val="2200"/>
              <a:buChar char="●"/>
            </a:pPr>
            <a:r>
              <a:rPr lang="en" sz="2200">
                <a:solidFill>
                  <a:schemeClr val="dk1"/>
                </a:solidFill>
                <a:highlight>
                  <a:schemeClr val="lt1"/>
                </a:highlight>
              </a:rPr>
              <a:t>I had s</a:t>
            </a:r>
            <a:r>
              <a:rPr lang="en" sz="2200">
                <a:solidFill>
                  <a:schemeClr val="dk1"/>
                </a:solidFill>
                <a:highlight>
                  <a:schemeClr val="lt1"/>
                </a:highlight>
              </a:rPr>
              <a:t>ome professors, Vocational Rehabilitation counselor, </a:t>
            </a:r>
            <a:r>
              <a:rPr b="1" lang="en" sz="2200">
                <a:solidFill>
                  <a:schemeClr val="dk1"/>
                </a:solidFill>
                <a:highlight>
                  <a:schemeClr val="lt1"/>
                </a:highlight>
              </a:rPr>
              <a:t>who did not believe in me.</a:t>
            </a:r>
            <a:endParaRPr sz="2200">
              <a:solidFill>
                <a:schemeClr val="dk1"/>
              </a:solidFill>
              <a:highlight>
                <a:schemeClr val="lt1"/>
              </a:highlight>
            </a:endParaRPr>
          </a:p>
          <a:p>
            <a:pPr indent="0" lvl="0" marL="457200" rtl="0" algn="l">
              <a:lnSpc>
                <a:spcPct val="75000"/>
              </a:lnSpc>
              <a:spcBef>
                <a:spcPts val="0"/>
              </a:spcBef>
              <a:spcAft>
                <a:spcPts val="0"/>
              </a:spcAft>
              <a:buNone/>
            </a:pPr>
            <a:r>
              <a:t/>
            </a:r>
            <a:endParaRPr sz="2200">
              <a:solidFill>
                <a:schemeClr val="dk1"/>
              </a:solidFill>
              <a:highlight>
                <a:schemeClr val="lt1"/>
              </a:highlight>
            </a:endParaRPr>
          </a:p>
          <a:p>
            <a:pPr indent="-368300" lvl="0" marL="457200" rtl="0" algn="l">
              <a:lnSpc>
                <a:spcPct val="75000"/>
              </a:lnSpc>
              <a:spcBef>
                <a:spcPts val="0"/>
              </a:spcBef>
              <a:spcAft>
                <a:spcPts val="0"/>
              </a:spcAft>
              <a:buClr>
                <a:schemeClr val="dk1"/>
              </a:buClr>
              <a:buSzPts val="2200"/>
              <a:buChar char="●"/>
            </a:pPr>
            <a:r>
              <a:rPr lang="en" sz="2200">
                <a:solidFill>
                  <a:schemeClr val="dk1"/>
                </a:solidFill>
                <a:highlight>
                  <a:schemeClr val="lt1"/>
                </a:highlight>
              </a:rPr>
              <a:t>I had two disability office counselors who supported me the best that they could until I finally found a counselor who really understood me.</a:t>
            </a:r>
            <a:endParaRPr sz="2200">
              <a:solidFill>
                <a:schemeClr val="dk1"/>
              </a:solidFill>
              <a:highlight>
                <a:schemeClr val="lt1"/>
              </a:highlight>
            </a:endParaRPr>
          </a:p>
          <a:p>
            <a:pPr indent="0" lvl="0" marL="457200" rtl="0" algn="l">
              <a:lnSpc>
                <a:spcPct val="75000"/>
              </a:lnSpc>
              <a:spcBef>
                <a:spcPts val="0"/>
              </a:spcBef>
              <a:spcAft>
                <a:spcPts val="0"/>
              </a:spcAft>
              <a:buNone/>
            </a:pPr>
            <a:r>
              <a:t/>
            </a:r>
            <a:endParaRPr sz="2200">
              <a:solidFill>
                <a:schemeClr val="dk1"/>
              </a:solidFill>
              <a:highlight>
                <a:schemeClr val="lt1"/>
              </a:highlight>
            </a:endParaRPr>
          </a:p>
          <a:p>
            <a:pPr indent="-368300" lvl="0" marL="457200" rtl="0" algn="l">
              <a:lnSpc>
                <a:spcPct val="75000"/>
              </a:lnSpc>
              <a:spcBef>
                <a:spcPts val="0"/>
              </a:spcBef>
              <a:spcAft>
                <a:spcPts val="0"/>
              </a:spcAft>
              <a:buClr>
                <a:schemeClr val="dk1"/>
              </a:buClr>
              <a:buSzPts val="2200"/>
              <a:buChar char="●"/>
            </a:pPr>
            <a:r>
              <a:rPr lang="en" sz="2200">
                <a:solidFill>
                  <a:schemeClr val="dk1"/>
                </a:solidFill>
                <a:highlight>
                  <a:schemeClr val="lt1"/>
                </a:highlight>
              </a:rPr>
              <a:t>I finished my transfer classes in spring semester of 2008. </a:t>
            </a:r>
            <a:endParaRPr sz="2200">
              <a:solidFill>
                <a:schemeClr val="dk1"/>
              </a:solidFill>
              <a:highlight>
                <a:schemeClr val="lt1"/>
              </a:highlight>
            </a:endParaRPr>
          </a:p>
          <a:p>
            <a:pPr indent="0" lvl="0" marL="457200" rtl="0" algn="l">
              <a:lnSpc>
                <a:spcPct val="75000"/>
              </a:lnSpc>
              <a:spcBef>
                <a:spcPts val="0"/>
              </a:spcBef>
              <a:spcAft>
                <a:spcPts val="0"/>
              </a:spcAft>
              <a:buNone/>
            </a:pPr>
            <a:r>
              <a:t/>
            </a:r>
            <a:endParaRPr sz="2200">
              <a:solidFill>
                <a:schemeClr val="dk1"/>
              </a:solidFill>
              <a:highlight>
                <a:schemeClr val="lt1"/>
              </a:highlight>
            </a:endParaRPr>
          </a:p>
          <a:p>
            <a:pPr indent="-368300" lvl="0" marL="457200" rtl="0" algn="l">
              <a:lnSpc>
                <a:spcPct val="75000"/>
              </a:lnSpc>
              <a:spcBef>
                <a:spcPts val="0"/>
              </a:spcBef>
              <a:spcAft>
                <a:spcPts val="0"/>
              </a:spcAft>
              <a:buClr>
                <a:schemeClr val="dk1"/>
              </a:buClr>
              <a:buSzPts val="2200"/>
              <a:buChar char="●"/>
            </a:pPr>
            <a:r>
              <a:rPr lang="en" sz="2200">
                <a:solidFill>
                  <a:schemeClr val="dk1"/>
                </a:solidFill>
                <a:highlight>
                  <a:schemeClr val="lt1"/>
                </a:highlight>
              </a:rPr>
              <a:t>I decided to attend Maryville University and get a degree in Rehabilitation Services--Independent Living track. </a:t>
            </a:r>
            <a:br>
              <a:rPr lang="en" sz="2200">
                <a:solidFill>
                  <a:schemeClr val="dk1"/>
                </a:solidFill>
                <a:highlight>
                  <a:schemeClr val="lt1"/>
                </a:highlight>
              </a:rPr>
            </a:br>
            <a:endParaRPr sz="2200">
              <a:solidFill>
                <a:schemeClr val="dk1"/>
              </a:solidFill>
              <a:highlight>
                <a:schemeClr val="lt1"/>
              </a:highlight>
            </a:endParaRPr>
          </a:p>
          <a:p>
            <a:pPr indent="0" lvl="0" marL="1371600" rtl="0" algn="l">
              <a:lnSpc>
                <a:spcPct val="75000"/>
              </a:lnSpc>
              <a:spcBef>
                <a:spcPts val="0"/>
              </a:spcBef>
              <a:spcAft>
                <a:spcPts val="0"/>
              </a:spcAft>
              <a:buNone/>
            </a:pPr>
            <a:r>
              <a:t/>
            </a:r>
            <a:endParaRPr sz="2200">
              <a:solidFill>
                <a:schemeClr val="dk1"/>
              </a:solidFill>
              <a:highlight>
                <a:schemeClr val="lt1"/>
              </a:highlight>
            </a:endParaRPr>
          </a:p>
          <a:p>
            <a:pPr indent="0" lvl="0" marL="0" rtl="0" algn="l">
              <a:lnSpc>
                <a:spcPct val="75000"/>
              </a:lnSpc>
              <a:spcBef>
                <a:spcPts val="0"/>
              </a:spcBef>
              <a:spcAft>
                <a:spcPts val="0"/>
              </a:spcAft>
              <a:buNone/>
            </a:pPr>
            <a:r>
              <a:t/>
            </a:r>
            <a:endParaRPr sz="2200">
              <a:solidFill>
                <a:schemeClr val="dk1"/>
              </a:solidFill>
              <a:highlight>
                <a:schemeClr val="lt1"/>
              </a:highlight>
            </a:endParaRPr>
          </a:p>
          <a:p>
            <a:pPr indent="0" lvl="0" marL="0" rtl="0" algn="l">
              <a:lnSpc>
                <a:spcPct val="75000"/>
              </a:lnSpc>
              <a:spcBef>
                <a:spcPts val="0"/>
              </a:spcBef>
              <a:spcAft>
                <a:spcPts val="0"/>
              </a:spcAft>
              <a:buClr>
                <a:schemeClr val="dk1"/>
              </a:buClr>
              <a:buSzPts val="770"/>
              <a:buFont typeface="Arial"/>
              <a:buNone/>
            </a:pPr>
            <a:r>
              <a:t/>
            </a:r>
            <a:endParaRPr sz="2200">
              <a:highlight>
                <a:schemeClr val="lt1"/>
              </a:highlight>
            </a:endParaRPr>
          </a:p>
          <a:p>
            <a:pPr indent="0" lvl="0" marL="0" rtl="0" algn="l">
              <a:lnSpc>
                <a:spcPct val="95000"/>
              </a:lnSpc>
              <a:spcBef>
                <a:spcPts val="1200"/>
              </a:spcBef>
              <a:spcAft>
                <a:spcPts val="1200"/>
              </a:spcAft>
              <a:buSzPts val="770"/>
              <a:buNone/>
            </a:pPr>
            <a:r>
              <a:t/>
            </a:r>
            <a:endParaRPr sz="2200">
              <a:highlight>
                <a:schemeClr val="lt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College</a:t>
            </a:r>
            <a:endParaRPr b="1"/>
          </a:p>
        </p:txBody>
      </p:sp>
      <p:sp>
        <p:nvSpPr>
          <p:cNvPr id="183" name="Google Shape;183;p31"/>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l">
              <a:lnSpc>
                <a:spcPct val="65000"/>
              </a:lnSpc>
              <a:spcBef>
                <a:spcPts val="0"/>
              </a:spcBef>
              <a:spcAft>
                <a:spcPts val="0"/>
              </a:spcAft>
              <a:buNone/>
            </a:pPr>
            <a:r>
              <a:t/>
            </a:r>
            <a:endParaRPr sz="1600">
              <a:solidFill>
                <a:schemeClr val="dk1"/>
              </a:solidFill>
              <a:highlight>
                <a:schemeClr val="lt1"/>
              </a:highlight>
            </a:endParaRPr>
          </a:p>
          <a:p>
            <a:pPr indent="-330200" lvl="0" marL="457200" rtl="0" algn="l">
              <a:lnSpc>
                <a:spcPct val="65000"/>
              </a:lnSpc>
              <a:spcBef>
                <a:spcPts val="0"/>
              </a:spcBef>
              <a:spcAft>
                <a:spcPts val="0"/>
              </a:spcAft>
              <a:buClr>
                <a:schemeClr val="dk1"/>
              </a:buClr>
              <a:buSzPts val="1600"/>
              <a:buChar char="●"/>
            </a:pPr>
            <a:r>
              <a:rPr lang="en" sz="1600">
                <a:solidFill>
                  <a:schemeClr val="dk1"/>
                </a:solidFill>
                <a:highlight>
                  <a:schemeClr val="lt1"/>
                </a:highlight>
              </a:rPr>
              <a:t>I then started taking classes at Maryville Fall of 2008.</a:t>
            </a:r>
            <a:endParaRPr sz="1600">
              <a:solidFill>
                <a:schemeClr val="dk1"/>
              </a:solidFill>
              <a:highlight>
                <a:schemeClr val="lt1"/>
              </a:highlight>
            </a:endParaRPr>
          </a:p>
          <a:p>
            <a:pPr indent="0" lvl="0" marL="457200" rtl="0" algn="l">
              <a:lnSpc>
                <a:spcPct val="65000"/>
              </a:lnSpc>
              <a:spcBef>
                <a:spcPts val="0"/>
              </a:spcBef>
              <a:spcAft>
                <a:spcPts val="0"/>
              </a:spcAft>
              <a:buNone/>
            </a:pPr>
            <a:r>
              <a:t/>
            </a:r>
            <a:endParaRPr sz="1600">
              <a:solidFill>
                <a:schemeClr val="dk1"/>
              </a:solidFill>
              <a:highlight>
                <a:schemeClr val="lt1"/>
              </a:highlight>
            </a:endParaRPr>
          </a:p>
          <a:p>
            <a:pPr indent="-330200" lvl="0" marL="457200" rtl="0" algn="l">
              <a:lnSpc>
                <a:spcPct val="65000"/>
              </a:lnSpc>
              <a:spcBef>
                <a:spcPts val="0"/>
              </a:spcBef>
              <a:spcAft>
                <a:spcPts val="0"/>
              </a:spcAft>
              <a:buClr>
                <a:schemeClr val="dk1"/>
              </a:buClr>
              <a:buSzPts val="1600"/>
              <a:buChar char="●"/>
            </a:pPr>
            <a:r>
              <a:rPr lang="en" sz="1600">
                <a:solidFill>
                  <a:schemeClr val="dk1"/>
                </a:solidFill>
                <a:highlight>
                  <a:schemeClr val="lt1"/>
                </a:highlight>
              </a:rPr>
              <a:t>I did get support through the disability services office at Maryville for one year.</a:t>
            </a:r>
            <a:endParaRPr sz="1600">
              <a:solidFill>
                <a:schemeClr val="dk1"/>
              </a:solidFill>
              <a:highlight>
                <a:schemeClr val="lt1"/>
              </a:highlight>
            </a:endParaRPr>
          </a:p>
          <a:p>
            <a:pPr indent="0" lvl="0" marL="457200" rtl="0" algn="l">
              <a:lnSpc>
                <a:spcPct val="65000"/>
              </a:lnSpc>
              <a:spcBef>
                <a:spcPts val="0"/>
              </a:spcBef>
              <a:spcAft>
                <a:spcPts val="0"/>
              </a:spcAft>
              <a:buNone/>
            </a:pPr>
            <a:r>
              <a:t/>
            </a:r>
            <a:endParaRPr sz="1600">
              <a:solidFill>
                <a:schemeClr val="dk1"/>
              </a:solidFill>
              <a:highlight>
                <a:schemeClr val="lt1"/>
              </a:highlight>
            </a:endParaRPr>
          </a:p>
          <a:p>
            <a:pPr indent="0" lvl="0" marL="457200" rtl="0" algn="l">
              <a:lnSpc>
                <a:spcPct val="65000"/>
              </a:lnSpc>
              <a:spcBef>
                <a:spcPts val="0"/>
              </a:spcBef>
              <a:spcAft>
                <a:spcPts val="0"/>
              </a:spcAft>
              <a:buNone/>
            </a:pPr>
            <a:r>
              <a:rPr lang="en" sz="1600">
                <a:solidFill>
                  <a:schemeClr val="dk1"/>
                </a:solidFill>
                <a:highlight>
                  <a:schemeClr val="lt1"/>
                </a:highlight>
              </a:rPr>
              <a:t> until I decided that my college professors would be more helpful.</a:t>
            </a:r>
            <a:endParaRPr sz="1600">
              <a:solidFill>
                <a:schemeClr val="dk1"/>
              </a:solidFill>
              <a:highlight>
                <a:schemeClr val="lt1"/>
              </a:highlight>
            </a:endParaRPr>
          </a:p>
          <a:p>
            <a:pPr indent="0" lvl="0" marL="457200" rtl="0" algn="l">
              <a:lnSpc>
                <a:spcPct val="65000"/>
              </a:lnSpc>
              <a:spcBef>
                <a:spcPts val="0"/>
              </a:spcBef>
              <a:spcAft>
                <a:spcPts val="0"/>
              </a:spcAft>
              <a:buNone/>
            </a:pPr>
            <a:r>
              <a:t/>
            </a:r>
            <a:endParaRPr sz="1600">
              <a:solidFill>
                <a:schemeClr val="dk1"/>
              </a:solidFill>
              <a:highlight>
                <a:schemeClr val="lt1"/>
              </a:highlight>
            </a:endParaRPr>
          </a:p>
          <a:p>
            <a:pPr indent="0" lvl="0" marL="457200" rtl="0" algn="l">
              <a:lnSpc>
                <a:spcPct val="65000"/>
              </a:lnSpc>
              <a:spcBef>
                <a:spcPts val="0"/>
              </a:spcBef>
              <a:spcAft>
                <a:spcPts val="0"/>
              </a:spcAft>
              <a:buNone/>
            </a:pPr>
            <a:r>
              <a:t/>
            </a:r>
            <a:endParaRPr sz="1600">
              <a:solidFill>
                <a:schemeClr val="dk1"/>
              </a:solidFill>
              <a:highlight>
                <a:schemeClr val="lt1"/>
              </a:highlight>
            </a:endParaRPr>
          </a:p>
          <a:p>
            <a:pPr indent="-330200" lvl="0" marL="457200" rtl="0" algn="l">
              <a:lnSpc>
                <a:spcPct val="65000"/>
              </a:lnSpc>
              <a:spcBef>
                <a:spcPts val="0"/>
              </a:spcBef>
              <a:spcAft>
                <a:spcPts val="0"/>
              </a:spcAft>
              <a:buClr>
                <a:schemeClr val="dk1"/>
              </a:buClr>
              <a:buSzPts val="1600"/>
              <a:buChar char="●"/>
            </a:pPr>
            <a:r>
              <a:rPr lang="en" sz="1600">
                <a:solidFill>
                  <a:schemeClr val="dk1"/>
                </a:solidFill>
                <a:highlight>
                  <a:schemeClr val="lt1"/>
                </a:highlight>
              </a:rPr>
              <a:t> I also receive support from my access office counselor at Meramec while attending </a:t>
            </a:r>
            <a:endParaRPr sz="1600">
              <a:solidFill>
                <a:schemeClr val="dk1"/>
              </a:solidFill>
              <a:highlight>
                <a:schemeClr val="lt1"/>
              </a:highlight>
            </a:endParaRPr>
          </a:p>
          <a:p>
            <a:pPr indent="0" lvl="0" marL="457200" rtl="0" algn="l">
              <a:lnSpc>
                <a:spcPct val="65000"/>
              </a:lnSpc>
              <a:spcBef>
                <a:spcPts val="0"/>
              </a:spcBef>
              <a:spcAft>
                <a:spcPts val="0"/>
              </a:spcAft>
              <a:buNone/>
            </a:pPr>
            <a:r>
              <a:t/>
            </a:r>
            <a:endParaRPr sz="1600">
              <a:solidFill>
                <a:schemeClr val="dk1"/>
              </a:solidFill>
              <a:highlight>
                <a:schemeClr val="lt1"/>
              </a:highlight>
            </a:endParaRPr>
          </a:p>
          <a:p>
            <a:pPr indent="0" lvl="0" marL="457200" rtl="0" algn="l">
              <a:lnSpc>
                <a:spcPct val="65000"/>
              </a:lnSpc>
              <a:spcBef>
                <a:spcPts val="0"/>
              </a:spcBef>
              <a:spcAft>
                <a:spcPts val="0"/>
              </a:spcAft>
              <a:buNone/>
            </a:pPr>
            <a:r>
              <a:rPr lang="en" sz="1600">
                <a:solidFill>
                  <a:schemeClr val="dk1"/>
                </a:solidFill>
                <a:highlight>
                  <a:schemeClr val="lt1"/>
                </a:highlight>
              </a:rPr>
              <a:t>classes at Maryville University. </a:t>
            </a:r>
            <a:endParaRPr sz="1600">
              <a:solidFill>
                <a:schemeClr val="dk1"/>
              </a:solidFill>
              <a:highlight>
                <a:schemeClr val="lt1"/>
              </a:highlight>
            </a:endParaRPr>
          </a:p>
          <a:p>
            <a:pPr indent="0" lvl="0" marL="457200" rtl="0" algn="l">
              <a:lnSpc>
                <a:spcPct val="65000"/>
              </a:lnSpc>
              <a:spcBef>
                <a:spcPts val="0"/>
              </a:spcBef>
              <a:spcAft>
                <a:spcPts val="0"/>
              </a:spcAft>
              <a:buNone/>
            </a:pPr>
            <a:r>
              <a:t/>
            </a:r>
            <a:endParaRPr sz="1600">
              <a:solidFill>
                <a:schemeClr val="dk1"/>
              </a:solidFill>
              <a:highlight>
                <a:schemeClr val="lt1"/>
              </a:highlight>
            </a:endParaRPr>
          </a:p>
          <a:p>
            <a:pPr indent="-330200" lvl="0" marL="457200" rtl="0" algn="l">
              <a:lnSpc>
                <a:spcPct val="65000"/>
              </a:lnSpc>
              <a:spcBef>
                <a:spcPts val="0"/>
              </a:spcBef>
              <a:spcAft>
                <a:spcPts val="0"/>
              </a:spcAft>
              <a:buClr>
                <a:schemeClr val="dk1"/>
              </a:buClr>
              <a:buSzPts val="1600"/>
              <a:buChar char="●"/>
            </a:pPr>
            <a:r>
              <a:rPr lang="en" sz="1600">
                <a:solidFill>
                  <a:schemeClr val="dk1"/>
                </a:solidFill>
                <a:highlight>
                  <a:schemeClr val="lt1"/>
                </a:highlight>
              </a:rPr>
              <a:t>I then graduated with a Bachelor of Science in Rehabilitation Services–</a:t>
            </a:r>
            <a:endParaRPr sz="1600">
              <a:solidFill>
                <a:schemeClr val="dk1"/>
              </a:solidFill>
              <a:highlight>
                <a:schemeClr val="lt1"/>
              </a:highlight>
            </a:endParaRPr>
          </a:p>
          <a:p>
            <a:pPr indent="0" lvl="0" marL="457200" rtl="0" algn="l">
              <a:lnSpc>
                <a:spcPct val="65000"/>
              </a:lnSpc>
              <a:spcBef>
                <a:spcPts val="0"/>
              </a:spcBef>
              <a:spcAft>
                <a:spcPts val="0"/>
              </a:spcAft>
              <a:buNone/>
            </a:pPr>
            <a:r>
              <a:t/>
            </a:r>
            <a:endParaRPr sz="1600">
              <a:solidFill>
                <a:schemeClr val="dk1"/>
              </a:solidFill>
              <a:highlight>
                <a:schemeClr val="lt1"/>
              </a:highlight>
            </a:endParaRPr>
          </a:p>
          <a:p>
            <a:pPr indent="-330200" lvl="0" marL="457200" rtl="0" algn="l">
              <a:lnSpc>
                <a:spcPct val="65000"/>
              </a:lnSpc>
              <a:spcBef>
                <a:spcPts val="0"/>
              </a:spcBef>
              <a:spcAft>
                <a:spcPts val="0"/>
              </a:spcAft>
              <a:buClr>
                <a:schemeClr val="dk1"/>
              </a:buClr>
              <a:buSzPts val="1600"/>
              <a:buChar char="●"/>
            </a:pPr>
            <a:r>
              <a:rPr lang="en" sz="1600">
                <a:solidFill>
                  <a:schemeClr val="dk1"/>
                </a:solidFill>
                <a:highlight>
                  <a:schemeClr val="lt1"/>
                </a:highlight>
              </a:rPr>
              <a:t>Independent Living Track in the spring of 2011.</a:t>
            </a:r>
            <a:endParaRPr sz="1600">
              <a:solidFill>
                <a:schemeClr val="dk1"/>
              </a:solidFill>
              <a:highlight>
                <a:schemeClr val="lt1"/>
              </a:highlight>
            </a:endParaRPr>
          </a:p>
          <a:p>
            <a:pPr indent="0" lvl="0" marL="457200" rtl="0" algn="l">
              <a:lnSpc>
                <a:spcPct val="65000"/>
              </a:lnSpc>
              <a:spcBef>
                <a:spcPts val="0"/>
              </a:spcBef>
              <a:spcAft>
                <a:spcPts val="0"/>
              </a:spcAft>
              <a:buNone/>
            </a:pPr>
            <a:r>
              <a:t/>
            </a:r>
            <a:endParaRPr sz="1600">
              <a:solidFill>
                <a:schemeClr val="dk1"/>
              </a:solidFill>
              <a:highlight>
                <a:schemeClr val="lt1"/>
              </a:highlight>
            </a:endParaRPr>
          </a:p>
          <a:p>
            <a:pPr indent="-330200" lvl="0" marL="457200" rtl="0" algn="l">
              <a:lnSpc>
                <a:spcPct val="65000"/>
              </a:lnSpc>
              <a:spcBef>
                <a:spcPts val="0"/>
              </a:spcBef>
              <a:spcAft>
                <a:spcPts val="0"/>
              </a:spcAft>
              <a:buClr>
                <a:schemeClr val="dk1"/>
              </a:buClr>
              <a:buSzPts val="1600"/>
              <a:buChar char="●"/>
            </a:pPr>
            <a:r>
              <a:rPr lang="en" sz="1600">
                <a:solidFill>
                  <a:schemeClr val="dk1"/>
                </a:solidFill>
                <a:highlight>
                  <a:schemeClr val="lt1"/>
                </a:highlight>
              </a:rPr>
              <a:t> When I graduated I felt that look what I just did I followed my dream and reached my </a:t>
            </a:r>
            <a:endParaRPr sz="1600">
              <a:solidFill>
                <a:schemeClr val="dk1"/>
              </a:solidFill>
              <a:highlight>
                <a:schemeClr val="lt1"/>
              </a:highlight>
            </a:endParaRPr>
          </a:p>
          <a:p>
            <a:pPr indent="0" lvl="0" marL="457200" rtl="0" algn="l">
              <a:lnSpc>
                <a:spcPct val="65000"/>
              </a:lnSpc>
              <a:spcBef>
                <a:spcPts val="0"/>
              </a:spcBef>
              <a:spcAft>
                <a:spcPts val="0"/>
              </a:spcAft>
              <a:buNone/>
            </a:pPr>
            <a:r>
              <a:t/>
            </a:r>
            <a:endParaRPr sz="1600">
              <a:solidFill>
                <a:schemeClr val="dk1"/>
              </a:solidFill>
              <a:highlight>
                <a:schemeClr val="lt1"/>
              </a:highlight>
            </a:endParaRPr>
          </a:p>
          <a:p>
            <a:pPr indent="0" lvl="0" marL="457200" rtl="0" algn="l">
              <a:lnSpc>
                <a:spcPct val="65000"/>
              </a:lnSpc>
              <a:spcBef>
                <a:spcPts val="0"/>
              </a:spcBef>
              <a:spcAft>
                <a:spcPts val="0"/>
              </a:spcAft>
              <a:buNone/>
            </a:pPr>
            <a:r>
              <a:rPr lang="en" sz="1600">
                <a:solidFill>
                  <a:schemeClr val="dk1"/>
                </a:solidFill>
                <a:highlight>
                  <a:schemeClr val="lt1"/>
                </a:highlight>
              </a:rPr>
              <a:t>goal! And I proved everyone wrong!</a:t>
            </a:r>
            <a:endParaRPr sz="1600">
              <a:solidFill>
                <a:schemeClr val="dk1"/>
              </a:solidFill>
              <a:highlight>
                <a:schemeClr val="lt1"/>
              </a:highlight>
            </a:endParaRPr>
          </a:p>
          <a:p>
            <a:pPr indent="0" lvl="0" marL="0" rtl="0" algn="l">
              <a:lnSpc>
                <a:spcPct val="65000"/>
              </a:lnSpc>
              <a:spcBef>
                <a:spcPts val="0"/>
              </a:spcBef>
              <a:spcAft>
                <a:spcPts val="0"/>
              </a:spcAft>
              <a:buClr>
                <a:schemeClr val="dk1"/>
              </a:buClr>
              <a:buSzPts val="770"/>
              <a:buFont typeface="Arial"/>
              <a:buNone/>
            </a:pPr>
            <a:r>
              <a:t/>
            </a:r>
            <a:endParaRPr sz="1600">
              <a:highlight>
                <a:schemeClr val="lt1"/>
              </a:highlight>
            </a:endParaRPr>
          </a:p>
          <a:p>
            <a:pPr indent="0" lvl="0" marL="0" rtl="0" algn="l">
              <a:lnSpc>
                <a:spcPct val="85000"/>
              </a:lnSpc>
              <a:spcBef>
                <a:spcPts val="1200"/>
              </a:spcBef>
              <a:spcAft>
                <a:spcPts val="0"/>
              </a:spcAft>
              <a:buClr>
                <a:schemeClr val="dk1"/>
              </a:buClr>
              <a:buSzPts val="770"/>
              <a:buFont typeface="Arial"/>
              <a:buNone/>
            </a:pPr>
            <a:r>
              <a:t/>
            </a:r>
            <a:endParaRPr sz="1600">
              <a:highlight>
                <a:schemeClr val="lt1"/>
              </a:highlight>
            </a:endParaRPr>
          </a:p>
          <a:p>
            <a:pPr indent="0" lvl="0" marL="0" rtl="0" algn="l">
              <a:lnSpc>
                <a:spcPct val="105000"/>
              </a:lnSpc>
              <a:spcBef>
                <a:spcPts val="1200"/>
              </a:spcBef>
              <a:spcAft>
                <a:spcPts val="1200"/>
              </a:spcAft>
              <a:buNone/>
            </a:pPr>
            <a:r>
              <a:t/>
            </a:r>
            <a:endParaRPr sz="1600">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my journey started</a:t>
            </a:r>
            <a:endParaRPr/>
          </a:p>
        </p:txBody>
      </p:sp>
      <p:sp>
        <p:nvSpPr>
          <p:cNvPr id="63" name="Google Shape;63;p14"/>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-Pre-K I had some issues with </a:t>
            </a:r>
            <a:r>
              <a:rPr lang="en"/>
              <a:t>behavior</a:t>
            </a:r>
            <a:r>
              <a:rPr lang="en"/>
              <a:t> and communicating. As an infant and toddler I had some developmental delays </a:t>
            </a:r>
            <a:endParaRPr/>
          </a:p>
          <a:p>
            <a:pPr indent="0" lvl="0" marL="0" rtl="0" algn="l">
              <a:spcBef>
                <a:spcPts val="1200"/>
              </a:spcBef>
              <a:spcAft>
                <a:spcPts val="0"/>
              </a:spcAft>
              <a:buNone/>
            </a:pPr>
            <a:r>
              <a:rPr lang="en"/>
              <a:t>-I was enrolled in Special School District</a:t>
            </a:r>
            <a:endParaRPr/>
          </a:p>
          <a:p>
            <a:pPr indent="0" lvl="0" marL="0" rtl="0" algn="l">
              <a:spcBef>
                <a:spcPts val="1200"/>
              </a:spcBef>
              <a:spcAft>
                <a:spcPts val="1200"/>
              </a:spcAft>
              <a:buNone/>
            </a:pPr>
            <a:r>
              <a:rPr lang="en" sz="1700">
                <a:solidFill>
                  <a:schemeClr val="dk1"/>
                </a:solidFill>
              </a:rPr>
              <a:t>SSD is a district supporting individuals with disabilities from preschool to twenty-one years of age. It has its own public schools, separate from general public schools, but also partners with all 265 general public schools in the 22 school districts in St. Louis County.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Life After College</a:t>
            </a:r>
            <a:endParaRPr b="1"/>
          </a:p>
        </p:txBody>
      </p:sp>
      <p:sp>
        <p:nvSpPr>
          <p:cNvPr id="189" name="Google Shape;189;p32"/>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38455" lvl="0" marL="457200" rtl="0" algn="l">
              <a:lnSpc>
                <a:spcPct val="95000"/>
              </a:lnSpc>
              <a:spcBef>
                <a:spcPts val="0"/>
              </a:spcBef>
              <a:spcAft>
                <a:spcPts val="0"/>
              </a:spcAft>
              <a:buClr>
                <a:schemeClr val="dk1"/>
              </a:buClr>
              <a:buSzPts val="1730"/>
              <a:buChar char="●"/>
            </a:pPr>
            <a:r>
              <a:rPr lang="en" sz="1729">
                <a:solidFill>
                  <a:schemeClr val="dk1"/>
                </a:solidFill>
              </a:rPr>
              <a:t>I looked for a full-time job in my career field. I originally had an interview for a day program assistant. The people who interviewed me </a:t>
            </a:r>
            <a:r>
              <a:rPr b="1" lang="en" sz="1729">
                <a:solidFill>
                  <a:schemeClr val="dk1"/>
                </a:solidFill>
              </a:rPr>
              <a:t>thought I was not qualified</a:t>
            </a:r>
            <a:r>
              <a:rPr lang="en" sz="1729">
                <a:solidFill>
                  <a:schemeClr val="dk1"/>
                </a:solidFill>
              </a:rPr>
              <a:t> for that position so they decided to offer me a restroom monitor position.</a:t>
            </a:r>
            <a:endParaRPr sz="1729">
              <a:solidFill>
                <a:schemeClr val="dk1"/>
              </a:solidFill>
            </a:endParaRPr>
          </a:p>
          <a:p>
            <a:pPr indent="0" lvl="0" marL="457200" rtl="0" algn="l">
              <a:lnSpc>
                <a:spcPct val="95000"/>
              </a:lnSpc>
              <a:spcBef>
                <a:spcPts val="0"/>
              </a:spcBef>
              <a:spcAft>
                <a:spcPts val="0"/>
              </a:spcAft>
              <a:buClr>
                <a:schemeClr val="dk1"/>
              </a:buClr>
              <a:buSzPts val="935"/>
              <a:buFont typeface="Arial"/>
              <a:buNone/>
            </a:pPr>
            <a:r>
              <a:t/>
            </a:r>
            <a:endParaRPr sz="1729">
              <a:solidFill>
                <a:schemeClr val="dk1"/>
              </a:solidFill>
            </a:endParaRPr>
          </a:p>
          <a:p>
            <a:pPr indent="-338455" lvl="0" marL="457200" rtl="0" algn="l">
              <a:lnSpc>
                <a:spcPct val="95000"/>
              </a:lnSpc>
              <a:spcBef>
                <a:spcPts val="0"/>
              </a:spcBef>
              <a:spcAft>
                <a:spcPts val="0"/>
              </a:spcAft>
              <a:buClr>
                <a:schemeClr val="dk1"/>
              </a:buClr>
              <a:buSzPts val="1730"/>
              <a:buChar char="●"/>
            </a:pPr>
            <a:r>
              <a:rPr lang="en" sz="1729">
                <a:solidFill>
                  <a:schemeClr val="dk1"/>
                </a:solidFill>
              </a:rPr>
              <a:t>I contacted Special School District to see if they had any ABA paraprofessional job openings. </a:t>
            </a:r>
            <a:endParaRPr sz="1729">
              <a:solidFill>
                <a:schemeClr val="dk1"/>
              </a:solidFill>
            </a:endParaRPr>
          </a:p>
          <a:p>
            <a:pPr indent="0" lvl="0" marL="457200" rtl="0" algn="l">
              <a:lnSpc>
                <a:spcPct val="95000"/>
              </a:lnSpc>
              <a:spcBef>
                <a:spcPts val="0"/>
              </a:spcBef>
              <a:spcAft>
                <a:spcPts val="0"/>
              </a:spcAft>
              <a:buNone/>
            </a:pPr>
            <a:r>
              <a:t/>
            </a:r>
            <a:endParaRPr sz="1729">
              <a:solidFill>
                <a:schemeClr val="dk1"/>
              </a:solidFill>
            </a:endParaRPr>
          </a:p>
          <a:p>
            <a:pPr indent="-338455" lvl="0" marL="457200" rtl="0" algn="l">
              <a:lnSpc>
                <a:spcPct val="95000"/>
              </a:lnSpc>
              <a:spcBef>
                <a:spcPts val="0"/>
              </a:spcBef>
              <a:spcAft>
                <a:spcPts val="0"/>
              </a:spcAft>
              <a:buClr>
                <a:schemeClr val="dk1"/>
              </a:buClr>
              <a:buSzPts val="1730"/>
              <a:buChar char="●"/>
            </a:pPr>
            <a:r>
              <a:rPr lang="en" sz="1729">
                <a:solidFill>
                  <a:schemeClr val="dk1"/>
                </a:solidFill>
              </a:rPr>
              <a:t>The year I got hired back at SSD, ABA therapists/paraprofessionals got full-time benefits and health insurance. </a:t>
            </a:r>
            <a:endParaRPr sz="1729">
              <a:solidFill>
                <a:schemeClr val="dk1"/>
              </a:solidFill>
            </a:endParaRPr>
          </a:p>
          <a:p>
            <a:pPr indent="0" lvl="0" marL="457200" rtl="0" algn="l">
              <a:lnSpc>
                <a:spcPct val="95000"/>
              </a:lnSpc>
              <a:spcBef>
                <a:spcPts val="0"/>
              </a:spcBef>
              <a:spcAft>
                <a:spcPts val="0"/>
              </a:spcAft>
              <a:buSzPts val="935"/>
              <a:buNone/>
            </a:pPr>
            <a:r>
              <a:t/>
            </a:r>
            <a:endParaRPr sz="1729">
              <a:solidFill>
                <a:schemeClr val="dk1"/>
              </a:solidFill>
            </a:endParaRPr>
          </a:p>
          <a:p>
            <a:pPr indent="-338455" lvl="0" marL="457200" rtl="0" algn="l">
              <a:lnSpc>
                <a:spcPct val="95000"/>
              </a:lnSpc>
              <a:spcBef>
                <a:spcPts val="0"/>
              </a:spcBef>
              <a:spcAft>
                <a:spcPts val="0"/>
              </a:spcAft>
              <a:buClr>
                <a:schemeClr val="dk1"/>
              </a:buClr>
              <a:buSzPts val="1730"/>
              <a:buChar char="●"/>
            </a:pPr>
            <a:r>
              <a:rPr lang="en" sz="1729">
                <a:solidFill>
                  <a:schemeClr val="dk1"/>
                </a:solidFill>
              </a:rPr>
              <a:t>I am glad that I </a:t>
            </a:r>
            <a:r>
              <a:rPr b="1" lang="en" sz="1729">
                <a:solidFill>
                  <a:schemeClr val="dk1"/>
                </a:solidFill>
              </a:rPr>
              <a:t>advocated for myself </a:t>
            </a:r>
            <a:r>
              <a:rPr lang="en" sz="1729">
                <a:solidFill>
                  <a:schemeClr val="dk1"/>
                </a:solidFill>
              </a:rPr>
              <a:t>and found the right career for me.</a:t>
            </a:r>
            <a:endParaRPr sz="1729"/>
          </a:p>
          <a:p>
            <a:pPr indent="0" lvl="0" marL="0" rtl="0" algn="l">
              <a:lnSpc>
                <a:spcPct val="55000"/>
              </a:lnSpc>
              <a:spcBef>
                <a:spcPts val="0"/>
              </a:spcBef>
              <a:spcAft>
                <a:spcPts val="0"/>
              </a:spcAft>
              <a:buSzPts val="935"/>
              <a:buNone/>
            </a:pPr>
            <a:r>
              <a:t/>
            </a:r>
            <a:endParaRPr sz="1729"/>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Work Life</a:t>
            </a:r>
            <a:endParaRPr b="1"/>
          </a:p>
        </p:txBody>
      </p:sp>
      <p:sp>
        <p:nvSpPr>
          <p:cNvPr id="195" name="Google Shape;195;p33"/>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After high school I worked at the Early Childhood Education Center as a teacher’s assistant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Then in the early 2000’s I was asked to be a special needs assistant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 looked into getting a job as a teacher’s assistant for SSD; </a:t>
            </a:r>
            <a:r>
              <a:rPr lang="en" sz="1595">
                <a:solidFill>
                  <a:schemeClr val="dk1"/>
                </a:solidFill>
              </a:rPr>
              <a:t>s</a:t>
            </a:r>
            <a:r>
              <a:rPr lang="en" sz="1595">
                <a:solidFill>
                  <a:schemeClr val="dk1"/>
                </a:solidFill>
              </a:rPr>
              <a:t>ubstitute for SSD while in college classes </a:t>
            </a:r>
            <a:endParaRPr sz="1595">
              <a:solidFill>
                <a:schemeClr val="dk1"/>
              </a:solidFill>
            </a:endParaRPr>
          </a:p>
          <a:p>
            <a:pPr indent="0" lvl="0" marL="457200" rtl="0" algn="l">
              <a:lnSpc>
                <a:spcPct val="95000"/>
              </a:lnSpc>
              <a:spcBef>
                <a:spcPts val="0"/>
              </a:spcBef>
              <a:spcAft>
                <a:spcPts val="0"/>
              </a:spcAft>
              <a:buNone/>
            </a:pPr>
            <a:r>
              <a:t/>
            </a:r>
            <a:endParaRPr sz="1595">
              <a:solidFill>
                <a:schemeClr val="dk1"/>
              </a:solidFill>
            </a:endParaRPr>
          </a:p>
          <a:p>
            <a:pPr indent="-329882" lvl="0" marL="457200" rtl="0" algn="l">
              <a:lnSpc>
                <a:spcPct val="95000"/>
              </a:lnSpc>
              <a:spcBef>
                <a:spcPts val="0"/>
              </a:spcBef>
              <a:spcAft>
                <a:spcPts val="0"/>
              </a:spcAft>
              <a:buClr>
                <a:schemeClr val="dk1"/>
              </a:buClr>
              <a:buSzPts val="1595"/>
              <a:buChar char="●"/>
            </a:pPr>
            <a:r>
              <a:rPr lang="en" sz="1595">
                <a:solidFill>
                  <a:schemeClr val="dk1"/>
                </a:solidFill>
              </a:rPr>
              <a:t>I worked as an ABA part-time therapist </a:t>
            </a:r>
            <a:endParaRPr sz="1595">
              <a:solidFill>
                <a:schemeClr val="dk1"/>
              </a:solidFill>
            </a:endParaRPr>
          </a:p>
          <a:p>
            <a:pPr indent="0" lvl="0" marL="457200" rtl="0" algn="l">
              <a:lnSpc>
                <a:spcPct val="95000"/>
              </a:lnSpc>
              <a:spcBef>
                <a:spcPts val="0"/>
              </a:spcBef>
              <a:spcAft>
                <a:spcPts val="0"/>
              </a:spcAft>
              <a:buNone/>
            </a:pPr>
            <a:r>
              <a:t/>
            </a:r>
            <a:endParaRPr sz="1595">
              <a:solidFill>
                <a:schemeClr val="dk1"/>
              </a:solidFill>
            </a:endParaRPr>
          </a:p>
          <a:p>
            <a:pPr indent="-329882" lvl="0" marL="457200" rtl="0" algn="l">
              <a:lnSpc>
                <a:spcPct val="95000"/>
              </a:lnSpc>
              <a:spcBef>
                <a:spcPts val="0"/>
              </a:spcBef>
              <a:spcAft>
                <a:spcPts val="0"/>
              </a:spcAft>
              <a:buClr>
                <a:schemeClr val="dk1"/>
              </a:buClr>
              <a:buSzPts val="1595"/>
              <a:buChar char="●"/>
            </a:pPr>
            <a:r>
              <a:rPr lang="en" sz="1595">
                <a:solidFill>
                  <a:schemeClr val="dk1"/>
                </a:solidFill>
              </a:rPr>
              <a:t>I have been working for SSD for 16 years</a:t>
            </a:r>
            <a:endParaRPr sz="1595">
              <a:solidFill>
                <a:schemeClr val="dk1"/>
              </a:solidFill>
            </a:endParaRPr>
          </a:p>
          <a:p>
            <a:pPr indent="0" lvl="0" marL="0" rtl="0" algn="l">
              <a:lnSpc>
                <a:spcPct val="95000"/>
              </a:lnSpc>
              <a:spcBef>
                <a:spcPts val="0"/>
              </a:spcBef>
              <a:spcAft>
                <a:spcPts val="0"/>
              </a:spcAft>
              <a:buNone/>
            </a:pPr>
            <a:r>
              <a:t/>
            </a:r>
            <a:endParaRPr sz="1595"/>
          </a:p>
          <a:p>
            <a:pPr indent="-330200" lvl="0" marL="457200" rtl="0" algn="l">
              <a:spcBef>
                <a:spcPts val="0"/>
              </a:spcBef>
              <a:spcAft>
                <a:spcPts val="0"/>
              </a:spcAft>
              <a:buClr>
                <a:schemeClr val="dk1"/>
              </a:buClr>
              <a:buSzPts val="1600"/>
              <a:buChar char="●"/>
            </a:pPr>
            <a:r>
              <a:rPr lang="en" sz="1600">
                <a:solidFill>
                  <a:schemeClr val="dk1"/>
                </a:solidFill>
              </a:rPr>
              <a:t>I worked at other social service agencies</a:t>
            </a:r>
            <a:endParaRPr sz="1600">
              <a:solidFill>
                <a:schemeClr val="dk1"/>
              </a:solidFill>
            </a:endParaRPr>
          </a:p>
          <a:p>
            <a:pPr indent="0" lvl="0" marL="0" rtl="0" algn="l">
              <a:spcBef>
                <a:spcPts val="0"/>
              </a:spcBef>
              <a:spcAft>
                <a:spcPts val="0"/>
              </a:spcAft>
              <a:buNone/>
            </a:pPr>
            <a:r>
              <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199" name="Shape 199"/>
        <p:cNvGrpSpPr/>
        <p:nvPr/>
      </p:nvGrpSpPr>
      <p:grpSpPr>
        <a:xfrm>
          <a:off x="0" y="0"/>
          <a:ext cx="0" cy="0"/>
          <a:chOff x="0" y="0"/>
          <a:chExt cx="0" cy="0"/>
        </a:xfrm>
      </p:grpSpPr>
      <p:sp>
        <p:nvSpPr>
          <p:cNvPr id="200" name="Google Shape;200;p3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Family Photos</a:t>
            </a:r>
            <a:endParaRPr>
              <a:solidFill>
                <a:schemeClr val="lt1"/>
              </a:solidFill>
            </a:endParaRPr>
          </a:p>
        </p:txBody>
      </p:sp>
      <p:pic>
        <p:nvPicPr>
          <p:cNvPr id="201" name="Google Shape;201;p34"/>
          <p:cNvPicPr preferRelativeResize="0"/>
          <p:nvPr/>
        </p:nvPicPr>
        <p:blipFill>
          <a:blip r:embed="rId3">
            <a:alphaModFix/>
          </a:blip>
          <a:stretch>
            <a:fillRect/>
          </a:stretch>
        </p:blipFill>
        <p:spPr>
          <a:xfrm>
            <a:off x="610975" y="1189278"/>
            <a:ext cx="1929801" cy="2007724"/>
          </a:xfrm>
          <a:prstGeom prst="rect">
            <a:avLst/>
          </a:prstGeom>
          <a:noFill/>
          <a:ln>
            <a:noFill/>
          </a:ln>
        </p:spPr>
      </p:pic>
      <p:pic>
        <p:nvPicPr>
          <p:cNvPr id="202" name="Google Shape;202;p34"/>
          <p:cNvPicPr preferRelativeResize="0"/>
          <p:nvPr/>
        </p:nvPicPr>
        <p:blipFill>
          <a:blip r:embed="rId4">
            <a:alphaModFix/>
          </a:blip>
          <a:stretch>
            <a:fillRect/>
          </a:stretch>
        </p:blipFill>
        <p:spPr>
          <a:xfrm>
            <a:off x="3362451" y="556500"/>
            <a:ext cx="3256726" cy="2176251"/>
          </a:xfrm>
          <a:prstGeom prst="rect">
            <a:avLst/>
          </a:prstGeom>
          <a:noFill/>
          <a:ln>
            <a:noFill/>
          </a:ln>
        </p:spPr>
      </p:pic>
      <p:pic>
        <p:nvPicPr>
          <p:cNvPr id="203" name="Google Shape;203;p34"/>
          <p:cNvPicPr preferRelativeResize="0"/>
          <p:nvPr/>
        </p:nvPicPr>
        <p:blipFill>
          <a:blip r:embed="rId5">
            <a:alphaModFix/>
          </a:blip>
          <a:stretch>
            <a:fillRect/>
          </a:stretch>
        </p:blipFill>
        <p:spPr>
          <a:xfrm>
            <a:off x="7093801" y="494472"/>
            <a:ext cx="1673639" cy="2471924"/>
          </a:xfrm>
          <a:prstGeom prst="rect">
            <a:avLst/>
          </a:prstGeom>
          <a:noFill/>
          <a:ln>
            <a:noFill/>
          </a:ln>
        </p:spPr>
      </p:pic>
      <p:pic>
        <p:nvPicPr>
          <p:cNvPr id="204" name="Google Shape;204;p34"/>
          <p:cNvPicPr preferRelativeResize="0"/>
          <p:nvPr/>
        </p:nvPicPr>
        <p:blipFill>
          <a:blip r:embed="rId6">
            <a:alphaModFix/>
          </a:blip>
          <a:stretch>
            <a:fillRect/>
          </a:stretch>
        </p:blipFill>
        <p:spPr>
          <a:xfrm>
            <a:off x="462050" y="3598334"/>
            <a:ext cx="2227626" cy="1595150"/>
          </a:xfrm>
          <a:prstGeom prst="rect">
            <a:avLst/>
          </a:prstGeom>
          <a:noFill/>
          <a:ln>
            <a:noFill/>
          </a:ln>
        </p:spPr>
      </p:pic>
      <p:pic>
        <p:nvPicPr>
          <p:cNvPr id="205" name="Google Shape;205;p34"/>
          <p:cNvPicPr preferRelativeResize="0"/>
          <p:nvPr/>
        </p:nvPicPr>
        <p:blipFill>
          <a:blip r:embed="rId7">
            <a:alphaModFix/>
          </a:blip>
          <a:stretch>
            <a:fillRect/>
          </a:stretch>
        </p:blipFill>
        <p:spPr>
          <a:xfrm>
            <a:off x="2941225" y="3143889"/>
            <a:ext cx="1929800" cy="1929800"/>
          </a:xfrm>
          <a:prstGeom prst="rect">
            <a:avLst/>
          </a:prstGeom>
          <a:noFill/>
          <a:ln>
            <a:noFill/>
          </a:ln>
        </p:spPr>
      </p:pic>
      <p:pic>
        <p:nvPicPr>
          <p:cNvPr id="206" name="Google Shape;206;p34"/>
          <p:cNvPicPr preferRelativeResize="0"/>
          <p:nvPr/>
        </p:nvPicPr>
        <p:blipFill>
          <a:blip r:embed="rId8">
            <a:alphaModFix/>
          </a:blip>
          <a:stretch>
            <a:fillRect/>
          </a:stretch>
        </p:blipFill>
        <p:spPr>
          <a:xfrm>
            <a:off x="5369075" y="3341555"/>
            <a:ext cx="3398382" cy="19217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Friends and Family</a:t>
            </a:r>
            <a:endParaRPr b="1"/>
          </a:p>
        </p:txBody>
      </p:sp>
      <p:sp>
        <p:nvSpPr>
          <p:cNvPr id="212" name="Google Shape;212;p35"/>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It was difficult for me to make friends during preschool </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My friends are people with disabilities because we understand each other</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My f</a:t>
            </a:r>
            <a:r>
              <a:rPr lang="en">
                <a:solidFill>
                  <a:schemeClr val="dk1"/>
                </a:solidFill>
              </a:rPr>
              <a:t>riend group has grown since high school</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 plan 1:1 outings with my friends for their birthday presents</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 don’t think that anyone ever imagined that I would get married, own a house, own a car and adopt two silly dachshunds for whom I also advocate for.</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80000"/>
        </a:solidFill>
      </p:bgPr>
    </p:bg>
    <p:spTree>
      <p:nvGrpSpPr>
        <p:cNvPr id="216" name="Shape 216"/>
        <p:cNvGrpSpPr/>
        <p:nvPr/>
      </p:nvGrpSpPr>
      <p:grpSpPr>
        <a:xfrm>
          <a:off x="0" y="0"/>
          <a:ext cx="0" cy="0"/>
          <a:chOff x="0" y="0"/>
          <a:chExt cx="0" cy="0"/>
        </a:xfrm>
      </p:grpSpPr>
      <p:pic>
        <p:nvPicPr>
          <p:cNvPr id="217" name="Google Shape;217;p36"/>
          <p:cNvPicPr preferRelativeResize="0"/>
          <p:nvPr/>
        </p:nvPicPr>
        <p:blipFill>
          <a:blip r:embed="rId3">
            <a:alphaModFix/>
          </a:blip>
          <a:stretch>
            <a:fillRect/>
          </a:stretch>
        </p:blipFill>
        <p:spPr>
          <a:xfrm>
            <a:off x="123800" y="2746611"/>
            <a:ext cx="1640452" cy="1795375"/>
          </a:xfrm>
          <a:prstGeom prst="rect">
            <a:avLst/>
          </a:prstGeom>
          <a:noFill/>
          <a:ln>
            <a:noFill/>
          </a:ln>
        </p:spPr>
      </p:pic>
      <p:pic>
        <p:nvPicPr>
          <p:cNvPr id="218" name="Google Shape;218;p36"/>
          <p:cNvPicPr preferRelativeResize="0"/>
          <p:nvPr/>
        </p:nvPicPr>
        <p:blipFill>
          <a:blip r:embed="rId4">
            <a:alphaModFix/>
          </a:blip>
          <a:stretch>
            <a:fillRect/>
          </a:stretch>
        </p:blipFill>
        <p:spPr>
          <a:xfrm>
            <a:off x="4212875" y="740750"/>
            <a:ext cx="2076350" cy="2076350"/>
          </a:xfrm>
          <a:prstGeom prst="rect">
            <a:avLst/>
          </a:prstGeom>
          <a:noFill/>
          <a:ln>
            <a:noFill/>
          </a:ln>
        </p:spPr>
      </p:pic>
      <p:pic>
        <p:nvPicPr>
          <p:cNvPr id="219" name="Google Shape;219;p36"/>
          <p:cNvPicPr preferRelativeResize="0"/>
          <p:nvPr/>
        </p:nvPicPr>
        <p:blipFill>
          <a:blip r:embed="rId5">
            <a:alphaModFix/>
          </a:blip>
          <a:stretch>
            <a:fillRect/>
          </a:stretch>
        </p:blipFill>
        <p:spPr>
          <a:xfrm>
            <a:off x="6728037" y="3385139"/>
            <a:ext cx="1980374" cy="1980374"/>
          </a:xfrm>
          <a:prstGeom prst="rect">
            <a:avLst/>
          </a:prstGeom>
          <a:noFill/>
          <a:ln>
            <a:noFill/>
          </a:ln>
        </p:spPr>
      </p:pic>
      <p:pic>
        <p:nvPicPr>
          <p:cNvPr id="220" name="Google Shape;220;p36"/>
          <p:cNvPicPr preferRelativeResize="0"/>
          <p:nvPr/>
        </p:nvPicPr>
        <p:blipFill>
          <a:blip r:embed="rId6">
            <a:alphaModFix/>
          </a:blip>
          <a:stretch>
            <a:fillRect/>
          </a:stretch>
        </p:blipFill>
        <p:spPr>
          <a:xfrm>
            <a:off x="4660125" y="3089055"/>
            <a:ext cx="1261651" cy="2246851"/>
          </a:xfrm>
          <a:prstGeom prst="rect">
            <a:avLst/>
          </a:prstGeom>
          <a:noFill/>
          <a:ln>
            <a:noFill/>
          </a:ln>
        </p:spPr>
      </p:pic>
      <p:pic>
        <p:nvPicPr>
          <p:cNvPr id="221" name="Google Shape;221;p36"/>
          <p:cNvPicPr preferRelativeResize="0"/>
          <p:nvPr/>
        </p:nvPicPr>
        <p:blipFill>
          <a:blip r:embed="rId7">
            <a:alphaModFix/>
          </a:blip>
          <a:stretch>
            <a:fillRect/>
          </a:stretch>
        </p:blipFill>
        <p:spPr>
          <a:xfrm rot="-5400000">
            <a:off x="6639088" y="1226149"/>
            <a:ext cx="2299248" cy="1839398"/>
          </a:xfrm>
          <a:prstGeom prst="rect">
            <a:avLst/>
          </a:prstGeom>
          <a:noFill/>
          <a:ln>
            <a:noFill/>
          </a:ln>
        </p:spPr>
      </p:pic>
      <p:sp>
        <p:nvSpPr>
          <p:cNvPr id="222" name="Google Shape;222;p36"/>
          <p:cNvSpPr txBox="1"/>
          <p:nvPr/>
        </p:nvSpPr>
        <p:spPr>
          <a:xfrm>
            <a:off x="210275" y="593056"/>
            <a:ext cx="3768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highlight>
                  <a:srgbClr val="FFFFFF"/>
                </a:highlight>
              </a:rPr>
              <a:t>Many Adventures of Barney and Fred</a:t>
            </a:r>
            <a:endParaRPr sz="3000">
              <a:highlight>
                <a:srgbClr val="FFFFFF"/>
              </a:highlight>
            </a:endParaRPr>
          </a:p>
        </p:txBody>
      </p:sp>
      <p:pic>
        <p:nvPicPr>
          <p:cNvPr id="223" name="Google Shape;223;p36"/>
          <p:cNvPicPr preferRelativeResize="0"/>
          <p:nvPr/>
        </p:nvPicPr>
        <p:blipFill>
          <a:blip r:embed="rId8">
            <a:alphaModFix/>
          </a:blip>
          <a:stretch>
            <a:fillRect/>
          </a:stretch>
        </p:blipFill>
        <p:spPr>
          <a:xfrm>
            <a:off x="1916652" y="2969500"/>
            <a:ext cx="2591075" cy="18479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88"/>
              <a:t>Helping my friends and others learn to be an advocate</a:t>
            </a:r>
            <a:endParaRPr sz="2188"/>
          </a:p>
        </p:txBody>
      </p:sp>
      <p:sp>
        <p:nvSpPr>
          <p:cNvPr id="229" name="Google Shape;229;p37"/>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p>
            <a:pPr indent="-336550" lvl="0" marL="457200" rtl="0" algn="l">
              <a:lnSpc>
                <a:spcPct val="115000"/>
              </a:lnSpc>
              <a:spcBef>
                <a:spcPts val="0"/>
              </a:spcBef>
              <a:spcAft>
                <a:spcPts val="0"/>
              </a:spcAft>
              <a:buClr>
                <a:schemeClr val="dk1"/>
              </a:buClr>
              <a:buSzPts val="1700"/>
              <a:buChar char="●"/>
            </a:pPr>
            <a:r>
              <a:rPr lang="en" sz="1700">
                <a:solidFill>
                  <a:schemeClr val="dk1"/>
                </a:solidFill>
              </a:rPr>
              <a:t>Developing my social group of friends who also have disabilities has helped me learn how to advocate for myself and others. </a:t>
            </a:r>
            <a:endParaRPr sz="17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Before we can self-advocate, we must be aware of our own feelings and dreams for the future. </a:t>
            </a:r>
            <a:endParaRPr sz="17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Before we can advocate for others, we must learn of their feelings and dreams for the future.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88"/>
              <a:t>Helping my friends and others learn to be an advocate</a:t>
            </a:r>
            <a:endParaRPr sz="2188"/>
          </a:p>
        </p:txBody>
      </p:sp>
      <p:sp>
        <p:nvSpPr>
          <p:cNvPr id="235" name="Google Shape;235;p38"/>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Char char="●"/>
            </a:pPr>
            <a:r>
              <a:rPr lang="en" sz="1700">
                <a:solidFill>
                  <a:schemeClr val="dk1"/>
                </a:solidFill>
              </a:rPr>
              <a:t>It’s natural for me to ask my friends about their hopes and dreams and to figure out ways that I can help them achieve some of the things they want out of life. </a:t>
            </a:r>
            <a:endParaRPr sz="17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As friendships grow and we become more aware of what we want and how to make it happen, we are better able to plan and participate in group activities that help us advocate for one another. </a:t>
            </a:r>
            <a:endParaRPr sz="17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Sharing activities like dinners, concerts, and even road trips helps us learn more about one another’s hopes and dreams and also we can meet some of our goals together. </a:t>
            </a:r>
            <a:endParaRPr sz="1700">
              <a:solidFill>
                <a:schemeClr val="dk1"/>
              </a:solidFill>
            </a:endParaRPr>
          </a:p>
          <a:p>
            <a:pPr indent="0" lvl="0" marL="0" rtl="0" algn="l">
              <a:spcBef>
                <a:spcPts val="0"/>
              </a:spcBef>
              <a:spcAft>
                <a:spcPts val="1200"/>
              </a:spcAft>
              <a:buNone/>
            </a:pPr>
            <a:r>
              <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88"/>
              <a:t>Helping my friends and others learn to be an advocate</a:t>
            </a:r>
            <a:endParaRPr sz="2188"/>
          </a:p>
        </p:txBody>
      </p:sp>
      <p:sp>
        <p:nvSpPr>
          <p:cNvPr id="241" name="Google Shape;241;p39"/>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p>
            <a:pPr indent="-336550" lvl="0" marL="457200" rtl="0" algn="l">
              <a:lnSpc>
                <a:spcPct val="115000"/>
              </a:lnSpc>
              <a:spcBef>
                <a:spcPts val="0"/>
              </a:spcBef>
              <a:spcAft>
                <a:spcPts val="0"/>
              </a:spcAft>
              <a:buClr>
                <a:schemeClr val="dk1"/>
              </a:buClr>
              <a:buSzPts val="1700"/>
              <a:buChar char="●"/>
            </a:pPr>
            <a:r>
              <a:rPr lang="en" sz="1700">
                <a:solidFill>
                  <a:schemeClr val="dk1"/>
                </a:solidFill>
              </a:rPr>
              <a:t>My friends and I encourage one another to work for goals like getting more education, a driver’s license, finding jobs that suit us, or just trying something new.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The 1:1 birthday celebrations with my friends are a special way to celebrate their uniqueness and support their accomplishments. </a:t>
            </a:r>
            <a:endParaRPr sz="1700">
              <a:solidFill>
                <a:schemeClr val="dk1"/>
              </a:solidFill>
            </a:endParaRPr>
          </a:p>
          <a:p>
            <a:pPr indent="0" lvl="0" marL="0" rtl="0" algn="l">
              <a:spcBef>
                <a:spcPts val="0"/>
              </a:spcBef>
              <a:spcAft>
                <a:spcPts val="1200"/>
              </a:spcAft>
              <a:buNone/>
            </a:pPr>
            <a:r>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88"/>
              <a:t>Helping my friends and others learn to be an advocate</a:t>
            </a:r>
            <a:endParaRPr sz="2188"/>
          </a:p>
        </p:txBody>
      </p:sp>
      <p:sp>
        <p:nvSpPr>
          <p:cNvPr id="247" name="Google Shape;247;p40"/>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p>
            <a:pPr indent="-336550" lvl="0" marL="457200" rtl="0" algn="l">
              <a:lnSpc>
                <a:spcPct val="115000"/>
              </a:lnSpc>
              <a:spcBef>
                <a:spcPts val="0"/>
              </a:spcBef>
              <a:spcAft>
                <a:spcPts val="0"/>
              </a:spcAft>
              <a:buClr>
                <a:schemeClr val="dk1"/>
              </a:buClr>
              <a:buSzPts val="1700"/>
              <a:buChar char="●"/>
            </a:pPr>
            <a:r>
              <a:rPr lang="en" sz="1700">
                <a:solidFill>
                  <a:schemeClr val="dk1"/>
                </a:solidFill>
              </a:rPr>
              <a:t>Everything that has happened in my friend group over the years has helped me learn to advocate for myself and others.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I use the same process to advocate for the people I work with.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I get to know them and learn about their hopes and dreams.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I spend time helping them set goals to improve their lives and identify the steps to take to meet their goals.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It feels good to pass on to others what I’ve learned and see them set and achieve their own goals. </a:t>
            </a:r>
            <a:endParaRPr sz="17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1200"/>
              </a:spcAft>
              <a:buNone/>
            </a:pPr>
            <a:r>
              <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251" name="Shape 251"/>
        <p:cNvGrpSpPr/>
        <p:nvPr/>
      </p:nvGrpSpPr>
      <p:grpSpPr>
        <a:xfrm>
          <a:off x="0" y="0"/>
          <a:ext cx="0" cy="0"/>
          <a:chOff x="0" y="0"/>
          <a:chExt cx="0" cy="0"/>
        </a:xfrm>
      </p:grpSpPr>
      <p:sp>
        <p:nvSpPr>
          <p:cNvPr id="252" name="Google Shape;252;p41"/>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Friend Photos</a:t>
            </a:r>
            <a:endParaRPr>
              <a:solidFill>
                <a:schemeClr val="lt1"/>
              </a:solidFill>
            </a:endParaRPr>
          </a:p>
        </p:txBody>
      </p:sp>
      <p:pic>
        <p:nvPicPr>
          <p:cNvPr id="253" name="Google Shape;253;p41"/>
          <p:cNvPicPr preferRelativeResize="0"/>
          <p:nvPr/>
        </p:nvPicPr>
        <p:blipFill>
          <a:blip r:embed="rId3">
            <a:alphaModFix/>
          </a:blip>
          <a:stretch>
            <a:fillRect/>
          </a:stretch>
        </p:blipFill>
        <p:spPr>
          <a:xfrm>
            <a:off x="311700" y="1054500"/>
            <a:ext cx="2004150" cy="2505200"/>
          </a:xfrm>
          <a:prstGeom prst="rect">
            <a:avLst/>
          </a:prstGeom>
          <a:noFill/>
          <a:ln>
            <a:noFill/>
          </a:ln>
        </p:spPr>
      </p:pic>
      <p:pic>
        <p:nvPicPr>
          <p:cNvPr id="254" name="Google Shape;254;p41"/>
          <p:cNvPicPr preferRelativeResize="0"/>
          <p:nvPr/>
        </p:nvPicPr>
        <p:blipFill>
          <a:blip r:embed="rId4">
            <a:alphaModFix/>
          </a:blip>
          <a:stretch>
            <a:fillRect/>
          </a:stretch>
        </p:blipFill>
        <p:spPr>
          <a:xfrm>
            <a:off x="5936725" y="193444"/>
            <a:ext cx="2695451" cy="2695451"/>
          </a:xfrm>
          <a:prstGeom prst="rect">
            <a:avLst/>
          </a:prstGeom>
          <a:noFill/>
          <a:ln>
            <a:noFill/>
          </a:ln>
        </p:spPr>
      </p:pic>
      <p:pic>
        <p:nvPicPr>
          <p:cNvPr id="255" name="Google Shape;255;p41"/>
          <p:cNvPicPr preferRelativeResize="0"/>
          <p:nvPr/>
        </p:nvPicPr>
        <p:blipFill rotWithShape="1">
          <a:blip r:embed="rId5">
            <a:alphaModFix/>
          </a:blip>
          <a:srcRect b="0" l="5632" r="3226" t="6620"/>
          <a:stretch/>
        </p:blipFill>
        <p:spPr>
          <a:xfrm>
            <a:off x="311700" y="4032639"/>
            <a:ext cx="2428450" cy="1554930"/>
          </a:xfrm>
          <a:prstGeom prst="rect">
            <a:avLst/>
          </a:prstGeom>
          <a:noFill/>
          <a:ln>
            <a:noFill/>
          </a:ln>
        </p:spPr>
      </p:pic>
      <p:pic>
        <p:nvPicPr>
          <p:cNvPr id="256" name="Google Shape;256;p41"/>
          <p:cNvPicPr preferRelativeResize="0"/>
          <p:nvPr/>
        </p:nvPicPr>
        <p:blipFill>
          <a:blip r:embed="rId6">
            <a:alphaModFix/>
          </a:blip>
          <a:stretch>
            <a:fillRect/>
          </a:stretch>
        </p:blipFill>
        <p:spPr>
          <a:xfrm>
            <a:off x="3282715" y="3323652"/>
            <a:ext cx="2004151" cy="2002013"/>
          </a:xfrm>
          <a:prstGeom prst="rect">
            <a:avLst/>
          </a:prstGeom>
          <a:noFill/>
          <a:ln>
            <a:noFill/>
          </a:ln>
        </p:spPr>
      </p:pic>
      <p:pic>
        <p:nvPicPr>
          <p:cNvPr id="257" name="Google Shape;257;p41"/>
          <p:cNvPicPr preferRelativeResize="0"/>
          <p:nvPr/>
        </p:nvPicPr>
        <p:blipFill>
          <a:blip r:embed="rId7">
            <a:alphaModFix/>
          </a:blip>
          <a:stretch>
            <a:fillRect/>
          </a:stretch>
        </p:blipFill>
        <p:spPr>
          <a:xfrm>
            <a:off x="5829423" y="3326111"/>
            <a:ext cx="2996376" cy="1997600"/>
          </a:xfrm>
          <a:prstGeom prst="rect">
            <a:avLst/>
          </a:prstGeom>
          <a:noFill/>
          <a:ln>
            <a:noFill/>
          </a:ln>
        </p:spPr>
      </p:pic>
      <p:pic>
        <p:nvPicPr>
          <p:cNvPr id="258" name="Google Shape;258;p41"/>
          <p:cNvPicPr preferRelativeResize="0"/>
          <p:nvPr/>
        </p:nvPicPr>
        <p:blipFill>
          <a:blip r:embed="rId8">
            <a:alphaModFix/>
          </a:blip>
          <a:stretch>
            <a:fillRect/>
          </a:stretch>
        </p:blipFill>
        <p:spPr>
          <a:xfrm>
            <a:off x="3081127" y="916373"/>
            <a:ext cx="2612100" cy="195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Behavior Example</a:t>
            </a:r>
            <a:endParaRPr/>
          </a:p>
        </p:txBody>
      </p:sp>
      <p:sp>
        <p:nvSpPr>
          <p:cNvPr id="69" name="Google Shape;69;p15"/>
          <p:cNvSpPr txBox="1"/>
          <p:nvPr>
            <p:ph idx="1" type="body"/>
          </p:nvPr>
        </p:nvSpPr>
        <p:spPr>
          <a:xfrm>
            <a:off x="311700" y="1280528"/>
            <a:ext cx="8520600" cy="3795900"/>
          </a:xfrm>
          <a:prstGeom prst="rect">
            <a:avLst/>
          </a:prstGeom>
        </p:spPr>
        <p:txBody>
          <a:bodyPr anchorCtr="0" anchor="t" bIns="91425" lIns="91425" spcFirstLastPara="1" rIns="91425" wrap="square" tIns="91425">
            <a:normAutofit fontScale="25000" lnSpcReduction="20000"/>
          </a:bodyPr>
          <a:lstStyle/>
          <a:p>
            <a:pPr indent="-316963" lvl="0" marL="457200" rtl="0" algn="l">
              <a:lnSpc>
                <a:spcPct val="100000"/>
              </a:lnSpc>
              <a:spcBef>
                <a:spcPts val="0"/>
              </a:spcBef>
              <a:spcAft>
                <a:spcPts val="0"/>
              </a:spcAft>
              <a:buClr>
                <a:srgbClr val="201F1E"/>
              </a:buClr>
              <a:buSzPct val="100000"/>
              <a:buChar char="●"/>
            </a:pPr>
            <a:r>
              <a:rPr lang="en" sz="5566">
                <a:solidFill>
                  <a:srgbClr val="201F1E"/>
                </a:solidFill>
              </a:rPr>
              <a:t>My mom told me that she </a:t>
            </a:r>
            <a:r>
              <a:rPr lang="en" sz="5566">
                <a:solidFill>
                  <a:srgbClr val="201F1E"/>
                </a:solidFill>
              </a:rPr>
              <a:t>remembers</a:t>
            </a:r>
            <a:r>
              <a:rPr lang="en" sz="5566">
                <a:solidFill>
                  <a:srgbClr val="201F1E"/>
                </a:solidFill>
              </a:rPr>
              <a:t> thinking my terrible twos began at three-and-a-half to four years of age. The best way I knew how to communicate was by using my facial expressions and body </a:t>
            </a:r>
            <a:r>
              <a:rPr lang="en" sz="5566">
                <a:solidFill>
                  <a:srgbClr val="201F1E"/>
                </a:solidFill>
              </a:rPr>
              <a:t>language</a:t>
            </a:r>
            <a:r>
              <a:rPr lang="en" sz="5566">
                <a:solidFill>
                  <a:srgbClr val="201F1E"/>
                </a:solidFill>
              </a:rPr>
              <a:t>. I would jump up and down and smile when I was happy or excited. I would exhibit tantrum behaviors (like throwing myself to the ground and lunging backwards almost hitting my head) when I was unhappy or frustrated. These behaviors sometimes lasted for quite a few minutes and occurred in multiple settings such as the garden shop where my mom worked, my grandma’s house or the grocery store, which made it extra challenging for everyone involved.</a:t>
            </a:r>
            <a:endParaRPr sz="5566">
              <a:solidFill>
                <a:srgbClr val="201F1E"/>
              </a:solidFill>
            </a:endParaRPr>
          </a:p>
          <a:p>
            <a:pPr indent="0" lvl="0" marL="914400" rtl="0" algn="l">
              <a:lnSpc>
                <a:spcPct val="100000"/>
              </a:lnSpc>
              <a:spcBef>
                <a:spcPts val="0"/>
              </a:spcBef>
              <a:spcAft>
                <a:spcPts val="0"/>
              </a:spcAft>
              <a:buNone/>
            </a:pPr>
            <a:r>
              <a:t/>
            </a:r>
            <a:endParaRPr sz="5566">
              <a:solidFill>
                <a:srgbClr val="201F1E"/>
              </a:solidFill>
            </a:endParaRPr>
          </a:p>
          <a:p>
            <a:pPr indent="-316963" lvl="0" marL="457200" rtl="0" algn="l">
              <a:lnSpc>
                <a:spcPct val="100000"/>
              </a:lnSpc>
              <a:spcBef>
                <a:spcPts val="0"/>
              </a:spcBef>
              <a:spcAft>
                <a:spcPts val="0"/>
              </a:spcAft>
              <a:buClr>
                <a:srgbClr val="201F1E"/>
              </a:buClr>
              <a:buSzPct val="100000"/>
              <a:buChar char="●"/>
            </a:pPr>
            <a:r>
              <a:rPr lang="en" sz="5566">
                <a:solidFill>
                  <a:srgbClr val="201F1E"/>
                </a:solidFill>
              </a:rPr>
              <a:t>My Parents and teachers </a:t>
            </a:r>
            <a:r>
              <a:rPr lang="en" sz="5566">
                <a:solidFill>
                  <a:srgbClr val="201F1E"/>
                </a:solidFill>
              </a:rPr>
              <a:t>worked</a:t>
            </a:r>
            <a:r>
              <a:rPr lang="en" sz="5566">
                <a:solidFill>
                  <a:srgbClr val="201F1E"/>
                </a:solidFill>
              </a:rPr>
              <a:t> to develop my verbal language by purposely ignoring my gestures and encouraging me to ask for </a:t>
            </a:r>
            <a:r>
              <a:rPr lang="en" sz="5566">
                <a:solidFill>
                  <a:srgbClr val="201F1E"/>
                </a:solidFill>
              </a:rPr>
              <a:t>what</a:t>
            </a:r>
            <a:r>
              <a:rPr lang="en" sz="5566">
                <a:solidFill>
                  <a:srgbClr val="201F1E"/>
                </a:solidFill>
              </a:rPr>
              <a:t> I needed both at school and at home. When I couldn’t get my words out verbally, my behaviors were the only way I had to let my parents know how frustrated I was and my non-verbal expressions were working!</a:t>
            </a:r>
            <a:endParaRPr sz="5566">
              <a:solidFill>
                <a:srgbClr val="201F1E"/>
              </a:solidFill>
            </a:endParaRPr>
          </a:p>
          <a:p>
            <a:pPr indent="0" lvl="0" marL="914400" rtl="0" algn="l">
              <a:lnSpc>
                <a:spcPct val="100000"/>
              </a:lnSpc>
              <a:spcBef>
                <a:spcPts val="0"/>
              </a:spcBef>
              <a:spcAft>
                <a:spcPts val="0"/>
              </a:spcAft>
              <a:buNone/>
            </a:pPr>
            <a:r>
              <a:t/>
            </a:r>
            <a:endParaRPr sz="2334">
              <a:solidFill>
                <a:srgbClr val="201F1E"/>
              </a:solidFill>
            </a:endParaRPr>
          </a:p>
          <a:p>
            <a:pPr indent="0" lvl="0" marL="1371600" rtl="0" algn="l">
              <a:lnSpc>
                <a:spcPct val="100000"/>
              </a:lnSpc>
              <a:spcBef>
                <a:spcPts val="0"/>
              </a:spcBef>
              <a:spcAft>
                <a:spcPts val="0"/>
              </a:spcAft>
              <a:buNone/>
            </a:pPr>
            <a:r>
              <a:t/>
            </a:r>
            <a:endParaRPr sz="2334">
              <a:solidFill>
                <a:srgbClr val="201F1E"/>
              </a:solidFill>
            </a:endParaRPr>
          </a:p>
          <a:p>
            <a:pPr indent="0" lvl="0" marL="914400" rtl="0" algn="l">
              <a:lnSpc>
                <a:spcPct val="100000"/>
              </a:lnSpc>
              <a:spcBef>
                <a:spcPts val="0"/>
              </a:spcBef>
              <a:spcAft>
                <a:spcPts val="0"/>
              </a:spcAft>
              <a:buNone/>
            </a:pPr>
            <a:r>
              <a:t/>
            </a:r>
            <a:endParaRPr sz="2334">
              <a:solidFill>
                <a:srgbClr val="201F1E"/>
              </a:solidFill>
            </a:endParaRPr>
          </a:p>
          <a:p>
            <a:pPr indent="-315854" lvl="0" marL="457200" rtl="0" algn="l">
              <a:lnSpc>
                <a:spcPct val="100000"/>
              </a:lnSpc>
              <a:spcBef>
                <a:spcPts val="0"/>
              </a:spcBef>
              <a:spcAft>
                <a:spcPts val="0"/>
              </a:spcAft>
              <a:buClr>
                <a:srgbClr val="201F1E"/>
              </a:buClr>
              <a:buSzPct val="100000"/>
              <a:buChar char="●"/>
            </a:pPr>
            <a:r>
              <a:rPr lang="en" sz="5496">
                <a:solidFill>
                  <a:srgbClr val="201F1E"/>
                </a:solidFill>
              </a:rPr>
              <a:t>When my parents understood that my tantrum behavior was related to my frustration with language, they began to figure out ways to help me effectively communicate my wants and needs. They would redirect me with a sharp "No!", and  give me verbal explanations for the consequences of my actions. They also began using more positive reinforcement to encourage me to communicate verbally. Through their efforts and the efforts of my teachers, I began making progress at school and learning new ways to communicate.  I finally felt like my frustration of not being able to communicate was being heard.  All of the hard work my parents, teachers and I had done came to pay off when I said my first full sentences at the age of five.  </a:t>
            </a:r>
            <a:endParaRPr sz="5346">
              <a:solidFill>
                <a:srgbClr val="201F1E"/>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ct val="73333"/>
              <a:buFont typeface="Arial"/>
              <a:buNone/>
            </a:pPr>
            <a:r>
              <a:t/>
            </a:r>
            <a:endParaRPr sz="1500">
              <a:solidFill>
                <a:srgbClr val="201F1E"/>
              </a:solidFill>
            </a:endParaRPr>
          </a:p>
          <a:p>
            <a:pPr indent="0" lvl="0" marL="0" rtl="0" algn="l">
              <a:spcBef>
                <a:spcPts val="0"/>
              </a:spcBef>
              <a:spcAft>
                <a:spcPts val="1200"/>
              </a:spcAft>
              <a:buNone/>
            </a:pPr>
            <a:r>
              <a:t/>
            </a: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2"/>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400"/>
              <a:t>Sharing my Story to the World</a:t>
            </a:r>
            <a:endParaRPr b="1" sz="2500"/>
          </a:p>
        </p:txBody>
      </p:sp>
      <p:sp>
        <p:nvSpPr>
          <p:cNvPr id="264" name="Google Shape;264;p42"/>
          <p:cNvSpPr txBox="1"/>
          <p:nvPr>
            <p:ph idx="1" type="body"/>
          </p:nvPr>
        </p:nvSpPr>
        <p:spPr>
          <a:xfrm>
            <a:off x="311700" y="1280528"/>
            <a:ext cx="8520600" cy="3795900"/>
          </a:xfrm>
          <a:prstGeom prst="rect">
            <a:avLst/>
          </a:prstGeom>
        </p:spPr>
        <p:txBody>
          <a:bodyPr anchorCtr="0" anchor="t" bIns="91425" lIns="91425" spcFirstLastPara="1" rIns="91425" wrap="square" tIns="91425">
            <a:normAutofit fontScale="92500" lnSpcReduction="20000"/>
          </a:bodyPr>
          <a:lstStyle/>
          <a:p>
            <a:pPr indent="-328453" lvl="0" marL="457200" rtl="0" algn="l">
              <a:lnSpc>
                <a:spcPct val="115000"/>
              </a:lnSpc>
              <a:spcBef>
                <a:spcPts val="0"/>
              </a:spcBef>
              <a:spcAft>
                <a:spcPts val="0"/>
              </a:spcAft>
              <a:buSzPct val="100000"/>
              <a:buChar char="●"/>
            </a:pPr>
            <a:r>
              <a:rPr lang="en" sz="1700"/>
              <a:t>August of 2016 “The Mighty” was asking people to share stories about their college experiences</a:t>
            </a:r>
            <a:endParaRPr sz="1700"/>
          </a:p>
          <a:p>
            <a:pPr indent="-328453" lvl="0" marL="457200" rtl="0" algn="l">
              <a:lnSpc>
                <a:spcPct val="115000"/>
              </a:lnSpc>
              <a:spcBef>
                <a:spcPts val="1000"/>
              </a:spcBef>
              <a:spcAft>
                <a:spcPts val="0"/>
              </a:spcAft>
              <a:buSzPct val="100000"/>
              <a:buChar char="●"/>
            </a:pPr>
            <a:r>
              <a:rPr lang="en" sz="1700"/>
              <a:t>After my story was posted online; my story was shared to other social media pages </a:t>
            </a:r>
            <a:endParaRPr sz="1700"/>
          </a:p>
          <a:p>
            <a:pPr indent="-328453" lvl="0" marL="457200" rtl="0" algn="l">
              <a:lnSpc>
                <a:spcPct val="115000"/>
              </a:lnSpc>
              <a:spcBef>
                <a:spcPts val="1000"/>
              </a:spcBef>
              <a:spcAft>
                <a:spcPts val="0"/>
              </a:spcAft>
              <a:buSzPct val="100000"/>
              <a:buChar char="●"/>
            </a:pPr>
            <a:r>
              <a:rPr lang="en" sz="1700"/>
              <a:t>D</a:t>
            </a:r>
            <a:r>
              <a:rPr lang="en" sz="1700"/>
              <a:t>ecided to write a book about my life because there are n</a:t>
            </a:r>
            <a:r>
              <a:rPr lang="en" sz="1700">
                <a:highlight>
                  <a:schemeClr val="lt1"/>
                </a:highlight>
              </a:rPr>
              <a:t>ot too many memoirs about people who live with a language impairment and learning disabilities.</a:t>
            </a:r>
            <a:endParaRPr sz="1700"/>
          </a:p>
          <a:p>
            <a:pPr indent="-328453" lvl="0" marL="457200" rtl="0" algn="l">
              <a:lnSpc>
                <a:spcPct val="115000"/>
              </a:lnSpc>
              <a:spcBef>
                <a:spcPts val="1000"/>
              </a:spcBef>
              <a:spcAft>
                <a:spcPts val="0"/>
              </a:spcAft>
              <a:buSzPct val="100000"/>
              <a:buChar char="●"/>
            </a:pPr>
            <a:r>
              <a:rPr lang="en" sz="1700"/>
              <a:t>S</a:t>
            </a:r>
            <a:r>
              <a:rPr lang="en" sz="1700"/>
              <a:t>hared my story with “The Mighty” virtual presentation, “Love What Matters”, and Disability Pride PA. I was interviewed by an organization called Different &amp; Able. I recently shared my story at The Silver State Advocacy Conference–Nevada Governor’s Council On Developmental Disabilities. </a:t>
            </a:r>
            <a:endParaRPr sz="1700"/>
          </a:p>
          <a:p>
            <a:pPr indent="0" lvl="0" marL="457200" rtl="0" algn="l">
              <a:lnSpc>
                <a:spcPct val="115000"/>
              </a:lnSpc>
              <a:spcBef>
                <a:spcPts val="1000"/>
              </a:spcBef>
              <a:spcAft>
                <a:spcPts val="0"/>
              </a:spcAft>
              <a:buNone/>
            </a:pPr>
            <a:r>
              <a:t/>
            </a:r>
            <a:endParaRPr sz="1700"/>
          </a:p>
          <a:p>
            <a:pPr indent="0" lvl="0" marL="457200" rtl="0" algn="l">
              <a:lnSpc>
                <a:spcPct val="95000"/>
              </a:lnSpc>
              <a:spcBef>
                <a:spcPts val="1000"/>
              </a:spcBef>
              <a:spcAft>
                <a:spcPts val="0"/>
              </a:spcAft>
              <a:buNone/>
            </a:pPr>
            <a:r>
              <a:t/>
            </a:r>
            <a:endParaRPr sz="1700"/>
          </a:p>
          <a:p>
            <a:pPr indent="0" lvl="0" marL="0" rtl="0" algn="l">
              <a:lnSpc>
                <a:spcPct val="95000"/>
              </a:lnSpc>
              <a:spcBef>
                <a:spcPts val="1200"/>
              </a:spcBef>
              <a:spcAft>
                <a:spcPts val="1200"/>
              </a:spcAft>
              <a:buNone/>
            </a:pPr>
            <a:r>
              <a:t/>
            </a:r>
            <a:endParaRPr sz="17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268" name="Shape 268"/>
        <p:cNvGrpSpPr/>
        <p:nvPr/>
      </p:nvGrpSpPr>
      <p:grpSpPr>
        <a:xfrm>
          <a:off x="0" y="0"/>
          <a:ext cx="0" cy="0"/>
          <a:chOff x="0" y="0"/>
          <a:chExt cx="0" cy="0"/>
        </a:xfrm>
      </p:grpSpPr>
      <p:sp>
        <p:nvSpPr>
          <p:cNvPr id="269" name="Google Shape;269;p43"/>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Sharing My Story to the World Photos</a:t>
            </a:r>
            <a:endParaRPr>
              <a:solidFill>
                <a:schemeClr val="lt1"/>
              </a:solidFill>
            </a:endParaRPr>
          </a:p>
        </p:txBody>
      </p:sp>
      <p:pic>
        <p:nvPicPr>
          <p:cNvPr id="270" name="Google Shape;270;p43"/>
          <p:cNvPicPr preferRelativeResize="0"/>
          <p:nvPr/>
        </p:nvPicPr>
        <p:blipFill>
          <a:blip r:embed="rId3">
            <a:alphaModFix/>
          </a:blip>
          <a:stretch>
            <a:fillRect/>
          </a:stretch>
        </p:blipFill>
        <p:spPr>
          <a:xfrm>
            <a:off x="4855550" y="1127389"/>
            <a:ext cx="3917900" cy="3917900"/>
          </a:xfrm>
          <a:prstGeom prst="rect">
            <a:avLst/>
          </a:prstGeom>
          <a:noFill/>
          <a:ln>
            <a:noFill/>
          </a:ln>
        </p:spPr>
      </p:pic>
      <p:pic>
        <p:nvPicPr>
          <p:cNvPr id="271" name="Google Shape;271;p43"/>
          <p:cNvPicPr preferRelativeResize="0"/>
          <p:nvPr/>
        </p:nvPicPr>
        <p:blipFill>
          <a:blip r:embed="rId4">
            <a:alphaModFix/>
          </a:blip>
          <a:stretch>
            <a:fillRect/>
          </a:stretch>
        </p:blipFill>
        <p:spPr>
          <a:xfrm>
            <a:off x="311700" y="1052944"/>
            <a:ext cx="4051901" cy="40519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Disability Pride means to me!”</a:t>
            </a:r>
            <a:endParaRPr/>
          </a:p>
        </p:txBody>
      </p:sp>
      <p:sp>
        <p:nvSpPr>
          <p:cNvPr id="277" name="Google Shape;277;p44"/>
          <p:cNvSpPr txBox="1"/>
          <p:nvPr>
            <p:ph idx="1" type="body"/>
          </p:nvPr>
        </p:nvSpPr>
        <p:spPr>
          <a:xfrm>
            <a:off x="456922" y="1259834"/>
            <a:ext cx="8520600" cy="379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https://photos.app.goo.gl/ikQsDefFzKz8hkhs6</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Love What Matters–Self-Advocacy video</a:t>
            </a:r>
            <a:endParaRPr/>
          </a:p>
          <a:p>
            <a:pPr indent="0" lvl="0" marL="0" rtl="0" algn="l">
              <a:spcBef>
                <a:spcPts val="1200"/>
              </a:spcBef>
              <a:spcAft>
                <a:spcPts val="0"/>
              </a:spcAft>
              <a:buNone/>
            </a:pPr>
            <a:r>
              <a:rPr lang="en" u="sng">
                <a:solidFill>
                  <a:schemeClr val="hlink"/>
                </a:solidFill>
                <a:hlinkClick r:id="rId4"/>
              </a:rPr>
              <a:t>https://youtu.be/-2O5G394zgA</a:t>
            </a:r>
            <a:endParaRPr/>
          </a:p>
          <a:p>
            <a:pPr indent="0" lvl="0" marL="0" rtl="0" algn="l">
              <a:spcBef>
                <a:spcPts val="1200"/>
              </a:spcBef>
              <a:spcAft>
                <a:spcPts val="12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Final Thoughts</a:t>
            </a:r>
            <a:endParaRPr/>
          </a:p>
        </p:txBody>
      </p:sp>
      <p:sp>
        <p:nvSpPr>
          <p:cNvPr id="283" name="Google Shape;283;p45"/>
          <p:cNvSpPr txBox="1"/>
          <p:nvPr>
            <p:ph idx="1" type="body"/>
          </p:nvPr>
        </p:nvSpPr>
        <p:spPr>
          <a:xfrm>
            <a:off x="311700" y="1280528"/>
            <a:ext cx="8520600" cy="3795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highlight>
                  <a:schemeClr val="lt1"/>
                </a:highlight>
              </a:rPr>
              <a:t>I am thankful for being able to share my story with you today. I hope you can take away something from my life experiences to be able to support your students and </a:t>
            </a:r>
            <a:r>
              <a:rPr lang="en">
                <a:highlight>
                  <a:schemeClr val="lt1"/>
                </a:highlight>
              </a:rPr>
              <a:t>children. I believe that you can help them realize that they, too, can reach their dreams by finding and utilizing support from their teachers, friends, and other people who cross their path. I know first-hand how important it is to teach self-advocacy skills at a young age. Being a self-advocate is a very important skill, maybe the most important of all, and it can take your children or students to the places they want and need to go. </a:t>
            </a:r>
            <a:endParaRPr>
              <a:highlight>
                <a:schemeClr val="lt1"/>
              </a:highlight>
            </a:endParaRPr>
          </a:p>
          <a:p>
            <a:pPr indent="0" lvl="0" marL="0" rtl="0" algn="l">
              <a:spcBef>
                <a:spcPts val="1200"/>
              </a:spcBef>
              <a:spcAft>
                <a:spcPts val="0"/>
              </a:spcAft>
              <a:buNone/>
            </a:pPr>
            <a:r>
              <a:rPr lang="en">
                <a:highlight>
                  <a:schemeClr val="lt1"/>
                </a:highlight>
              </a:rPr>
              <a:t>For more information, questions and if you would like me to speak to your school or a group I can be reached at the following:</a:t>
            </a:r>
            <a:endParaRPr>
              <a:highlight>
                <a:schemeClr val="lt1"/>
              </a:highlight>
            </a:endParaRPr>
          </a:p>
          <a:p>
            <a:pPr indent="0" lvl="0" marL="0" rtl="0" algn="l">
              <a:spcBef>
                <a:spcPts val="1200"/>
              </a:spcBef>
              <a:spcAft>
                <a:spcPts val="0"/>
              </a:spcAft>
              <a:buNone/>
            </a:pPr>
            <a:r>
              <a:rPr lang="en">
                <a:highlight>
                  <a:schemeClr val="lt1"/>
                </a:highlight>
              </a:rPr>
              <a:t>Email address: </a:t>
            </a:r>
            <a:r>
              <a:rPr lang="en" u="sng">
                <a:solidFill>
                  <a:schemeClr val="hlink"/>
                </a:solidFill>
                <a:highlight>
                  <a:schemeClr val="lt1"/>
                </a:highlight>
                <a:hlinkClick r:id="rId3"/>
              </a:rPr>
              <a:t>girlnotcollegmaterial@gmail.com</a:t>
            </a:r>
            <a:endParaRPr>
              <a:highlight>
                <a:schemeClr val="lt1"/>
              </a:highlight>
            </a:endParaRPr>
          </a:p>
          <a:p>
            <a:pPr indent="0" lvl="0" marL="0" rtl="0" algn="l">
              <a:spcBef>
                <a:spcPts val="1200"/>
              </a:spcBef>
              <a:spcAft>
                <a:spcPts val="0"/>
              </a:spcAft>
              <a:buNone/>
            </a:pPr>
            <a:r>
              <a:rPr lang="en">
                <a:highlight>
                  <a:schemeClr val="lt1"/>
                </a:highlight>
              </a:rPr>
              <a:t>Facebook Page: </a:t>
            </a:r>
            <a:r>
              <a:rPr b="1" lang="en" sz="2100">
                <a:solidFill>
                  <a:srgbClr val="050505"/>
                </a:solidFill>
                <a:highlight>
                  <a:schemeClr val="lt1"/>
                </a:highlight>
              </a:rPr>
              <a:t>The Girl Who Was Not "College Material"</a:t>
            </a:r>
            <a:endParaRPr>
              <a:highlight>
                <a:schemeClr val="lt1"/>
              </a:highlight>
            </a:endParaRPr>
          </a:p>
          <a:p>
            <a:pPr indent="0" lvl="0" marL="0" rtl="0" algn="l">
              <a:spcBef>
                <a:spcPts val="1200"/>
              </a:spcBef>
              <a:spcAft>
                <a:spcPts val="1200"/>
              </a:spcAft>
              <a:buNone/>
            </a:pPr>
            <a:r>
              <a:rPr lang="en">
                <a:highlight>
                  <a:schemeClr val="lt1"/>
                </a:highlight>
              </a:rPr>
              <a:t>Instagram Page:  </a:t>
            </a:r>
            <a:r>
              <a:rPr b="1" lang="en" sz="2232">
                <a:highlight>
                  <a:schemeClr val="lt1"/>
                </a:highlight>
              </a:rPr>
              <a:t>College Material Girl </a:t>
            </a:r>
            <a:endParaRPr b="1" sz="2232">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highlight>
                  <a:schemeClr val="lt1"/>
                </a:highlight>
              </a:rPr>
              <a:t>Early Years of Self-Advocacy</a:t>
            </a:r>
            <a:endParaRPr>
              <a:highlight>
                <a:schemeClr val="lt1"/>
              </a:highlight>
            </a:endParaRPr>
          </a:p>
        </p:txBody>
      </p:sp>
      <p:sp>
        <p:nvSpPr>
          <p:cNvPr id="75" name="Google Shape;75;p16"/>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highlight>
                  <a:schemeClr val="lt1"/>
                </a:highlight>
              </a:rPr>
              <a:t>Today I realize that advocacy was part of my story from the beginning, even before I could express myself in words and sentences.</a:t>
            </a:r>
            <a:endParaRPr>
              <a:highlight>
                <a:schemeClr val="lt1"/>
              </a:highlight>
            </a:endParaRPr>
          </a:p>
          <a:p>
            <a:pPr indent="-342900" lvl="0" marL="457200" rtl="0" algn="l">
              <a:spcBef>
                <a:spcPts val="0"/>
              </a:spcBef>
              <a:spcAft>
                <a:spcPts val="0"/>
              </a:spcAft>
              <a:buSzPts val="1800"/>
              <a:buChar char="●"/>
            </a:pPr>
            <a:r>
              <a:rPr lang="en">
                <a:highlight>
                  <a:schemeClr val="lt1"/>
                </a:highlight>
              </a:rPr>
              <a:t>I </a:t>
            </a:r>
            <a:r>
              <a:rPr lang="en">
                <a:highlight>
                  <a:schemeClr val="lt1"/>
                </a:highlight>
              </a:rPr>
              <a:t>communicated</a:t>
            </a:r>
            <a:r>
              <a:rPr lang="en">
                <a:highlight>
                  <a:schemeClr val="lt1"/>
                </a:highlight>
              </a:rPr>
              <a:t> my frustrations to my parents and teachers who responded by trying to help me.</a:t>
            </a:r>
            <a:endParaRPr>
              <a:highlight>
                <a:schemeClr val="lt1"/>
              </a:highlight>
            </a:endParaRPr>
          </a:p>
          <a:p>
            <a:pPr indent="-342900" lvl="0" marL="457200" rtl="0" algn="l">
              <a:spcBef>
                <a:spcPts val="0"/>
              </a:spcBef>
              <a:spcAft>
                <a:spcPts val="0"/>
              </a:spcAft>
              <a:buSzPts val="1800"/>
              <a:buChar char="●"/>
            </a:pPr>
            <a:r>
              <a:rPr lang="en">
                <a:highlight>
                  <a:schemeClr val="lt1"/>
                </a:highlight>
              </a:rPr>
              <a:t>Most of the time, I just waited for them to notice and when I became uncomfortable enough, I would get </a:t>
            </a:r>
            <a:r>
              <a:rPr lang="en">
                <a:highlight>
                  <a:schemeClr val="lt1"/>
                </a:highlight>
              </a:rPr>
              <a:t>their attention in the only ways I knew how.</a:t>
            </a:r>
            <a:endParaRPr>
              <a:highlight>
                <a:schemeClr val="lt1"/>
              </a:highlight>
            </a:endParaRPr>
          </a:p>
          <a:p>
            <a:pPr indent="-342900" lvl="0" marL="457200" rtl="0" algn="l">
              <a:spcBef>
                <a:spcPts val="0"/>
              </a:spcBef>
              <a:spcAft>
                <a:spcPts val="0"/>
              </a:spcAft>
              <a:buSzPts val="1800"/>
              <a:buChar char="●"/>
            </a:pPr>
            <a:r>
              <a:rPr lang="en">
                <a:highlight>
                  <a:schemeClr val="lt1"/>
                </a:highlight>
              </a:rPr>
              <a:t>I was not aware that I was advocating for myself then, but that is where it all began.</a:t>
            </a:r>
            <a:endParaRPr>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Preschool Photos</a:t>
            </a:r>
            <a:endParaRPr>
              <a:solidFill>
                <a:schemeClr val="lt1"/>
              </a:solidFill>
            </a:endParaRPr>
          </a:p>
        </p:txBody>
      </p:sp>
      <p:pic>
        <p:nvPicPr>
          <p:cNvPr id="81" name="Google Shape;81;p17"/>
          <p:cNvPicPr preferRelativeResize="0"/>
          <p:nvPr/>
        </p:nvPicPr>
        <p:blipFill>
          <a:blip r:embed="rId3">
            <a:alphaModFix/>
          </a:blip>
          <a:stretch>
            <a:fillRect/>
          </a:stretch>
        </p:blipFill>
        <p:spPr>
          <a:xfrm>
            <a:off x="311697" y="1244667"/>
            <a:ext cx="2065951" cy="2903100"/>
          </a:xfrm>
          <a:prstGeom prst="rect">
            <a:avLst/>
          </a:prstGeom>
          <a:noFill/>
          <a:ln>
            <a:noFill/>
          </a:ln>
        </p:spPr>
      </p:pic>
      <p:pic>
        <p:nvPicPr>
          <p:cNvPr id="82" name="Google Shape;82;p17"/>
          <p:cNvPicPr preferRelativeResize="0"/>
          <p:nvPr/>
        </p:nvPicPr>
        <p:blipFill>
          <a:blip r:embed="rId4">
            <a:alphaModFix/>
          </a:blip>
          <a:stretch>
            <a:fillRect/>
          </a:stretch>
        </p:blipFill>
        <p:spPr>
          <a:xfrm>
            <a:off x="6059127" y="2707246"/>
            <a:ext cx="2065948" cy="2583060"/>
          </a:xfrm>
          <a:prstGeom prst="rect">
            <a:avLst/>
          </a:prstGeom>
          <a:noFill/>
          <a:ln>
            <a:noFill/>
          </a:ln>
        </p:spPr>
      </p:pic>
      <p:pic>
        <p:nvPicPr>
          <p:cNvPr id="83" name="Google Shape;83;p17"/>
          <p:cNvPicPr preferRelativeResize="0"/>
          <p:nvPr/>
        </p:nvPicPr>
        <p:blipFill>
          <a:blip r:embed="rId5">
            <a:alphaModFix/>
          </a:blip>
          <a:stretch>
            <a:fillRect/>
          </a:stretch>
        </p:blipFill>
        <p:spPr>
          <a:xfrm>
            <a:off x="2847611" y="1130803"/>
            <a:ext cx="2372324" cy="3452828"/>
          </a:xfrm>
          <a:prstGeom prst="rect">
            <a:avLst/>
          </a:prstGeom>
          <a:noFill/>
          <a:ln>
            <a:noFill/>
          </a:ln>
        </p:spPr>
      </p:pic>
      <p:pic>
        <p:nvPicPr>
          <p:cNvPr id="84" name="Google Shape;84;p17"/>
          <p:cNvPicPr preferRelativeResize="0"/>
          <p:nvPr/>
        </p:nvPicPr>
        <p:blipFill>
          <a:blip r:embed="rId6">
            <a:alphaModFix/>
          </a:blip>
          <a:stretch>
            <a:fillRect/>
          </a:stretch>
        </p:blipFill>
        <p:spPr>
          <a:xfrm>
            <a:off x="5689900" y="376903"/>
            <a:ext cx="2932777" cy="1937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Elementary School Photos</a:t>
            </a:r>
            <a:endParaRPr>
              <a:solidFill>
                <a:schemeClr val="lt1"/>
              </a:solidFill>
            </a:endParaRPr>
          </a:p>
        </p:txBody>
      </p:sp>
      <p:pic>
        <p:nvPicPr>
          <p:cNvPr id="90" name="Google Shape;90;p18"/>
          <p:cNvPicPr preferRelativeResize="0"/>
          <p:nvPr/>
        </p:nvPicPr>
        <p:blipFill>
          <a:blip r:embed="rId3">
            <a:alphaModFix/>
          </a:blip>
          <a:stretch>
            <a:fillRect/>
          </a:stretch>
        </p:blipFill>
        <p:spPr>
          <a:xfrm>
            <a:off x="150446" y="1198083"/>
            <a:ext cx="1075400" cy="2788649"/>
          </a:xfrm>
          <a:prstGeom prst="rect">
            <a:avLst/>
          </a:prstGeom>
          <a:noFill/>
          <a:ln>
            <a:noFill/>
          </a:ln>
        </p:spPr>
      </p:pic>
      <p:pic>
        <p:nvPicPr>
          <p:cNvPr id="91" name="Google Shape;91;p18"/>
          <p:cNvPicPr preferRelativeResize="0"/>
          <p:nvPr/>
        </p:nvPicPr>
        <p:blipFill>
          <a:blip r:embed="rId4">
            <a:alphaModFix/>
          </a:blip>
          <a:stretch>
            <a:fillRect/>
          </a:stretch>
        </p:blipFill>
        <p:spPr>
          <a:xfrm>
            <a:off x="1378248" y="1300139"/>
            <a:ext cx="2499576" cy="1816826"/>
          </a:xfrm>
          <a:prstGeom prst="rect">
            <a:avLst/>
          </a:prstGeom>
          <a:noFill/>
          <a:ln>
            <a:noFill/>
          </a:ln>
        </p:spPr>
      </p:pic>
      <p:pic>
        <p:nvPicPr>
          <p:cNvPr id="92" name="Google Shape;92;p18"/>
          <p:cNvPicPr preferRelativeResize="0"/>
          <p:nvPr/>
        </p:nvPicPr>
        <p:blipFill>
          <a:blip r:embed="rId5">
            <a:alphaModFix/>
          </a:blip>
          <a:stretch>
            <a:fillRect/>
          </a:stretch>
        </p:blipFill>
        <p:spPr>
          <a:xfrm>
            <a:off x="4030225" y="1300139"/>
            <a:ext cx="1894100" cy="2411450"/>
          </a:xfrm>
          <a:prstGeom prst="rect">
            <a:avLst/>
          </a:prstGeom>
          <a:noFill/>
          <a:ln>
            <a:noFill/>
          </a:ln>
        </p:spPr>
      </p:pic>
      <p:pic>
        <p:nvPicPr>
          <p:cNvPr id="93" name="Google Shape;93;p18"/>
          <p:cNvPicPr preferRelativeResize="0"/>
          <p:nvPr/>
        </p:nvPicPr>
        <p:blipFill>
          <a:blip r:embed="rId6">
            <a:alphaModFix/>
          </a:blip>
          <a:stretch>
            <a:fillRect/>
          </a:stretch>
        </p:blipFill>
        <p:spPr>
          <a:xfrm>
            <a:off x="6473325" y="942083"/>
            <a:ext cx="2105425" cy="213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Pre-K &amp; Elementary School</a:t>
            </a:r>
            <a:endParaRPr b="1"/>
          </a:p>
        </p:txBody>
      </p:sp>
      <p:sp>
        <p:nvSpPr>
          <p:cNvPr id="99" name="Google Shape;99;p19"/>
          <p:cNvSpPr txBox="1"/>
          <p:nvPr>
            <p:ph idx="1" type="body"/>
          </p:nvPr>
        </p:nvSpPr>
        <p:spPr>
          <a:xfrm>
            <a:off x="311700" y="1280528"/>
            <a:ext cx="8520600" cy="37959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0"/>
              </a:spcAft>
              <a:buClr>
                <a:schemeClr val="dk1"/>
              </a:buClr>
              <a:buSzPct val="61111"/>
              <a:buFont typeface="Arial"/>
              <a:buNone/>
            </a:pPr>
            <a:r>
              <a:t/>
            </a:r>
            <a:endParaRPr b="1" u="sng">
              <a:solidFill>
                <a:schemeClr val="dk1"/>
              </a:solidFill>
            </a:endParaRPr>
          </a:p>
          <a:p>
            <a:pPr indent="0" lvl="0" marL="0" rtl="0" algn="l">
              <a:spcBef>
                <a:spcPts val="0"/>
              </a:spcBef>
              <a:spcAft>
                <a:spcPts val="0"/>
              </a:spcAft>
              <a:buClr>
                <a:schemeClr val="dk1"/>
              </a:buClr>
              <a:buSzPct val="61111"/>
              <a:buFont typeface="Arial"/>
              <a:buNone/>
            </a:pPr>
            <a:r>
              <a:t/>
            </a:r>
            <a:endParaRPr>
              <a:solidFill>
                <a:schemeClr val="dk1"/>
              </a:solidFill>
            </a:endParaRPr>
          </a:p>
          <a:p>
            <a:pPr indent="-303926" lvl="0" marL="457200" rtl="0" algn="l">
              <a:spcBef>
                <a:spcPts val="0"/>
              </a:spcBef>
              <a:spcAft>
                <a:spcPts val="0"/>
              </a:spcAft>
              <a:buClr>
                <a:schemeClr val="dk1"/>
              </a:buClr>
              <a:buSzPct val="100000"/>
              <a:buChar char="●"/>
            </a:pPr>
            <a:r>
              <a:rPr lang="en" sz="3650">
                <a:solidFill>
                  <a:schemeClr val="dk1"/>
                </a:solidFill>
              </a:rPr>
              <a:t>I </a:t>
            </a:r>
            <a:r>
              <a:rPr lang="en" sz="3650">
                <a:solidFill>
                  <a:schemeClr val="dk1"/>
                </a:solidFill>
              </a:rPr>
              <a:t>received</a:t>
            </a:r>
            <a:r>
              <a:rPr lang="en" sz="3650">
                <a:solidFill>
                  <a:schemeClr val="dk1"/>
                </a:solidFill>
              </a:rPr>
              <a:t> lots of early intervention and therapies, and started in a </a:t>
            </a:r>
            <a:r>
              <a:rPr lang="en" sz="3650">
                <a:solidFill>
                  <a:schemeClr val="dk1"/>
                </a:solidFill>
              </a:rPr>
              <a:t>speech and language based special education class. </a:t>
            </a:r>
            <a:endParaRPr sz="3650">
              <a:solidFill>
                <a:schemeClr val="dk1"/>
              </a:solidFill>
            </a:endParaRPr>
          </a:p>
          <a:p>
            <a:pPr indent="-303926" lvl="0" marL="457200" rtl="0" algn="l">
              <a:spcBef>
                <a:spcPts val="0"/>
              </a:spcBef>
              <a:spcAft>
                <a:spcPts val="0"/>
              </a:spcAft>
              <a:buClr>
                <a:schemeClr val="dk1"/>
              </a:buClr>
              <a:buSzPct val="100000"/>
              <a:buChar char="●"/>
            </a:pPr>
            <a:r>
              <a:rPr lang="en" sz="3650">
                <a:solidFill>
                  <a:schemeClr val="dk1"/>
                </a:solidFill>
              </a:rPr>
              <a:t>I was diagnosed with a Learning Disability at the age of 5 years old. </a:t>
            </a:r>
            <a:endParaRPr sz="3650">
              <a:solidFill>
                <a:schemeClr val="dk1"/>
              </a:solidFill>
            </a:endParaRPr>
          </a:p>
          <a:p>
            <a:pPr indent="0" lvl="0" marL="457200" rtl="0" algn="l">
              <a:spcBef>
                <a:spcPts val="0"/>
              </a:spcBef>
              <a:spcAft>
                <a:spcPts val="0"/>
              </a:spcAft>
              <a:buNone/>
            </a:pPr>
            <a:r>
              <a:t/>
            </a:r>
            <a:endParaRPr sz="3650">
              <a:solidFill>
                <a:schemeClr val="dk1"/>
              </a:solidFill>
            </a:endParaRPr>
          </a:p>
          <a:p>
            <a:pPr indent="-303926" lvl="0" marL="457200" rtl="0" algn="l">
              <a:spcBef>
                <a:spcPts val="0"/>
              </a:spcBef>
              <a:spcAft>
                <a:spcPts val="0"/>
              </a:spcAft>
              <a:buClr>
                <a:schemeClr val="dk1"/>
              </a:buClr>
              <a:buSzPct val="100000"/>
              <a:buChar char="●"/>
            </a:pPr>
            <a:r>
              <a:rPr lang="en" sz="3650">
                <a:solidFill>
                  <a:schemeClr val="dk1"/>
                </a:solidFill>
              </a:rPr>
              <a:t>My Learning Disabilities are in Reading Comprehension, Written Expression and Math.</a:t>
            </a:r>
            <a:endParaRPr sz="3650">
              <a:solidFill>
                <a:schemeClr val="dk1"/>
              </a:solidFill>
            </a:endParaRPr>
          </a:p>
          <a:p>
            <a:pPr indent="0" lvl="0" marL="457200" rtl="0" algn="l">
              <a:spcBef>
                <a:spcPts val="0"/>
              </a:spcBef>
              <a:spcAft>
                <a:spcPts val="0"/>
              </a:spcAft>
              <a:buNone/>
            </a:pPr>
            <a:r>
              <a:t/>
            </a:r>
            <a:endParaRPr sz="3650">
              <a:solidFill>
                <a:schemeClr val="dk1"/>
              </a:solidFill>
            </a:endParaRPr>
          </a:p>
          <a:p>
            <a:pPr indent="-303926" lvl="0" marL="457200" rtl="0" algn="l">
              <a:spcBef>
                <a:spcPts val="0"/>
              </a:spcBef>
              <a:spcAft>
                <a:spcPts val="0"/>
              </a:spcAft>
              <a:buClr>
                <a:schemeClr val="dk1"/>
              </a:buClr>
              <a:buSzPct val="100000"/>
              <a:buChar char="●"/>
            </a:pPr>
            <a:r>
              <a:rPr lang="en" sz="3650">
                <a:solidFill>
                  <a:schemeClr val="dk1"/>
                </a:solidFill>
              </a:rPr>
              <a:t>I was in a self-contained classroom kdg-1st grade with 8-10 classmates.</a:t>
            </a:r>
            <a:endParaRPr sz="3650">
              <a:solidFill>
                <a:schemeClr val="dk1"/>
              </a:solidFill>
            </a:endParaRPr>
          </a:p>
          <a:p>
            <a:pPr indent="0" lvl="0" marL="0" rtl="0" algn="l">
              <a:spcBef>
                <a:spcPts val="0"/>
              </a:spcBef>
              <a:spcAft>
                <a:spcPts val="0"/>
              </a:spcAft>
              <a:buNone/>
            </a:pPr>
            <a:r>
              <a:t/>
            </a:r>
            <a:endParaRPr sz="3650">
              <a:solidFill>
                <a:schemeClr val="dk1"/>
              </a:solidFill>
            </a:endParaRPr>
          </a:p>
          <a:p>
            <a:pPr indent="-303926" lvl="0" marL="457200" rtl="0" algn="l">
              <a:spcBef>
                <a:spcPts val="0"/>
              </a:spcBef>
              <a:spcAft>
                <a:spcPts val="0"/>
              </a:spcAft>
              <a:buClr>
                <a:schemeClr val="dk1"/>
              </a:buClr>
              <a:buSzPct val="100000"/>
              <a:buChar char="●"/>
            </a:pPr>
            <a:r>
              <a:rPr lang="en" sz="3650">
                <a:solidFill>
                  <a:schemeClr val="dk1"/>
                </a:solidFill>
              </a:rPr>
              <a:t>I said my first full sentence in kindergarten.</a:t>
            </a:r>
            <a:r>
              <a:rPr lang="en" sz="3650">
                <a:solidFill>
                  <a:schemeClr val="dk1"/>
                </a:solidFill>
                <a:highlight>
                  <a:schemeClr val="lt1"/>
                </a:highlight>
              </a:rPr>
              <a:t> My parents and I do not remember what my first words were.</a:t>
            </a:r>
            <a:endParaRPr sz="3650">
              <a:solidFill>
                <a:schemeClr val="dk1"/>
              </a:solidFill>
              <a:highlight>
                <a:schemeClr val="lt1"/>
              </a:highlight>
            </a:endParaRPr>
          </a:p>
          <a:p>
            <a:pPr indent="0" lvl="0" marL="457200" rtl="0" algn="l">
              <a:spcBef>
                <a:spcPts val="0"/>
              </a:spcBef>
              <a:spcAft>
                <a:spcPts val="0"/>
              </a:spcAft>
              <a:buNone/>
            </a:pPr>
            <a:r>
              <a:t/>
            </a:r>
            <a:endParaRPr sz="3650">
              <a:solidFill>
                <a:schemeClr val="dk1"/>
              </a:solidFill>
            </a:endParaRPr>
          </a:p>
          <a:p>
            <a:pPr indent="-303926" lvl="0" marL="457200" rtl="0" algn="l">
              <a:spcBef>
                <a:spcPts val="0"/>
              </a:spcBef>
              <a:spcAft>
                <a:spcPts val="0"/>
              </a:spcAft>
              <a:buClr>
                <a:schemeClr val="dk1"/>
              </a:buClr>
              <a:buSzPct val="100000"/>
              <a:buChar char="●"/>
            </a:pPr>
            <a:r>
              <a:rPr lang="en" sz="3650">
                <a:solidFill>
                  <a:schemeClr val="dk1"/>
                </a:solidFill>
              </a:rPr>
              <a:t>In the middle of 1st grade, I went to some general education classes to get ready to transition into general education class.</a:t>
            </a:r>
            <a:endParaRPr sz="3650">
              <a:solidFill>
                <a:schemeClr val="dk1"/>
              </a:solidFill>
            </a:endParaRPr>
          </a:p>
          <a:p>
            <a:pPr indent="0" lvl="0" marL="0" rtl="0" algn="l">
              <a:spcBef>
                <a:spcPts val="0"/>
              </a:spcBef>
              <a:spcAft>
                <a:spcPts val="0"/>
              </a:spcAft>
              <a:buNone/>
            </a:pPr>
            <a:r>
              <a:t/>
            </a:r>
            <a:endParaRPr sz="3650">
              <a:solidFill>
                <a:schemeClr val="dk1"/>
              </a:solidFill>
            </a:endParaRPr>
          </a:p>
          <a:p>
            <a:pPr indent="-303926" lvl="0" marL="457200" rtl="0" algn="l">
              <a:spcBef>
                <a:spcPts val="0"/>
              </a:spcBef>
              <a:spcAft>
                <a:spcPts val="0"/>
              </a:spcAft>
              <a:buClr>
                <a:schemeClr val="dk1"/>
              </a:buClr>
              <a:buSzPct val="100000"/>
              <a:buChar char="●"/>
            </a:pPr>
            <a:r>
              <a:rPr lang="en" sz="3650">
                <a:solidFill>
                  <a:schemeClr val="dk1"/>
                </a:solidFill>
              </a:rPr>
              <a:t>I went to all general education specials (Art, Music, PE) and was pulled out of my self-contained class for OT and SLP therapy. All of my academic classes were in the SSD class.</a:t>
            </a:r>
            <a:endParaRPr>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Elementary School Photos</a:t>
            </a:r>
            <a:endParaRPr>
              <a:solidFill>
                <a:schemeClr val="lt1"/>
              </a:solidFill>
            </a:endParaRPr>
          </a:p>
        </p:txBody>
      </p:sp>
      <p:pic>
        <p:nvPicPr>
          <p:cNvPr id="105" name="Google Shape;105;p20"/>
          <p:cNvPicPr preferRelativeResize="0"/>
          <p:nvPr/>
        </p:nvPicPr>
        <p:blipFill>
          <a:blip r:embed="rId3">
            <a:alphaModFix/>
          </a:blip>
          <a:stretch>
            <a:fillRect/>
          </a:stretch>
        </p:blipFill>
        <p:spPr>
          <a:xfrm>
            <a:off x="311697" y="1130806"/>
            <a:ext cx="1257876" cy="3135676"/>
          </a:xfrm>
          <a:prstGeom prst="rect">
            <a:avLst/>
          </a:prstGeom>
          <a:noFill/>
          <a:ln>
            <a:noFill/>
          </a:ln>
        </p:spPr>
      </p:pic>
      <p:pic>
        <p:nvPicPr>
          <p:cNvPr id="106" name="Google Shape;106;p20"/>
          <p:cNvPicPr preferRelativeResize="0"/>
          <p:nvPr/>
        </p:nvPicPr>
        <p:blipFill>
          <a:blip r:embed="rId4">
            <a:alphaModFix/>
          </a:blip>
          <a:stretch>
            <a:fillRect/>
          </a:stretch>
        </p:blipFill>
        <p:spPr>
          <a:xfrm>
            <a:off x="2416050" y="1327667"/>
            <a:ext cx="3251275" cy="2213426"/>
          </a:xfrm>
          <a:prstGeom prst="rect">
            <a:avLst/>
          </a:prstGeom>
          <a:noFill/>
          <a:ln>
            <a:noFill/>
          </a:ln>
        </p:spPr>
      </p:pic>
      <p:pic>
        <p:nvPicPr>
          <p:cNvPr id="107" name="Google Shape;107;p20"/>
          <p:cNvPicPr preferRelativeResize="0"/>
          <p:nvPr/>
        </p:nvPicPr>
        <p:blipFill>
          <a:blip r:embed="rId5">
            <a:alphaModFix/>
          </a:blip>
          <a:stretch>
            <a:fillRect/>
          </a:stretch>
        </p:blipFill>
        <p:spPr>
          <a:xfrm>
            <a:off x="6303825" y="719708"/>
            <a:ext cx="2198125" cy="29607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Elementary School</a:t>
            </a:r>
            <a:endParaRPr b="1"/>
          </a:p>
        </p:txBody>
      </p:sp>
      <p:sp>
        <p:nvSpPr>
          <p:cNvPr id="113" name="Google Shape;113;p21"/>
          <p:cNvSpPr txBox="1"/>
          <p:nvPr>
            <p:ph idx="1" type="body"/>
          </p:nvPr>
        </p:nvSpPr>
        <p:spPr>
          <a:xfrm>
            <a:off x="311700" y="1325278"/>
            <a:ext cx="8520600" cy="37959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342900" lvl="0" marL="457200" rtl="0" algn="l">
              <a:spcBef>
                <a:spcPts val="1200"/>
              </a:spcBef>
              <a:spcAft>
                <a:spcPts val="0"/>
              </a:spcAft>
              <a:buSzPts val="1800"/>
              <a:buChar char="●"/>
            </a:pPr>
            <a:r>
              <a:rPr lang="en"/>
              <a:t>By 3rd grade my OT services were dropped because I mastered all of my goals.</a:t>
            </a:r>
            <a:endParaRPr/>
          </a:p>
          <a:p>
            <a:pPr indent="-342900" lvl="0" marL="457200" rtl="0" algn="l">
              <a:spcBef>
                <a:spcPts val="0"/>
              </a:spcBef>
              <a:spcAft>
                <a:spcPts val="0"/>
              </a:spcAft>
              <a:buSzPts val="1800"/>
              <a:buChar char="●"/>
            </a:pPr>
            <a:r>
              <a:rPr lang="en"/>
              <a:t>In grades 3rd-5th I continued the above educational services and was still in my grade level class and pulled out for my special education services.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