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75" r:id="rId2"/>
    <p:sldId id="262" r:id="rId3"/>
    <p:sldId id="263" r:id="rId4"/>
    <p:sldId id="276" r:id="rId5"/>
    <p:sldId id="282" r:id="rId6"/>
    <p:sldId id="281" r:id="rId7"/>
    <p:sldId id="267" r:id="rId8"/>
    <p:sldId id="257" r:id="rId9"/>
    <p:sldId id="278" r:id="rId10"/>
    <p:sldId id="261" r:id="rId11"/>
    <p:sldId id="272" r:id="rId12"/>
    <p:sldId id="273" r:id="rId13"/>
    <p:sldId id="279" r:id="rId14"/>
    <p:sldId id="28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73" autoAdjust="0"/>
    <p:restoredTop sz="86412" autoAdjust="0"/>
  </p:normalViewPr>
  <p:slideViewPr>
    <p:cSldViewPr snapToGrid="0">
      <p:cViewPr varScale="1">
        <p:scale>
          <a:sx n="63" d="100"/>
          <a:sy n="63" d="100"/>
        </p:scale>
        <p:origin x="52" y="276"/>
      </p:cViewPr>
      <p:guideLst/>
    </p:cSldViewPr>
  </p:slideViewPr>
  <p:outlineViewPr>
    <p:cViewPr>
      <p:scale>
        <a:sx n="33" d="100"/>
        <a:sy n="33" d="100"/>
      </p:scale>
      <p:origin x="0" y="-1861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wn Lyons" userId="8d85db4e-0ef9-4c48-a093-5a4f58fa8d19" providerId="ADAL" clId="{5F5DDBD2-275A-40FF-A10A-71B9B7C1127A}"/>
    <pc:docChg chg="modSld">
      <pc:chgData name="Dawn Lyons" userId="8d85db4e-0ef9-4c48-a093-5a4f58fa8d19" providerId="ADAL" clId="{5F5DDBD2-275A-40FF-A10A-71B9B7C1127A}" dt="2022-06-30T22:55:19.433" v="3" actId="207"/>
      <pc:docMkLst>
        <pc:docMk/>
      </pc:docMkLst>
      <pc:sldChg chg="modSp mod">
        <pc:chgData name="Dawn Lyons" userId="8d85db4e-0ef9-4c48-a093-5a4f58fa8d19" providerId="ADAL" clId="{5F5DDBD2-275A-40FF-A10A-71B9B7C1127A}" dt="2022-06-30T22:54:58.213" v="1" actId="207"/>
        <pc:sldMkLst>
          <pc:docMk/>
          <pc:sldMk cId="3887361634" sldId="276"/>
        </pc:sldMkLst>
        <pc:spChg chg="mod">
          <ac:chgData name="Dawn Lyons" userId="8d85db4e-0ef9-4c48-a093-5a4f58fa8d19" providerId="ADAL" clId="{5F5DDBD2-275A-40FF-A10A-71B9B7C1127A}" dt="2022-06-30T22:54:58.213" v="1" actId="207"/>
          <ac:spMkLst>
            <pc:docMk/>
            <pc:sldMk cId="3887361634" sldId="276"/>
            <ac:spMk id="2" creationId="{F757B4DF-04D9-4ED7-8C78-D7993F2ACD03}"/>
          </ac:spMkLst>
        </pc:spChg>
      </pc:sldChg>
      <pc:sldChg chg="modSp mod">
        <pc:chgData name="Dawn Lyons" userId="8d85db4e-0ef9-4c48-a093-5a4f58fa8d19" providerId="ADAL" clId="{5F5DDBD2-275A-40FF-A10A-71B9B7C1127A}" dt="2022-06-30T22:55:19.433" v="3" actId="207"/>
        <pc:sldMkLst>
          <pc:docMk/>
          <pc:sldMk cId="2849182416" sldId="281"/>
        </pc:sldMkLst>
        <pc:spChg chg="mod">
          <ac:chgData name="Dawn Lyons" userId="8d85db4e-0ef9-4c48-a093-5a4f58fa8d19" providerId="ADAL" clId="{5F5DDBD2-275A-40FF-A10A-71B9B7C1127A}" dt="2022-06-30T22:55:19.433" v="3" actId="207"/>
          <ac:spMkLst>
            <pc:docMk/>
            <pc:sldMk cId="2849182416" sldId="281"/>
            <ac:spMk id="2" creationId="{F757B4DF-04D9-4ED7-8C78-D7993F2ACD03}"/>
          </ac:spMkLst>
        </pc:spChg>
      </pc:sldChg>
      <pc:sldChg chg="modSp mod">
        <pc:chgData name="Dawn Lyons" userId="8d85db4e-0ef9-4c48-a093-5a4f58fa8d19" providerId="ADAL" clId="{5F5DDBD2-275A-40FF-A10A-71B9B7C1127A}" dt="2022-06-30T22:55:10.353" v="2" actId="207"/>
        <pc:sldMkLst>
          <pc:docMk/>
          <pc:sldMk cId="3707035742" sldId="282"/>
        </pc:sldMkLst>
        <pc:spChg chg="mod">
          <ac:chgData name="Dawn Lyons" userId="8d85db4e-0ef9-4c48-a093-5a4f58fa8d19" providerId="ADAL" clId="{5F5DDBD2-275A-40FF-A10A-71B9B7C1127A}" dt="2022-06-30T22:55:10.353" v="2" actId="207"/>
          <ac:spMkLst>
            <pc:docMk/>
            <pc:sldMk cId="3707035742" sldId="282"/>
            <ac:spMk id="2" creationId="{F757B4DF-04D9-4ED7-8C78-D7993F2ACD0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0792F4-7641-4AD5-AAB5-7525A4C70FC1}" type="datetimeFigureOut">
              <a:rPr lang="en-US" smtClean="0"/>
              <a:t>6/30/2022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5B2B09-F3E6-4C69-9DD7-AED9FF7CF934}" type="slidenum">
              <a:rPr lang="en-US" smtClean="0"/>
              <a:t>‹#›</a:t>
            </a:fld>
            <a:endParaRPr lang="en-US"/>
          </a:p>
        </p:txBody>
      </p:sp>
    </p:spTree>
    <p:extLst>
      <p:ext uri="{BB962C8B-B14F-4D97-AF65-F5344CB8AC3E}">
        <p14:creationId xmlns:p14="http://schemas.microsoft.com/office/powerpoint/2010/main" val="594577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5B2B09-F3E6-4C69-9DD7-AED9FF7CF934}" type="slidenum">
              <a:rPr lang="en-US" smtClean="0"/>
              <a:t>3</a:t>
            </a:fld>
            <a:endParaRPr lang="en-US"/>
          </a:p>
        </p:txBody>
      </p:sp>
    </p:spTree>
    <p:extLst>
      <p:ext uri="{BB962C8B-B14F-4D97-AF65-F5344CB8AC3E}">
        <p14:creationId xmlns:p14="http://schemas.microsoft.com/office/powerpoint/2010/main" val="538410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5B2B09-F3E6-4C69-9DD7-AED9FF7CF934}" type="slidenum">
              <a:rPr lang="en-US" smtClean="0"/>
              <a:t>12</a:t>
            </a:fld>
            <a:endParaRPr lang="en-US"/>
          </a:p>
        </p:txBody>
      </p:sp>
    </p:spTree>
    <p:extLst>
      <p:ext uri="{BB962C8B-B14F-4D97-AF65-F5344CB8AC3E}">
        <p14:creationId xmlns:p14="http://schemas.microsoft.com/office/powerpoint/2010/main" val="9465835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5B2B09-F3E6-4C69-9DD7-AED9FF7CF934}" type="slidenum">
              <a:rPr lang="en-US" smtClean="0"/>
              <a:t>14</a:t>
            </a:fld>
            <a:endParaRPr lang="en-US"/>
          </a:p>
        </p:txBody>
      </p:sp>
    </p:spTree>
    <p:extLst>
      <p:ext uri="{BB962C8B-B14F-4D97-AF65-F5344CB8AC3E}">
        <p14:creationId xmlns:p14="http://schemas.microsoft.com/office/powerpoint/2010/main" val="2384753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9FCCF-0ED4-4867-BA04-E6351AD9C7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E8D36F-0EB8-45C9-B20F-42CBEEE6F4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24DB18-5C04-488B-ACF2-89F5A700EFDC}"/>
              </a:ext>
            </a:extLst>
          </p:cNvPr>
          <p:cNvSpPr>
            <a:spLocks noGrp="1"/>
          </p:cNvSpPr>
          <p:nvPr>
            <p:ph type="dt" sz="half" idx="10"/>
          </p:nvPr>
        </p:nvSpPr>
        <p:spPr/>
        <p:txBody>
          <a:bodyPr/>
          <a:lstStyle/>
          <a:p>
            <a:fld id="{E6C50D8E-ECFC-457F-91F9-2B10DE20BCCF}" type="datetimeFigureOut">
              <a:rPr lang="en-US" smtClean="0"/>
              <a:t>6/30/2022</a:t>
            </a:fld>
            <a:endParaRPr lang="en-US"/>
          </a:p>
        </p:txBody>
      </p:sp>
      <p:sp>
        <p:nvSpPr>
          <p:cNvPr id="5" name="Footer Placeholder 4">
            <a:extLst>
              <a:ext uri="{FF2B5EF4-FFF2-40B4-BE49-F238E27FC236}">
                <a16:creationId xmlns:a16="http://schemas.microsoft.com/office/drawing/2014/main" id="{1E2DCFC0-D172-4A25-A766-2908856801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4ADE13-D0C0-4D89-A4E6-9BD5EB0FDDCC}"/>
              </a:ext>
            </a:extLst>
          </p:cNvPr>
          <p:cNvSpPr>
            <a:spLocks noGrp="1"/>
          </p:cNvSpPr>
          <p:nvPr>
            <p:ph type="sldNum" sz="quarter" idx="12"/>
          </p:nvPr>
        </p:nvSpPr>
        <p:spPr/>
        <p:txBody>
          <a:bodyPr/>
          <a:lstStyle/>
          <a:p>
            <a:fld id="{5E2F692F-6668-4FA7-A175-0A3382F76163}" type="slidenum">
              <a:rPr lang="en-US" smtClean="0"/>
              <a:t>‹#›</a:t>
            </a:fld>
            <a:endParaRPr lang="en-US"/>
          </a:p>
        </p:txBody>
      </p:sp>
    </p:spTree>
    <p:extLst>
      <p:ext uri="{BB962C8B-B14F-4D97-AF65-F5344CB8AC3E}">
        <p14:creationId xmlns:p14="http://schemas.microsoft.com/office/powerpoint/2010/main" val="440097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37B81-E09E-4E41-9E24-2095241C908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93234BD-8807-46D6-86A7-94DBEBD978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E20F0E-C3A3-43F2-BC65-E81AC397EA68}"/>
              </a:ext>
            </a:extLst>
          </p:cNvPr>
          <p:cNvSpPr>
            <a:spLocks noGrp="1"/>
          </p:cNvSpPr>
          <p:nvPr>
            <p:ph type="dt" sz="half" idx="10"/>
          </p:nvPr>
        </p:nvSpPr>
        <p:spPr/>
        <p:txBody>
          <a:bodyPr/>
          <a:lstStyle/>
          <a:p>
            <a:fld id="{E6C50D8E-ECFC-457F-91F9-2B10DE20BCCF}" type="datetimeFigureOut">
              <a:rPr lang="en-US" smtClean="0"/>
              <a:t>6/30/2022</a:t>
            </a:fld>
            <a:endParaRPr lang="en-US"/>
          </a:p>
        </p:txBody>
      </p:sp>
      <p:sp>
        <p:nvSpPr>
          <p:cNvPr id="5" name="Footer Placeholder 4">
            <a:extLst>
              <a:ext uri="{FF2B5EF4-FFF2-40B4-BE49-F238E27FC236}">
                <a16:creationId xmlns:a16="http://schemas.microsoft.com/office/drawing/2014/main" id="{2A726920-BC08-4771-94CC-CAB76639EA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72ED8A-CB99-4928-B1F8-7770B48341E8}"/>
              </a:ext>
            </a:extLst>
          </p:cNvPr>
          <p:cNvSpPr>
            <a:spLocks noGrp="1"/>
          </p:cNvSpPr>
          <p:nvPr>
            <p:ph type="sldNum" sz="quarter" idx="12"/>
          </p:nvPr>
        </p:nvSpPr>
        <p:spPr/>
        <p:txBody>
          <a:bodyPr/>
          <a:lstStyle/>
          <a:p>
            <a:fld id="{5E2F692F-6668-4FA7-A175-0A3382F76163}" type="slidenum">
              <a:rPr lang="en-US" smtClean="0"/>
              <a:t>‹#›</a:t>
            </a:fld>
            <a:endParaRPr lang="en-US"/>
          </a:p>
        </p:txBody>
      </p:sp>
    </p:spTree>
    <p:extLst>
      <p:ext uri="{BB962C8B-B14F-4D97-AF65-F5344CB8AC3E}">
        <p14:creationId xmlns:p14="http://schemas.microsoft.com/office/powerpoint/2010/main" val="4067918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FAFC76F-334B-4614-884D-5E82410A287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E3EAC65-AA18-42E9-8388-6E252C17CF6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FEA8B1-34F2-478D-87AD-3D77576EA6B4}"/>
              </a:ext>
            </a:extLst>
          </p:cNvPr>
          <p:cNvSpPr>
            <a:spLocks noGrp="1"/>
          </p:cNvSpPr>
          <p:nvPr>
            <p:ph type="dt" sz="half" idx="10"/>
          </p:nvPr>
        </p:nvSpPr>
        <p:spPr/>
        <p:txBody>
          <a:bodyPr/>
          <a:lstStyle/>
          <a:p>
            <a:fld id="{E6C50D8E-ECFC-457F-91F9-2B10DE20BCCF}" type="datetimeFigureOut">
              <a:rPr lang="en-US" smtClean="0"/>
              <a:t>6/30/2022</a:t>
            </a:fld>
            <a:endParaRPr lang="en-US"/>
          </a:p>
        </p:txBody>
      </p:sp>
      <p:sp>
        <p:nvSpPr>
          <p:cNvPr id="5" name="Footer Placeholder 4">
            <a:extLst>
              <a:ext uri="{FF2B5EF4-FFF2-40B4-BE49-F238E27FC236}">
                <a16:creationId xmlns:a16="http://schemas.microsoft.com/office/drawing/2014/main" id="{AD1B55D8-CF05-43C2-94B3-BA70582849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11BD04-A4A9-440B-86E0-95C7D6056C22}"/>
              </a:ext>
            </a:extLst>
          </p:cNvPr>
          <p:cNvSpPr>
            <a:spLocks noGrp="1"/>
          </p:cNvSpPr>
          <p:nvPr>
            <p:ph type="sldNum" sz="quarter" idx="12"/>
          </p:nvPr>
        </p:nvSpPr>
        <p:spPr/>
        <p:txBody>
          <a:bodyPr/>
          <a:lstStyle/>
          <a:p>
            <a:fld id="{5E2F692F-6668-4FA7-A175-0A3382F76163}" type="slidenum">
              <a:rPr lang="en-US" smtClean="0"/>
              <a:t>‹#›</a:t>
            </a:fld>
            <a:endParaRPr lang="en-US"/>
          </a:p>
        </p:txBody>
      </p:sp>
    </p:spTree>
    <p:extLst>
      <p:ext uri="{BB962C8B-B14F-4D97-AF65-F5344CB8AC3E}">
        <p14:creationId xmlns:p14="http://schemas.microsoft.com/office/powerpoint/2010/main" val="1301215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13C97-44F0-4E6E-838F-8B34D29C1B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C57EDB-C0DE-45F6-9E3D-A130A57389C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5B49C8-8456-4C5F-A873-946A85A25A2F}"/>
              </a:ext>
            </a:extLst>
          </p:cNvPr>
          <p:cNvSpPr>
            <a:spLocks noGrp="1"/>
          </p:cNvSpPr>
          <p:nvPr>
            <p:ph type="dt" sz="half" idx="10"/>
          </p:nvPr>
        </p:nvSpPr>
        <p:spPr/>
        <p:txBody>
          <a:bodyPr/>
          <a:lstStyle/>
          <a:p>
            <a:fld id="{E6C50D8E-ECFC-457F-91F9-2B10DE20BCCF}" type="datetimeFigureOut">
              <a:rPr lang="en-US" smtClean="0"/>
              <a:t>6/30/2022</a:t>
            </a:fld>
            <a:endParaRPr lang="en-US"/>
          </a:p>
        </p:txBody>
      </p:sp>
      <p:sp>
        <p:nvSpPr>
          <p:cNvPr id="5" name="Footer Placeholder 4">
            <a:extLst>
              <a:ext uri="{FF2B5EF4-FFF2-40B4-BE49-F238E27FC236}">
                <a16:creationId xmlns:a16="http://schemas.microsoft.com/office/drawing/2014/main" id="{E68D4C12-414A-46CF-8C80-C380762C1A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F3F74A-ACBB-4DF4-9857-C3153CBB6ACB}"/>
              </a:ext>
            </a:extLst>
          </p:cNvPr>
          <p:cNvSpPr>
            <a:spLocks noGrp="1"/>
          </p:cNvSpPr>
          <p:nvPr>
            <p:ph type="sldNum" sz="quarter" idx="12"/>
          </p:nvPr>
        </p:nvSpPr>
        <p:spPr/>
        <p:txBody>
          <a:bodyPr/>
          <a:lstStyle/>
          <a:p>
            <a:fld id="{5E2F692F-6668-4FA7-A175-0A3382F76163}" type="slidenum">
              <a:rPr lang="en-US" smtClean="0"/>
              <a:t>‹#›</a:t>
            </a:fld>
            <a:endParaRPr lang="en-US"/>
          </a:p>
        </p:txBody>
      </p:sp>
    </p:spTree>
    <p:extLst>
      <p:ext uri="{BB962C8B-B14F-4D97-AF65-F5344CB8AC3E}">
        <p14:creationId xmlns:p14="http://schemas.microsoft.com/office/powerpoint/2010/main" val="983134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48683-6B34-499D-A463-FDFD3683A7D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F61B3B2-B24B-486E-A8C5-ACD6CEA50A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E8A6A8-E772-4A32-AF84-9FED2B06BF2E}"/>
              </a:ext>
            </a:extLst>
          </p:cNvPr>
          <p:cNvSpPr>
            <a:spLocks noGrp="1"/>
          </p:cNvSpPr>
          <p:nvPr>
            <p:ph type="dt" sz="half" idx="10"/>
          </p:nvPr>
        </p:nvSpPr>
        <p:spPr/>
        <p:txBody>
          <a:bodyPr/>
          <a:lstStyle/>
          <a:p>
            <a:fld id="{E6C50D8E-ECFC-457F-91F9-2B10DE20BCCF}" type="datetimeFigureOut">
              <a:rPr lang="en-US" smtClean="0"/>
              <a:t>6/30/2022</a:t>
            </a:fld>
            <a:endParaRPr lang="en-US"/>
          </a:p>
        </p:txBody>
      </p:sp>
      <p:sp>
        <p:nvSpPr>
          <p:cNvPr id="5" name="Footer Placeholder 4">
            <a:extLst>
              <a:ext uri="{FF2B5EF4-FFF2-40B4-BE49-F238E27FC236}">
                <a16:creationId xmlns:a16="http://schemas.microsoft.com/office/drawing/2014/main" id="{849D2A01-519C-4AF3-ABDD-A3A26C5706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FBD81B-6BFC-4ADD-A2C0-6743C9C26401}"/>
              </a:ext>
            </a:extLst>
          </p:cNvPr>
          <p:cNvSpPr>
            <a:spLocks noGrp="1"/>
          </p:cNvSpPr>
          <p:nvPr>
            <p:ph type="sldNum" sz="quarter" idx="12"/>
          </p:nvPr>
        </p:nvSpPr>
        <p:spPr/>
        <p:txBody>
          <a:bodyPr/>
          <a:lstStyle/>
          <a:p>
            <a:fld id="{5E2F692F-6668-4FA7-A175-0A3382F76163}" type="slidenum">
              <a:rPr lang="en-US" smtClean="0"/>
              <a:t>‹#›</a:t>
            </a:fld>
            <a:endParaRPr lang="en-US"/>
          </a:p>
        </p:txBody>
      </p:sp>
    </p:spTree>
    <p:extLst>
      <p:ext uri="{BB962C8B-B14F-4D97-AF65-F5344CB8AC3E}">
        <p14:creationId xmlns:p14="http://schemas.microsoft.com/office/powerpoint/2010/main" val="2463472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6F62A-4872-44B5-92A4-58A302546F2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D2A842C-F8CB-4925-A46F-0C421D9141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071839-1FF5-4BFF-9C6A-CEA338841D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86B7306-96F3-4CF0-8DF5-82F3D3321703}"/>
              </a:ext>
            </a:extLst>
          </p:cNvPr>
          <p:cNvSpPr>
            <a:spLocks noGrp="1"/>
          </p:cNvSpPr>
          <p:nvPr>
            <p:ph type="dt" sz="half" idx="10"/>
          </p:nvPr>
        </p:nvSpPr>
        <p:spPr/>
        <p:txBody>
          <a:bodyPr/>
          <a:lstStyle/>
          <a:p>
            <a:fld id="{E6C50D8E-ECFC-457F-91F9-2B10DE20BCCF}" type="datetimeFigureOut">
              <a:rPr lang="en-US" smtClean="0"/>
              <a:t>6/30/2022</a:t>
            </a:fld>
            <a:endParaRPr lang="en-US"/>
          </a:p>
        </p:txBody>
      </p:sp>
      <p:sp>
        <p:nvSpPr>
          <p:cNvPr id="6" name="Footer Placeholder 5">
            <a:extLst>
              <a:ext uri="{FF2B5EF4-FFF2-40B4-BE49-F238E27FC236}">
                <a16:creationId xmlns:a16="http://schemas.microsoft.com/office/drawing/2014/main" id="{9E692A5F-F25B-49D5-8711-8A2962F1FC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E63589-505E-43FC-A755-E024F6C17143}"/>
              </a:ext>
            </a:extLst>
          </p:cNvPr>
          <p:cNvSpPr>
            <a:spLocks noGrp="1"/>
          </p:cNvSpPr>
          <p:nvPr>
            <p:ph type="sldNum" sz="quarter" idx="12"/>
          </p:nvPr>
        </p:nvSpPr>
        <p:spPr/>
        <p:txBody>
          <a:bodyPr/>
          <a:lstStyle/>
          <a:p>
            <a:fld id="{5E2F692F-6668-4FA7-A175-0A3382F76163}" type="slidenum">
              <a:rPr lang="en-US" smtClean="0"/>
              <a:t>‹#›</a:t>
            </a:fld>
            <a:endParaRPr lang="en-US"/>
          </a:p>
        </p:txBody>
      </p:sp>
    </p:spTree>
    <p:extLst>
      <p:ext uri="{BB962C8B-B14F-4D97-AF65-F5344CB8AC3E}">
        <p14:creationId xmlns:p14="http://schemas.microsoft.com/office/powerpoint/2010/main" val="4179794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78A86-8F62-4DA9-BAE9-49857BB5BB4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7CEE265-B5FB-41EA-8E2F-1D9388EA35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7A1AB07-D487-41DC-9802-8883D929D2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B82DF30-786D-4BAF-9C21-45E7B12387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B0F2FD4-970B-4E20-B343-26A1C4743D3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CB18470-3D95-4BD8-88FA-09D385A4DCB3}"/>
              </a:ext>
            </a:extLst>
          </p:cNvPr>
          <p:cNvSpPr>
            <a:spLocks noGrp="1"/>
          </p:cNvSpPr>
          <p:nvPr>
            <p:ph type="dt" sz="half" idx="10"/>
          </p:nvPr>
        </p:nvSpPr>
        <p:spPr/>
        <p:txBody>
          <a:bodyPr/>
          <a:lstStyle/>
          <a:p>
            <a:fld id="{E6C50D8E-ECFC-457F-91F9-2B10DE20BCCF}" type="datetimeFigureOut">
              <a:rPr lang="en-US" smtClean="0"/>
              <a:t>6/30/2022</a:t>
            </a:fld>
            <a:endParaRPr lang="en-US"/>
          </a:p>
        </p:txBody>
      </p:sp>
      <p:sp>
        <p:nvSpPr>
          <p:cNvPr id="8" name="Footer Placeholder 7">
            <a:extLst>
              <a:ext uri="{FF2B5EF4-FFF2-40B4-BE49-F238E27FC236}">
                <a16:creationId xmlns:a16="http://schemas.microsoft.com/office/drawing/2014/main" id="{5AD087D5-0267-445B-94FC-6926A19A3A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F707F9D-CB7E-4192-B76A-E665DF5B68CB}"/>
              </a:ext>
            </a:extLst>
          </p:cNvPr>
          <p:cNvSpPr>
            <a:spLocks noGrp="1"/>
          </p:cNvSpPr>
          <p:nvPr>
            <p:ph type="sldNum" sz="quarter" idx="12"/>
          </p:nvPr>
        </p:nvSpPr>
        <p:spPr/>
        <p:txBody>
          <a:bodyPr/>
          <a:lstStyle/>
          <a:p>
            <a:fld id="{5E2F692F-6668-4FA7-A175-0A3382F76163}" type="slidenum">
              <a:rPr lang="en-US" smtClean="0"/>
              <a:t>‹#›</a:t>
            </a:fld>
            <a:endParaRPr lang="en-US"/>
          </a:p>
        </p:txBody>
      </p:sp>
    </p:spTree>
    <p:extLst>
      <p:ext uri="{BB962C8B-B14F-4D97-AF65-F5344CB8AC3E}">
        <p14:creationId xmlns:p14="http://schemas.microsoft.com/office/powerpoint/2010/main" val="1065588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FF7D2-1F90-44EA-BD30-64DB51A67D3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8E3C73D-301C-4565-A26B-3E80E44E5DEE}"/>
              </a:ext>
            </a:extLst>
          </p:cNvPr>
          <p:cNvSpPr>
            <a:spLocks noGrp="1"/>
          </p:cNvSpPr>
          <p:nvPr>
            <p:ph type="dt" sz="half" idx="10"/>
          </p:nvPr>
        </p:nvSpPr>
        <p:spPr/>
        <p:txBody>
          <a:bodyPr/>
          <a:lstStyle/>
          <a:p>
            <a:fld id="{E6C50D8E-ECFC-457F-91F9-2B10DE20BCCF}" type="datetimeFigureOut">
              <a:rPr lang="en-US" smtClean="0"/>
              <a:t>6/30/2022</a:t>
            </a:fld>
            <a:endParaRPr lang="en-US"/>
          </a:p>
        </p:txBody>
      </p:sp>
      <p:sp>
        <p:nvSpPr>
          <p:cNvPr id="4" name="Footer Placeholder 3">
            <a:extLst>
              <a:ext uri="{FF2B5EF4-FFF2-40B4-BE49-F238E27FC236}">
                <a16:creationId xmlns:a16="http://schemas.microsoft.com/office/drawing/2014/main" id="{3DB811BA-0364-4013-BFD2-4F2794838DD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DEC438E-5918-43CF-ABE7-DED0AA6AD962}"/>
              </a:ext>
            </a:extLst>
          </p:cNvPr>
          <p:cNvSpPr>
            <a:spLocks noGrp="1"/>
          </p:cNvSpPr>
          <p:nvPr>
            <p:ph type="sldNum" sz="quarter" idx="12"/>
          </p:nvPr>
        </p:nvSpPr>
        <p:spPr/>
        <p:txBody>
          <a:bodyPr/>
          <a:lstStyle/>
          <a:p>
            <a:fld id="{5E2F692F-6668-4FA7-A175-0A3382F76163}" type="slidenum">
              <a:rPr lang="en-US" smtClean="0"/>
              <a:t>‹#›</a:t>
            </a:fld>
            <a:endParaRPr lang="en-US"/>
          </a:p>
        </p:txBody>
      </p:sp>
    </p:spTree>
    <p:extLst>
      <p:ext uri="{BB962C8B-B14F-4D97-AF65-F5344CB8AC3E}">
        <p14:creationId xmlns:p14="http://schemas.microsoft.com/office/powerpoint/2010/main" val="1211105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754BF1-F9D5-4BFD-8BC5-A67FC578AAF9}"/>
              </a:ext>
            </a:extLst>
          </p:cNvPr>
          <p:cNvSpPr>
            <a:spLocks noGrp="1"/>
          </p:cNvSpPr>
          <p:nvPr>
            <p:ph type="dt" sz="half" idx="10"/>
          </p:nvPr>
        </p:nvSpPr>
        <p:spPr/>
        <p:txBody>
          <a:bodyPr/>
          <a:lstStyle/>
          <a:p>
            <a:fld id="{E6C50D8E-ECFC-457F-91F9-2B10DE20BCCF}" type="datetimeFigureOut">
              <a:rPr lang="en-US" smtClean="0"/>
              <a:t>6/30/2022</a:t>
            </a:fld>
            <a:endParaRPr lang="en-US"/>
          </a:p>
        </p:txBody>
      </p:sp>
      <p:sp>
        <p:nvSpPr>
          <p:cNvPr id="3" name="Footer Placeholder 2">
            <a:extLst>
              <a:ext uri="{FF2B5EF4-FFF2-40B4-BE49-F238E27FC236}">
                <a16:creationId xmlns:a16="http://schemas.microsoft.com/office/drawing/2014/main" id="{ACE07D43-F6CA-4949-8C6A-56D500F2EF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B608FC6-79E1-4CA9-A1A8-A94F4423A8C2}"/>
              </a:ext>
            </a:extLst>
          </p:cNvPr>
          <p:cNvSpPr>
            <a:spLocks noGrp="1"/>
          </p:cNvSpPr>
          <p:nvPr>
            <p:ph type="sldNum" sz="quarter" idx="12"/>
          </p:nvPr>
        </p:nvSpPr>
        <p:spPr/>
        <p:txBody>
          <a:bodyPr/>
          <a:lstStyle/>
          <a:p>
            <a:fld id="{5E2F692F-6668-4FA7-A175-0A3382F76163}" type="slidenum">
              <a:rPr lang="en-US" smtClean="0"/>
              <a:t>‹#›</a:t>
            </a:fld>
            <a:endParaRPr lang="en-US"/>
          </a:p>
        </p:txBody>
      </p:sp>
    </p:spTree>
    <p:extLst>
      <p:ext uri="{BB962C8B-B14F-4D97-AF65-F5344CB8AC3E}">
        <p14:creationId xmlns:p14="http://schemas.microsoft.com/office/powerpoint/2010/main" val="3185060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F56BD-8F45-4AF2-BCAE-900B3259DE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081A90D-6080-42D3-9F59-7EC196CAB1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C47C17A-A130-4F5C-B11B-4757DB68CF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CBDB49-9A93-4F38-8E66-A40279610B31}"/>
              </a:ext>
            </a:extLst>
          </p:cNvPr>
          <p:cNvSpPr>
            <a:spLocks noGrp="1"/>
          </p:cNvSpPr>
          <p:nvPr>
            <p:ph type="dt" sz="half" idx="10"/>
          </p:nvPr>
        </p:nvSpPr>
        <p:spPr/>
        <p:txBody>
          <a:bodyPr/>
          <a:lstStyle/>
          <a:p>
            <a:fld id="{E6C50D8E-ECFC-457F-91F9-2B10DE20BCCF}" type="datetimeFigureOut">
              <a:rPr lang="en-US" smtClean="0"/>
              <a:t>6/30/2022</a:t>
            </a:fld>
            <a:endParaRPr lang="en-US"/>
          </a:p>
        </p:txBody>
      </p:sp>
      <p:sp>
        <p:nvSpPr>
          <p:cNvPr id="6" name="Footer Placeholder 5">
            <a:extLst>
              <a:ext uri="{FF2B5EF4-FFF2-40B4-BE49-F238E27FC236}">
                <a16:creationId xmlns:a16="http://schemas.microsoft.com/office/drawing/2014/main" id="{2AED0722-3A21-4730-964B-ADF8E68CB1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3199CE-2279-40C3-97AD-8A52AA83F70E}"/>
              </a:ext>
            </a:extLst>
          </p:cNvPr>
          <p:cNvSpPr>
            <a:spLocks noGrp="1"/>
          </p:cNvSpPr>
          <p:nvPr>
            <p:ph type="sldNum" sz="quarter" idx="12"/>
          </p:nvPr>
        </p:nvSpPr>
        <p:spPr/>
        <p:txBody>
          <a:bodyPr/>
          <a:lstStyle/>
          <a:p>
            <a:fld id="{5E2F692F-6668-4FA7-A175-0A3382F76163}" type="slidenum">
              <a:rPr lang="en-US" smtClean="0"/>
              <a:t>‹#›</a:t>
            </a:fld>
            <a:endParaRPr lang="en-US"/>
          </a:p>
        </p:txBody>
      </p:sp>
    </p:spTree>
    <p:extLst>
      <p:ext uri="{BB962C8B-B14F-4D97-AF65-F5344CB8AC3E}">
        <p14:creationId xmlns:p14="http://schemas.microsoft.com/office/powerpoint/2010/main" val="1873470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9D9B1-4A31-4DF5-93E0-2898FB88E8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D5CBB16-B0F3-48C9-9E52-A5E3A8336F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58C4432-78D3-4255-A46E-ACC9295C6C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4026FC-23DE-48B8-9EE1-75EAF3138A17}"/>
              </a:ext>
            </a:extLst>
          </p:cNvPr>
          <p:cNvSpPr>
            <a:spLocks noGrp="1"/>
          </p:cNvSpPr>
          <p:nvPr>
            <p:ph type="dt" sz="half" idx="10"/>
          </p:nvPr>
        </p:nvSpPr>
        <p:spPr/>
        <p:txBody>
          <a:bodyPr/>
          <a:lstStyle/>
          <a:p>
            <a:fld id="{E6C50D8E-ECFC-457F-91F9-2B10DE20BCCF}" type="datetimeFigureOut">
              <a:rPr lang="en-US" smtClean="0"/>
              <a:t>6/30/2022</a:t>
            </a:fld>
            <a:endParaRPr lang="en-US"/>
          </a:p>
        </p:txBody>
      </p:sp>
      <p:sp>
        <p:nvSpPr>
          <p:cNvPr id="6" name="Footer Placeholder 5">
            <a:extLst>
              <a:ext uri="{FF2B5EF4-FFF2-40B4-BE49-F238E27FC236}">
                <a16:creationId xmlns:a16="http://schemas.microsoft.com/office/drawing/2014/main" id="{62932A40-A544-4190-923D-6DB1461AAC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907D60-0F7E-4627-B631-792483A13BC4}"/>
              </a:ext>
            </a:extLst>
          </p:cNvPr>
          <p:cNvSpPr>
            <a:spLocks noGrp="1"/>
          </p:cNvSpPr>
          <p:nvPr>
            <p:ph type="sldNum" sz="quarter" idx="12"/>
          </p:nvPr>
        </p:nvSpPr>
        <p:spPr/>
        <p:txBody>
          <a:bodyPr/>
          <a:lstStyle/>
          <a:p>
            <a:fld id="{5E2F692F-6668-4FA7-A175-0A3382F76163}" type="slidenum">
              <a:rPr lang="en-US" smtClean="0"/>
              <a:t>‹#›</a:t>
            </a:fld>
            <a:endParaRPr lang="en-US"/>
          </a:p>
        </p:txBody>
      </p:sp>
    </p:spTree>
    <p:extLst>
      <p:ext uri="{BB962C8B-B14F-4D97-AF65-F5344CB8AC3E}">
        <p14:creationId xmlns:p14="http://schemas.microsoft.com/office/powerpoint/2010/main" val="2886267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20A5423-3067-4D98-9A97-9D4AAFE5E68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3A2473E-F0AE-4E72-8FA0-4170C550E2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6FEDDA-55A0-4B61-83C3-F374D01B38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C50D8E-ECFC-457F-91F9-2B10DE20BCCF}" type="datetimeFigureOut">
              <a:rPr lang="en-US" smtClean="0"/>
              <a:t>6/30/2022</a:t>
            </a:fld>
            <a:endParaRPr lang="en-US"/>
          </a:p>
        </p:txBody>
      </p:sp>
      <p:sp>
        <p:nvSpPr>
          <p:cNvPr id="5" name="Footer Placeholder 4">
            <a:extLst>
              <a:ext uri="{FF2B5EF4-FFF2-40B4-BE49-F238E27FC236}">
                <a16:creationId xmlns:a16="http://schemas.microsoft.com/office/drawing/2014/main" id="{64C73A1F-81A3-4429-BD2A-434283A705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B1992AF-AD35-4847-BB9F-B4DBEED910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2F692F-6668-4FA7-A175-0A3382F76163}" type="slidenum">
              <a:rPr lang="en-US" smtClean="0"/>
              <a:t>‹#›</a:t>
            </a:fld>
            <a:endParaRPr lang="en-US"/>
          </a:p>
        </p:txBody>
      </p:sp>
    </p:spTree>
    <p:extLst>
      <p:ext uri="{BB962C8B-B14F-4D97-AF65-F5344CB8AC3E}">
        <p14:creationId xmlns:p14="http://schemas.microsoft.com/office/powerpoint/2010/main" val="38012074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youtu.be/E1n379TcS-U"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hyperlink" Target="mailto:dlyons@adsd.nv.gov" TargetMode="External"/><Relationship Id="rId5" Type="http://schemas.openxmlformats.org/officeDocument/2006/relationships/hyperlink" Target="mailto:nvsilc@adsd.nv.gov" TargetMode="External"/><Relationship Id="rId4" Type="http://schemas.openxmlformats.org/officeDocument/2006/relationships/hyperlink" Target="https://www.nvsilc.co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ilru.org/history-independent-livin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www.ilru.org/il-history-and-philosophy-orientation-for-il-staff" TargetMode="External"/><Relationship Id="rId4" Type="http://schemas.openxmlformats.org/officeDocument/2006/relationships/hyperlink" Target="https://www.ilru.org/training/get-core-it-best-practices-cil-core-services-systems-advocacy"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www.nvsilc.com/get-involved/join-the-youth-group/" TargetMode="External"/><Relationship Id="rId2" Type="http://schemas.openxmlformats.org/officeDocument/2006/relationships/hyperlink" Target="mailto:codybutler@adsd.nv.gov"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91413-1677-C76B-1343-EFBA99ABC070}"/>
              </a:ext>
            </a:extLst>
          </p:cNvPr>
          <p:cNvSpPr>
            <a:spLocks noGrp="1"/>
          </p:cNvSpPr>
          <p:nvPr>
            <p:ph type="title"/>
          </p:nvPr>
        </p:nvSpPr>
        <p:spPr>
          <a:xfrm>
            <a:off x="732182" y="2007756"/>
            <a:ext cx="10515600" cy="2134235"/>
          </a:xfrm>
        </p:spPr>
        <p:txBody>
          <a:bodyPr>
            <a:normAutofit/>
          </a:bodyPr>
          <a:lstStyle/>
          <a:p>
            <a:pPr algn="ctr"/>
            <a:r>
              <a:rPr lang="en-US" sz="6000" b="1" dirty="0"/>
              <a:t>Independent Living</a:t>
            </a:r>
          </a:p>
        </p:txBody>
      </p:sp>
      <p:sp>
        <p:nvSpPr>
          <p:cNvPr id="3" name="Content Placeholder 2">
            <a:extLst>
              <a:ext uri="{FF2B5EF4-FFF2-40B4-BE49-F238E27FC236}">
                <a16:creationId xmlns:a16="http://schemas.microsoft.com/office/drawing/2014/main" id="{0D021B09-DB66-21B4-003F-CABFED0CBD78}"/>
              </a:ext>
            </a:extLst>
          </p:cNvPr>
          <p:cNvSpPr>
            <a:spLocks noGrp="1"/>
          </p:cNvSpPr>
          <p:nvPr>
            <p:ph idx="1"/>
          </p:nvPr>
        </p:nvSpPr>
        <p:spPr>
          <a:xfrm>
            <a:off x="838200" y="3769360"/>
            <a:ext cx="10515600" cy="2407602"/>
          </a:xfrm>
        </p:spPr>
        <p:txBody>
          <a:bodyPr/>
          <a:lstStyle/>
          <a:p>
            <a:pPr>
              <a:lnSpc>
                <a:spcPct val="200000"/>
              </a:lnSpc>
            </a:pPr>
            <a:r>
              <a:rPr lang="en-US" dirty="0"/>
              <a:t>Introduction by Kate Osti</a:t>
            </a:r>
          </a:p>
          <a:p>
            <a:pPr>
              <a:lnSpc>
                <a:spcPct val="200000"/>
              </a:lnSpc>
            </a:pPr>
            <a:r>
              <a:rPr lang="en-US" dirty="0"/>
              <a:t>History of IL - </a:t>
            </a:r>
            <a:r>
              <a:rPr lang="en-US" dirty="0">
                <a:hlinkClick r:id="rId2"/>
              </a:rPr>
              <a:t>https://youtu.be/E1n379TcS-U</a:t>
            </a:r>
            <a:endParaRPr lang="en-US" dirty="0"/>
          </a:p>
          <a:p>
            <a:pPr>
              <a:lnSpc>
                <a:spcPct val="200000"/>
              </a:lnSpc>
            </a:pPr>
            <a:endParaRPr lang="en-US" dirty="0"/>
          </a:p>
        </p:txBody>
      </p:sp>
      <p:pic>
        <p:nvPicPr>
          <p:cNvPr id="4" name="Picture 3">
            <a:extLst>
              <a:ext uri="{FF2B5EF4-FFF2-40B4-BE49-F238E27FC236}">
                <a16:creationId xmlns:a16="http://schemas.microsoft.com/office/drawing/2014/main" id="{4C51F3C3-310E-9114-BA88-AA73BBF826E4}"/>
              </a:ext>
            </a:extLst>
          </p:cNvPr>
          <p:cNvPicPr>
            <a:picLocks noChangeAspect="1"/>
          </p:cNvPicPr>
          <p:nvPr/>
        </p:nvPicPr>
        <p:blipFill>
          <a:blip r:embed="rId3"/>
          <a:stretch>
            <a:fillRect/>
          </a:stretch>
        </p:blipFill>
        <p:spPr>
          <a:xfrm>
            <a:off x="3982053" y="484097"/>
            <a:ext cx="3757216" cy="1896289"/>
          </a:xfrm>
          <a:prstGeom prst="rect">
            <a:avLst/>
          </a:prstGeom>
        </p:spPr>
      </p:pic>
    </p:spTree>
    <p:extLst>
      <p:ext uri="{BB962C8B-B14F-4D97-AF65-F5344CB8AC3E}">
        <p14:creationId xmlns:p14="http://schemas.microsoft.com/office/powerpoint/2010/main" val="3190581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19DB7-2B60-416C-9168-471BA55C4A47}"/>
              </a:ext>
            </a:extLst>
          </p:cNvPr>
          <p:cNvSpPr>
            <a:spLocks noGrp="1"/>
          </p:cNvSpPr>
          <p:nvPr>
            <p:ph type="title"/>
          </p:nvPr>
        </p:nvSpPr>
        <p:spPr>
          <a:solidFill>
            <a:schemeClr val="accent6">
              <a:lumMod val="20000"/>
              <a:lumOff val="80000"/>
            </a:schemeClr>
          </a:solidFill>
        </p:spPr>
        <p:txBody>
          <a:bodyPr/>
          <a:lstStyle/>
          <a:p>
            <a:pPr algn="ctr"/>
            <a:r>
              <a:rPr lang="en-US" dirty="0"/>
              <a:t>NV SILC Goals</a:t>
            </a:r>
          </a:p>
        </p:txBody>
      </p:sp>
      <p:sp>
        <p:nvSpPr>
          <p:cNvPr id="3" name="Content Placeholder 2">
            <a:extLst>
              <a:ext uri="{FF2B5EF4-FFF2-40B4-BE49-F238E27FC236}">
                <a16:creationId xmlns:a16="http://schemas.microsoft.com/office/drawing/2014/main" id="{0BB9BDAE-2A11-4253-A31F-8FEF45581199}"/>
              </a:ext>
            </a:extLst>
          </p:cNvPr>
          <p:cNvSpPr>
            <a:spLocks noGrp="1"/>
          </p:cNvSpPr>
          <p:nvPr>
            <p:ph idx="1"/>
          </p:nvPr>
        </p:nvSpPr>
        <p:spPr>
          <a:xfrm>
            <a:off x="838200" y="2199861"/>
            <a:ext cx="10515600" cy="3977102"/>
          </a:xfrm>
        </p:spPr>
        <p:txBody>
          <a:bodyPr/>
          <a:lstStyle/>
          <a:p>
            <a:r>
              <a:rPr lang="en-US" sz="3600" dirty="0"/>
              <a:t>Goal 1: Improve Access to Independent Living Supports and Services.</a:t>
            </a:r>
          </a:p>
          <a:p>
            <a:r>
              <a:rPr lang="en-US" sz="3600" dirty="0"/>
              <a:t>Goal 2: Improve Awareness of Independent Living Network and Philosophy.</a:t>
            </a:r>
          </a:p>
          <a:p>
            <a:r>
              <a:rPr lang="en-US" sz="3600" dirty="0"/>
              <a:t>Goal 3: Improve the Effectiveness and Efficiency of the Independent Living Network.</a:t>
            </a:r>
          </a:p>
          <a:p>
            <a:pPr marL="0" indent="0">
              <a:buNone/>
            </a:pPr>
            <a:endParaRPr lang="en-US" dirty="0"/>
          </a:p>
        </p:txBody>
      </p:sp>
    </p:spTree>
    <p:extLst>
      <p:ext uri="{BB962C8B-B14F-4D97-AF65-F5344CB8AC3E}">
        <p14:creationId xmlns:p14="http://schemas.microsoft.com/office/powerpoint/2010/main" val="444064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BCE4A-2167-4489-BB1F-56ADDBDEEECD}"/>
              </a:ext>
            </a:extLst>
          </p:cNvPr>
          <p:cNvSpPr>
            <a:spLocks noGrp="1"/>
          </p:cNvSpPr>
          <p:nvPr>
            <p:ph type="title"/>
          </p:nvPr>
        </p:nvSpPr>
        <p:spPr>
          <a:solidFill>
            <a:schemeClr val="accent1">
              <a:lumMod val="20000"/>
              <a:lumOff val="80000"/>
            </a:schemeClr>
          </a:solidFill>
        </p:spPr>
        <p:txBody>
          <a:bodyPr/>
          <a:lstStyle/>
          <a:p>
            <a:pPr algn="ctr"/>
            <a:r>
              <a:rPr lang="en-US" dirty="0"/>
              <a:t>Collaboration and Involvement</a:t>
            </a:r>
          </a:p>
        </p:txBody>
      </p:sp>
      <p:sp>
        <p:nvSpPr>
          <p:cNvPr id="3" name="Content Placeholder 2">
            <a:extLst>
              <a:ext uri="{FF2B5EF4-FFF2-40B4-BE49-F238E27FC236}">
                <a16:creationId xmlns:a16="http://schemas.microsoft.com/office/drawing/2014/main" id="{E5E88E02-F10A-4600-A2F6-2D334410897F}"/>
              </a:ext>
            </a:extLst>
          </p:cNvPr>
          <p:cNvSpPr>
            <a:spLocks noGrp="1"/>
          </p:cNvSpPr>
          <p:nvPr>
            <p:ph idx="1"/>
          </p:nvPr>
        </p:nvSpPr>
        <p:spPr>
          <a:xfrm>
            <a:off x="838200" y="2014329"/>
            <a:ext cx="10515600" cy="4162633"/>
          </a:xfrm>
        </p:spPr>
        <p:txBody>
          <a:bodyPr/>
          <a:lstStyle/>
          <a:p>
            <a:r>
              <a:rPr lang="en-US" sz="3200" dirty="0"/>
              <a:t>The SILC’s intentions are to become involved in advocating for legislature that supports independent living efforts across the State.</a:t>
            </a:r>
          </a:p>
          <a:p>
            <a:r>
              <a:rPr lang="en-US" sz="3200" dirty="0"/>
              <a:t>Working together with our community to address the needs of individuals with disabilities is best practice.</a:t>
            </a:r>
          </a:p>
          <a:p>
            <a:pPr marL="0" indent="0">
              <a:buNone/>
            </a:pPr>
            <a:endParaRPr lang="en-US" sz="4000" dirty="0"/>
          </a:p>
          <a:p>
            <a:pPr marL="0" indent="0">
              <a:buNone/>
            </a:pPr>
            <a:r>
              <a:rPr lang="en-US" sz="4000" dirty="0"/>
              <a:t>Join us in our efforts and make your voice heard!</a:t>
            </a:r>
          </a:p>
          <a:p>
            <a:endParaRPr lang="en-US" dirty="0"/>
          </a:p>
        </p:txBody>
      </p:sp>
    </p:spTree>
    <p:extLst>
      <p:ext uri="{BB962C8B-B14F-4D97-AF65-F5344CB8AC3E}">
        <p14:creationId xmlns:p14="http://schemas.microsoft.com/office/powerpoint/2010/main" val="5292125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6A091B03-7652-4C96-933B-575B9A0512BC}"/>
              </a:ext>
              <a:ext uri="{C183D7F6-B498-43B3-948B-1728B52AA6E4}">
                <adec:decorative xmlns:adec="http://schemas.microsoft.com/office/drawing/2017/decorative" val="1"/>
              </a:ext>
            </a:extLst>
          </p:cNvPr>
          <p:cNvPicPr>
            <a:picLocks noGrp="1" noChangeAspect="1"/>
          </p:cNvPicPr>
          <p:nvPr>
            <p:ph sz="half" idx="1"/>
          </p:nvPr>
        </p:nvPicPr>
        <p:blipFill>
          <a:blip r:embed="rId3" cstate="hqprint">
            <a:extLst>
              <a:ext uri="{28A0092B-C50C-407E-A947-70E740481C1C}">
                <a14:useLocalDpi xmlns:a14="http://schemas.microsoft.com/office/drawing/2010/main" val="0"/>
              </a:ext>
            </a:extLst>
          </a:blip>
          <a:stretch>
            <a:fillRect/>
          </a:stretch>
        </p:blipFill>
        <p:spPr>
          <a:xfrm>
            <a:off x="345219" y="257702"/>
            <a:ext cx="5181600" cy="2613006"/>
          </a:xfrm>
        </p:spPr>
      </p:pic>
      <p:sp>
        <p:nvSpPr>
          <p:cNvPr id="7" name="TextBox 6">
            <a:extLst>
              <a:ext uri="{FF2B5EF4-FFF2-40B4-BE49-F238E27FC236}">
                <a16:creationId xmlns:a16="http://schemas.microsoft.com/office/drawing/2014/main" id="{1F1E17D3-743A-4D44-AD92-AA82E7E3479B}"/>
              </a:ext>
            </a:extLst>
          </p:cNvPr>
          <p:cNvSpPr txBox="1"/>
          <p:nvPr/>
        </p:nvSpPr>
        <p:spPr>
          <a:xfrm>
            <a:off x="919700" y="2783869"/>
            <a:ext cx="4929809" cy="38164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hlinkClick r:id="rId4"/>
              </a:rPr>
              <a:t>https://www.nvsilc.com/</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hlinkClick r:id="rId5"/>
              </a:rPr>
              <a:t>nvsilc@adsd.nv.gov</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algn="ctr"/>
            <a:r>
              <a:rPr lang="en-US" sz="2400" b="1" dirty="0"/>
              <a:t>Dawn Lyons, Executive Director</a:t>
            </a:r>
          </a:p>
          <a:p>
            <a:pPr algn="ctr"/>
            <a:r>
              <a:rPr lang="en-US" sz="2800" dirty="0">
                <a:hlinkClick r:id="rId6"/>
              </a:rPr>
              <a:t>dlyons@adsd.nv.gov</a:t>
            </a:r>
            <a:endParaRPr lang="en-US" sz="2800" dirty="0"/>
          </a:p>
          <a:p>
            <a:pPr algn="ctr"/>
            <a:r>
              <a:rPr lang="en-US" sz="2800" dirty="0"/>
              <a:t>(702) 757-7990</a:t>
            </a:r>
          </a:p>
          <a:p>
            <a:pPr marL="0" indent="0" algn="ctr">
              <a:buNone/>
            </a:pPr>
            <a:r>
              <a:rPr lang="en-US" sz="2400" dirty="0"/>
              <a:t>Mailing Address:</a:t>
            </a:r>
          </a:p>
          <a:p>
            <a:pPr marL="0" indent="0" algn="ctr">
              <a:buNone/>
            </a:pPr>
            <a:r>
              <a:rPr lang="en-US" dirty="0"/>
              <a:t>NV SILC</a:t>
            </a:r>
          </a:p>
          <a:p>
            <a:pPr marL="0" indent="0" algn="ctr">
              <a:buNone/>
            </a:pPr>
            <a:r>
              <a:rPr lang="en-US" dirty="0"/>
              <a:t>P.O. Box 33386</a:t>
            </a:r>
          </a:p>
          <a:p>
            <a:pPr marL="0" indent="0" algn="ctr">
              <a:buNone/>
            </a:pPr>
            <a:r>
              <a:rPr lang="en-US" dirty="0"/>
              <a:t>Las Vegas, NV 89133</a:t>
            </a:r>
            <a:endParaRPr lang="en-US" sz="2800" dirty="0"/>
          </a:p>
        </p:txBody>
      </p:sp>
      <p:sp>
        <p:nvSpPr>
          <p:cNvPr id="4" name="Content Placeholder 3">
            <a:extLst>
              <a:ext uri="{FF2B5EF4-FFF2-40B4-BE49-F238E27FC236}">
                <a16:creationId xmlns:a16="http://schemas.microsoft.com/office/drawing/2014/main" id="{03170B90-CF1A-46A1-9247-FAF7DE09DB1F}"/>
              </a:ext>
            </a:extLst>
          </p:cNvPr>
          <p:cNvSpPr>
            <a:spLocks noGrp="1"/>
          </p:cNvSpPr>
          <p:nvPr>
            <p:ph sz="half" idx="2"/>
          </p:nvPr>
        </p:nvSpPr>
        <p:spPr>
          <a:xfrm>
            <a:off x="6172200" y="257702"/>
            <a:ext cx="5181600" cy="6249115"/>
          </a:xfrm>
        </p:spPr>
        <p:txBody>
          <a:bodyPr>
            <a:normAutofit/>
          </a:bodyPr>
          <a:lstStyle/>
          <a:p>
            <a:pPr marL="0" indent="0">
              <a:buNone/>
            </a:pPr>
            <a:endParaRPr lang="en-US" sz="2400" dirty="0"/>
          </a:p>
          <a:p>
            <a:r>
              <a:rPr lang="en-US" sz="2400" dirty="0"/>
              <a:t>Chair: Ace Patrick</a:t>
            </a:r>
          </a:p>
          <a:p>
            <a:r>
              <a:rPr lang="en-US" sz="2400" dirty="0"/>
              <a:t>Vice Chair: Julie Weissman-</a:t>
            </a:r>
            <a:r>
              <a:rPr lang="en-US" sz="2400" dirty="0" err="1"/>
              <a:t>Steinbaugh</a:t>
            </a:r>
            <a:endParaRPr lang="en-US" sz="2400" dirty="0"/>
          </a:p>
          <a:p>
            <a:r>
              <a:rPr lang="en-US" sz="2400" dirty="0"/>
              <a:t>Voting Member: Renee Portnell</a:t>
            </a:r>
          </a:p>
          <a:p>
            <a:r>
              <a:rPr lang="en-US" sz="2400" dirty="0"/>
              <a:t>Voting Member: </a:t>
            </a:r>
            <a:r>
              <a:rPr lang="en-US" sz="2400" dirty="0" err="1"/>
              <a:t>Havander</a:t>
            </a:r>
            <a:r>
              <a:rPr lang="en-US" sz="2400" dirty="0"/>
              <a:t> Davis</a:t>
            </a:r>
          </a:p>
          <a:p>
            <a:r>
              <a:rPr lang="en-US" sz="2400" dirty="0"/>
              <a:t>Voting Member: DeeDee </a:t>
            </a:r>
            <a:r>
              <a:rPr lang="en-US" sz="2400" dirty="0" err="1"/>
              <a:t>Foremaster</a:t>
            </a:r>
            <a:endParaRPr lang="en-US" sz="2400" dirty="0"/>
          </a:p>
          <a:p>
            <a:r>
              <a:rPr lang="en-US" sz="2400" dirty="0"/>
              <a:t>Voting Member: Kate Osti</a:t>
            </a:r>
          </a:p>
          <a:p>
            <a:r>
              <a:rPr lang="en-US" sz="2400" dirty="0"/>
              <a:t>Voting Member: Sabra McWhirter</a:t>
            </a:r>
          </a:p>
          <a:p>
            <a:r>
              <a:rPr lang="en-US" sz="2400" dirty="0"/>
              <a:t>Voting Member: Raquel O’Neil</a:t>
            </a:r>
          </a:p>
          <a:p>
            <a:r>
              <a:rPr lang="en-US" sz="2400" dirty="0"/>
              <a:t>CIL Rep: Mary </a:t>
            </a:r>
            <a:r>
              <a:rPr lang="en-US" sz="2400" dirty="0" err="1"/>
              <a:t>Evilsizer</a:t>
            </a:r>
            <a:endParaRPr lang="en-US" sz="2400" dirty="0"/>
          </a:p>
          <a:p>
            <a:r>
              <a:rPr lang="en-US" sz="2400" dirty="0"/>
              <a:t>VR Rep: Victoria </a:t>
            </a:r>
            <a:r>
              <a:rPr lang="en-US" sz="2400" dirty="0" err="1"/>
              <a:t>Essner</a:t>
            </a:r>
            <a:endParaRPr lang="en-US" sz="2400" dirty="0"/>
          </a:p>
          <a:p>
            <a:r>
              <a:rPr lang="en-US" sz="2400" dirty="0"/>
              <a:t>Dept. of Ed. Rep: Jennifer Kane</a:t>
            </a:r>
          </a:p>
          <a:p>
            <a:r>
              <a:rPr lang="en-US" sz="2400" dirty="0"/>
              <a:t>DSE Rep: Cheyenne Pasquale</a:t>
            </a:r>
          </a:p>
          <a:p>
            <a:endParaRPr lang="en-US" dirty="0"/>
          </a:p>
        </p:txBody>
      </p:sp>
      <p:sp>
        <p:nvSpPr>
          <p:cNvPr id="3" name="Title 2">
            <a:extLst>
              <a:ext uri="{FF2B5EF4-FFF2-40B4-BE49-F238E27FC236}">
                <a16:creationId xmlns:a16="http://schemas.microsoft.com/office/drawing/2014/main" id="{4DC39EAD-003B-4AD3-BC0E-E15C56B12EEF}"/>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en-US" dirty="0"/>
              <a:t>SILC Members and SILC Contact Information</a:t>
            </a:r>
          </a:p>
        </p:txBody>
      </p:sp>
    </p:spTree>
    <p:extLst>
      <p:ext uri="{BB962C8B-B14F-4D97-AF65-F5344CB8AC3E}">
        <p14:creationId xmlns:p14="http://schemas.microsoft.com/office/powerpoint/2010/main" val="36676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98006-64F5-ADB6-E914-45DD0390DB62}"/>
              </a:ext>
            </a:extLst>
          </p:cNvPr>
          <p:cNvSpPr>
            <a:spLocks noGrp="1"/>
          </p:cNvSpPr>
          <p:nvPr>
            <p:ph type="title"/>
          </p:nvPr>
        </p:nvSpPr>
        <p:spPr/>
        <p:txBody>
          <a:bodyPr/>
          <a:lstStyle/>
          <a:p>
            <a:r>
              <a:rPr lang="en-US" dirty="0"/>
              <a:t>Presenters:</a:t>
            </a:r>
          </a:p>
        </p:txBody>
      </p:sp>
      <p:sp>
        <p:nvSpPr>
          <p:cNvPr id="3" name="Content Placeholder 2">
            <a:extLst>
              <a:ext uri="{FF2B5EF4-FFF2-40B4-BE49-F238E27FC236}">
                <a16:creationId xmlns:a16="http://schemas.microsoft.com/office/drawing/2014/main" id="{18BB5BBA-8BB1-CCA3-8F74-B6D1EBD4BF1D}"/>
              </a:ext>
            </a:extLst>
          </p:cNvPr>
          <p:cNvSpPr>
            <a:spLocks noGrp="1"/>
          </p:cNvSpPr>
          <p:nvPr>
            <p:ph idx="1"/>
          </p:nvPr>
        </p:nvSpPr>
        <p:spPr>
          <a:xfrm>
            <a:off x="838200" y="2164079"/>
            <a:ext cx="10515600" cy="4012883"/>
          </a:xfrm>
        </p:spPr>
        <p:txBody>
          <a:bodyPr/>
          <a:lstStyle/>
          <a:p>
            <a:r>
              <a:rPr lang="en-US" dirty="0"/>
              <a:t>Kate Osti – SILC Member</a:t>
            </a:r>
          </a:p>
          <a:p>
            <a:r>
              <a:rPr lang="en-US" dirty="0"/>
              <a:t>John Rosenlund – AT/IL Program Director</a:t>
            </a:r>
          </a:p>
          <a:p>
            <a:r>
              <a:rPr lang="en-US" dirty="0"/>
              <a:t>Sabra McWhirter – SILC Member</a:t>
            </a:r>
          </a:p>
          <a:p>
            <a:r>
              <a:rPr lang="en-US" dirty="0"/>
              <a:t>Dee </a:t>
            </a:r>
            <a:r>
              <a:rPr lang="en-US" dirty="0" err="1"/>
              <a:t>Dee</a:t>
            </a:r>
            <a:r>
              <a:rPr lang="en-US" dirty="0"/>
              <a:t> </a:t>
            </a:r>
            <a:r>
              <a:rPr lang="en-US" dirty="0" err="1"/>
              <a:t>Foremaster</a:t>
            </a:r>
            <a:r>
              <a:rPr lang="en-US" dirty="0"/>
              <a:t> – SILC Member</a:t>
            </a:r>
          </a:p>
          <a:p>
            <a:r>
              <a:rPr lang="en-US" dirty="0"/>
              <a:t>Dawn Lyons – SILC Executive Director</a:t>
            </a:r>
          </a:p>
          <a:p>
            <a:endParaRPr lang="en-US" dirty="0"/>
          </a:p>
          <a:p>
            <a:pPr marL="0" indent="0">
              <a:buNone/>
            </a:pPr>
            <a:endParaRPr lang="en-US" dirty="0"/>
          </a:p>
        </p:txBody>
      </p:sp>
    </p:spTree>
    <p:extLst>
      <p:ext uri="{BB962C8B-B14F-4D97-AF65-F5344CB8AC3E}">
        <p14:creationId xmlns:p14="http://schemas.microsoft.com/office/powerpoint/2010/main" val="11136940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27399-EFD8-CDAE-06F4-A086173A6F80}"/>
              </a:ext>
            </a:extLst>
          </p:cNvPr>
          <p:cNvSpPr>
            <a:spLocks noGrp="1"/>
          </p:cNvSpPr>
          <p:nvPr>
            <p:ph type="title"/>
          </p:nvPr>
        </p:nvSpPr>
        <p:spPr/>
        <p:txBody>
          <a:bodyPr>
            <a:normAutofit/>
          </a:bodyPr>
          <a:lstStyle/>
          <a:p>
            <a:pPr marL="0" marR="0">
              <a:lnSpc>
                <a:spcPct val="107000"/>
              </a:lnSpc>
              <a:spcBef>
                <a:spcPts val="0"/>
              </a:spcBef>
              <a:spcAft>
                <a:spcPts val="800"/>
              </a:spcAft>
            </a:pPr>
            <a:r>
              <a:rPr lang="en-US" sz="4400" dirty="0">
                <a:effectLst/>
                <a:latin typeface="Calibri" panose="020F0502020204030204" pitchFamily="34" charset="0"/>
                <a:ea typeface="Calibri" panose="020F0502020204030204" pitchFamily="34" charset="0"/>
                <a:cs typeface="Times New Roman" panose="02020603050405020304" pitchFamily="18" charset="0"/>
              </a:rPr>
              <a:t>References addressing a medical model:</a:t>
            </a:r>
            <a:endParaRPr lang="en-US" dirty="0"/>
          </a:p>
        </p:txBody>
      </p:sp>
      <p:sp>
        <p:nvSpPr>
          <p:cNvPr id="3" name="Content Placeholder 2">
            <a:extLst>
              <a:ext uri="{FF2B5EF4-FFF2-40B4-BE49-F238E27FC236}">
                <a16:creationId xmlns:a16="http://schemas.microsoft.com/office/drawing/2014/main" id="{1675F570-8215-1D42-8318-D21336F05B98}"/>
              </a:ext>
            </a:extLst>
          </p:cNvPr>
          <p:cNvSpPr>
            <a:spLocks noGrp="1"/>
          </p:cNvSpPr>
          <p:nvPr>
            <p:ph idx="1"/>
          </p:nvPr>
        </p:nvSpPr>
        <p:spPr>
          <a:xfrm>
            <a:off x="838200" y="1840230"/>
            <a:ext cx="10515600" cy="4743449"/>
          </a:xfrm>
        </p:spPr>
        <p:txBody>
          <a:bodyPr/>
          <a:lstStyle/>
          <a:p>
            <a:pPr marL="0" marR="0" indent="0">
              <a:lnSpc>
                <a:spcPct val="107000"/>
              </a:lnSpc>
              <a:spcBef>
                <a:spcPts val="0"/>
              </a:spcBef>
              <a:spcAft>
                <a:spcPts val="0"/>
              </a:spcAft>
              <a:buNone/>
            </a:pPr>
            <a:r>
              <a:rPr lang="en-US" sz="2000" dirty="0">
                <a:effectLst/>
                <a:latin typeface="Calibri" panose="020F0502020204030204" pitchFamily="34" charset="0"/>
                <a:ea typeface="Calibri" panose="020F0502020204030204" pitchFamily="34" charset="0"/>
                <a:cs typeface="Calibri" panose="020F0502020204030204" pitchFamily="34" charset="0"/>
              </a:rPr>
              <a:t>History of Independent Living</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000" dirty="0">
                <a:effectLst/>
                <a:latin typeface="Calibri" panose="020F0502020204030204" pitchFamily="34" charset="0"/>
                <a:ea typeface="Times New Roman" panose="02020603050405020304" pitchFamily="18" charset="0"/>
                <a:cs typeface="Calibri" panose="020F0502020204030204" pitchFamily="34" charset="0"/>
              </a:rPr>
              <a:t>Gina McDonald and Mike Oxford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rPr>
              <a:t>History of Independent Living | Independent Living Research Utilization (ilru.org)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000" dirty="0">
                <a:effectLst/>
                <a:latin typeface="Calibri" panose="020F0502020204030204" pitchFamily="34" charset="0"/>
                <a:ea typeface="Calibri" panose="020F0502020204030204" pitchFamily="34" charset="0"/>
                <a:cs typeface="Calibri" panose="020F0502020204030204" pitchFamily="34" charset="0"/>
              </a:rPr>
              <a:t>Get to the Core of It: Best Practices in CIL Core Services -- Systems Advocacy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000" dirty="0">
                <a:effectLst/>
                <a:latin typeface="Calibri" panose="020F0502020204030204" pitchFamily="34" charset="0"/>
                <a:ea typeface="Calibri" panose="020F0502020204030204" pitchFamily="34" charset="0"/>
                <a:cs typeface="Calibri" panose="020F0502020204030204" pitchFamily="34" charset="0"/>
              </a:rPr>
              <a:t>Stephanie Woodward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0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4"/>
              </a:rPr>
              <a:t>Get to the Core of It: Best Practices in CIL Core Services -- Systems Advocacy (1.5 Hours) | Independent Living Research Utilization (ilru.org)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000" dirty="0">
                <a:effectLst/>
                <a:latin typeface="Calibri" panose="020F0502020204030204" pitchFamily="34" charset="0"/>
                <a:ea typeface="Calibri" panose="020F0502020204030204" pitchFamily="34" charset="0"/>
                <a:cs typeface="Calibri" panose="020F0502020204030204" pitchFamily="34"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000" dirty="0">
                <a:effectLst/>
                <a:latin typeface="Calibri" panose="020F0502020204030204" pitchFamily="34" charset="0"/>
                <a:ea typeface="Calibri" panose="020F0502020204030204" pitchFamily="34" charset="0"/>
                <a:cs typeface="Calibri" panose="020F0502020204030204" pitchFamily="34" charset="0"/>
              </a:rPr>
              <a:t>IL History and Philosophy: Orientation for IL Staff</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000" dirty="0">
                <a:effectLst/>
                <a:latin typeface="Calibri" panose="020F0502020204030204" pitchFamily="34" charset="0"/>
                <a:ea typeface="Calibri" panose="020F0502020204030204" pitchFamily="34" charset="0"/>
                <a:cs typeface="Calibri" panose="020F0502020204030204" pitchFamily="34" charset="0"/>
              </a:rPr>
              <a:t>Judith Holt, Cathy Chambless, Richard Petty, Darrell Lynn Jones, Marilyn Hammond, Donna </a:t>
            </a:r>
            <a:r>
              <a:rPr lang="en-US" sz="2000" dirty="0" err="1">
                <a:effectLst/>
                <a:latin typeface="Calibri" panose="020F0502020204030204" pitchFamily="34" charset="0"/>
                <a:ea typeface="Calibri" panose="020F0502020204030204" pitchFamily="34" charset="0"/>
                <a:cs typeface="Calibri" panose="020F0502020204030204" pitchFamily="34" charset="0"/>
              </a:rPr>
              <a:t>Gleaves</a:t>
            </a:r>
            <a:r>
              <a:rPr lang="en-US" sz="2000" dirty="0">
                <a:effectLst/>
                <a:latin typeface="Calibri" panose="020F0502020204030204" pitchFamily="34" charset="0"/>
                <a:ea typeface="Calibri" panose="020F0502020204030204" pitchFamily="34" charset="0"/>
                <a:cs typeface="Calibri" panose="020F0502020204030204" pitchFamily="34" charset="0"/>
              </a:rPr>
              <a:t> and Helen Roth</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0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IL History and Philosophy: Orientation for IL Staff | Independent Living Research Utilization (ilru.org)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183609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A2FC0-4232-4691-899E-93BC967F044D}"/>
              </a:ext>
            </a:extLst>
          </p:cNvPr>
          <p:cNvSpPr>
            <a:spLocks noGrp="1"/>
          </p:cNvSpPr>
          <p:nvPr>
            <p:ph type="title"/>
          </p:nvPr>
        </p:nvSpPr>
        <p:spPr>
          <a:solidFill>
            <a:schemeClr val="accent1">
              <a:lumMod val="20000"/>
              <a:lumOff val="80000"/>
            </a:schemeClr>
          </a:solidFill>
        </p:spPr>
        <p:txBody>
          <a:bodyPr/>
          <a:lstStyle/>
          <a:p>
            <a:pPr algn="ctr"/>
            <a:r>
              <a:rPr lang="en-US" dirty="0"/>
              <a:t>The Independent Living Philosophy</a:t>
            </a:r>
          </a:p>
        </p:txBody>
      </p:sp>
      <p:sp>
        <p:nvSpPr>
          <p:cNvPr id="3" name="Content Placeholder 2">
            <a:extLst>
              <a:ext uri="{FF2B5EF4-FFF2-40B4-BE49-F238E27FC236}">
                <a16:creationId xmlns:a16="http://schemas.microsoft.com/office/drawing/2014/main" id="{071A179F-F093-4020-A8AA-F872A2380A04}"/>
              </a:ext>
            </a:extLst>
          </p:cNvPr>
          <p:cNvSpPr>
            <a:spLocks noGrp="1"/>
          </p:cNvSpPr>
          <p:nvPr>
            <p:ph idx="1"/>
          </p:nvPr>
        </p:nvSpPr>
        <p:spPr>
          <a:xfrm>
            <a:off x="838200" y="2729948"/>
            <a:ext cx="10515600" cy="3447014"/>
          </a:xfrm>
        </p:spPr>
        <p:txBody>
          <a:bodyPr/>
          <a:lstStyle/>
          <a:p>
            <a:r>
              <a:rPr lang="en-US" sz="3600" dirty="0"/>
              <a:t>The Independent Living philosophy says that every person, regardless of disability, has the potential and the right to exercise individual self-determination.</a:t>
            </a:r>
          </a:p>
          <a:p>
            <a:pPr marL="0" indent="0">
              <a:buNone/>
            </a:pPr>
            <a:endParaRPr lang="en-US" dirty="0"/>
          </a:p>
        </p:txBody>
      </p:sp>
    </p:spTree>
    <p:extLst>
      <p:ext uri="{BB962C8B-B14F-4D97-AF65-F5344CB8AC3E}">
        <p14:creationId xmlns:p14="http://schemas.microsoft.com/office/powerpoint/2010/main" val="3944122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66138-D880-4ABF-9065-192BEEFE9CA1}"/>
              </a:ext>
            </a:extLst>
          </p:cNvPr>
          <p:cNvSpPr>
            <a:spLocks noGrp="1"/>
          </p:cNvSpPr>
          <p:nvPr>
            <p:ph type="title"/>
          </p:nvPr>
        </p:nvSpPr>
        <p:spPr>
          <a:solidFill>
            <a:schemeClr val="accent6">
              <a:lumMod val="20000"/>
              <a:lumOff val="80000"/>
            </a:schemeClr>
          </a:solidFill>
        </p:spPr>
        <p:txBody>
          <a:bodyPr/>
          <a:lstStyle/>
          <a:p>
            <a:pPr algn="ctr"/>
            <a:r>
              <a:rPr lang="en-US" dirty="0"/>
              <a:t>What is Self-Determination?</a:t>
            </a:r>
          </a:p>
        </p:txBody>
      </p:sp>
      <p:sp>
        <p:nvSpPr>
          <p:cNvPr id="3" name="Content Placeholder 2">
            <a:extLst>
              <a:ext uri="{FF2B5EF4-FFF2-40B4-BE49-F238E27FC236}">
                <a16:creationId xmlns:a16="http://schemas.microsoft.com/office/drawing/2014/main" id="{B7F63DFE-F165-4975-B169-B7280103ECB1}"/>
              </a:ext>
            </a:extLst>
          </p:cNvPr>
          <p:cNvSpPr>
            <a:spLocks noGrp="1"/>
          </p:cNvSpPr>
          <p:nvPr>
            <p:ph idx="1"/>
          </p:nvPr>
        </p:nvSpPr>
        <p:spPr>
          <a:xfrm>
            <a:off x="838200" y="2358887"/>
            <a:ext cx="10515600" cy="3818076"/>
          </a:xfrm>
        </p:spPr>
        <p:txBody>
          <a:bodyPr/>
          <a:lstStyle/>
          <a:p>
            <a:r>
              <a:rPr lang="en-US" sz="3600" dirty="0"/>
              <a:t>Self Determination refers to a characteristic of a person that leads them to make choices and decisions based on their own preferences and interests, to monitor and regulate their own actions and to be goal-oriented and self-directing.</a:t>
            </a:r>
          </a:p>
          <a:p>
            <a:pPr marL="0" indent="0">
              <a:buNone/>
            </a:pPr>
            <a:endParaRPr lang="en-US" dirty="0"/>
          </a:p>
        </p:txBody>
      </p:sp>
    </p:spTree>
    <p:extLst>
      <p:ext uri="{BB962C8B-B14F-4D97-AF65-F5344CB8AC3E}">
        <p14:creationId xmlns:p14="http://schemas.microsoft.com/office/powerpoint/2010/main" val="4029995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7B4DF-04D9-4ED7-8C78-D7993F2ACD03}"/>
              </a:ext>
            </a:extLst>
          </p:cNvPr>
          <p:cNvSpPr>
            <a:spLocks noGrp="1"/>
          </p:cNvSpPr>
          <p:nvPr>
            <p:ph type="title"/>
          </p:nvPr>
        </p:nvSpPr>
        <p:spPr>
          <a:solidFill>
            <a:schemeClr val="accent1">
              <a:lumMod val="20000"/>
              <a:lumOff val="80000"/>
            </a:schemeClr>
          </a:solidFill>
        </p:spPr>
        <p:txBody>
          <a:bodyPr/>
          <a:lstStyle/>
          <a:p>
            <a:pPr algn="ctr"/>
            <a:r>
              <a:rPr lang="en-US" dirty="0"/>
              <a:t>Medical Model Vs. Independent Living</a:t>
            </a:r>
          </a:p>
        </p:txBody>
      </p:sp>
      <p:sp>
        <p:nvSpPr>
          <p:cNvPr id="3" name="Content Placeholder 2">
            <a:extLst>
              <a:ext uri="{FF2B5EF4-FFF2-40B4-BE49-F238E27FC236}">
                <a16:creationId xmlns:a16="http://schemas.microsoft.com/office/drawing/2014/main" id="{9BB94308-9DDD-4D2B-4DD9-FD67A87E80F6}"/>
              </a:ext>
            </a:extLst>
          </p:cNvPr>
          <p:cNvSpPr>
            <a:spLocks noGrp="1"/>
          </p:cNvSpPr>
          <p:nvPr>
            <p:ph idx="1"/>
          </p:nvPr>
        </p:nvSpPr>
        <p:spPr>
          <a:xfrm>
            <a:off x="838200" y="1690688"/>
            <a:ext cx="10515600" cy="4802187"/>
          </a:xfrm>
        </p:spPr>
        <p:txBody>
          <a:bodyPr/>
          <a:lstStyle/>
          <a:p>
            <a:pPr marL="0" indent="0">
              <a:buNone/>
            </a:pPr>
            <a:r>
              <a:rPr lang="en-US" sz="2600" dirty="0">
                <a:effectLst/>
                <a:latin typeface="Calibri" panose="020F0502020204030204" pitchFamily="34" charset="0"/>
                <a:ea typeface="Calibri" panose="020F0502020204030204" pitchFamily="34" charset="0"/>
                <a:cs typeface="Times New Roman" panose="02020603050405020304" pitchFamily="18" charset="0"/>
              </a:rPr>
              <a:t>The Independent Living philosophy is very different from the medical model and calls for a different way of perceiving and relating to people with disabilities. The problem has been that people with disabilities are often dependent on others to make decisions about their lives. Widespread discrimination toward people with disabilities is a significant issue. In the IL paradigm, disability is considered a natural part of the human experience. Independent living means controlling what is done in your life, and making your own decisions. The problem lies in the environmental, social and economic barriers that people face. The solutions are civil rights protections, removal of barriers, and strong advocacy efforts to make change happen. The desired outcome is a person who controls his or her own life, has opportunities comparable to other citizens, participates in the community as they wish, and who has economic security.  </a:t>
            </a:r>
          </a:p>
          <a:p>
            <a:endParaRPr lang="en-US" dirty="0"/>
          </a:p>
        </p:txBody>
      </p:sp>
    </p:spTree>
    <p:extLst>
      <p:ext uri="{BB962C8B-B14F-4D97-AF65-F5344CB8AC3E}">
        <p14:creationId xmlns:p14="http://schemas.microsoft.com/office/powerpoint/2010/main" val="3887361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7B4DF-04D9-4ED7-8C78-D7993F2ACD03}"/>
              </a:ext>
            </a:extLst>
          </p:cNvPr>
          <p:cNvSpPr>
            <a:spLocks noGrp="1"/>
          </p:cNvSpPr>
          <p:nvPr>
            <p:ph type="title"/>
          </p:nvPr>
        </p:nvSpPr>
        <p:spPr>
          <a:xfrm>
            <a:off x="838200" y="365125"/>
            <a:ext cx="10515600" cy="926465"/>
          </a:xfrm>
          <a:solidFill>
            <a:schemeClr val="accent1">
              <a:lumMod val="20000"/>
              <a:lumOff val="80000"/>
            </a:schemeClr>
          </a:solidFill>
        </p:spPr>
        <p:txBody>
          <a:bodyPr/>
          <a:lstStyle/>
          <a:p>
            <a:pPr algn="ctr"/>
            <a:r>
              <a:rPr lang="en-US" dirty="0"/>
              <a:t>Medical Model Vs. Independent Living</a:t>
            </a:r>
          </a:p>
        </p:txBody>
      </p:sp>
      <p:sp>
        <p:nvSpPr>
          <p:cNvPr id="3" name="Content Placeholder 2">
            <a:extLst>
              <a:ext uri="{FF2B5EF4-FFF2-40B4-BE49-F238E27FC236}">
                <a16:creationId xmlns:a16="http://schemas.microsoft.com/office/drawing/2014/main" id="{9BB94308-9DDD-4D2B-4DD9-FD67A87E80F6}"/>
              </a:ext>
            </a:extLst>
          </p:cNvPr>
          <p:cNvSpPr>
            <a:spLocks noGrp="1"/>
          </p:cNvSpPr>
          <p:nvPr>
            <p:ph idx="1"/>
          </p:nvPr>
        </p:nvSpPr>
        <p:spPr>
          <a:xfrm>
            <a:off x="838200" y="1291590"/>
            <a:ext cx="10515600" cy="5383530"/>
          </a:xfrm>
        </p:spPr>
        <p:txBody>
          <a:bodyPr>
            <a:normAutofit fontScale="92500" lnSpcReduction="20000"/>
          </a:bodyPr>
          <a:lstStyle/>
          <a:p>
            <a:pPr marL="0" marR="0">
              <a:lnSpc>
                <a:spcPct val="107000"/>
              </a:lnSpc>
              <a:spcBef>
                <a:spcPts val="0"/>
              </a:spcBef>
              <a:spcAft>
                <a:spcPts val="800"/>
              </a:spcAft>
            </a:pPr>
            <a:r>
              <a:rPr lang="en-US" sz="2600" dirty="0">
                <a:effectLst/>
                <a:latin typeface="Calibri" panose="020F0502020204030204" pitchFamily="34" charset="0"/>
                <a:ea typeface="Calibri" panose="020F0502020204030204" pitchFamily="34" charset="0"/>
                <a:cs typeface="Times New Roman" panose="02020603050405020304" pitchFamily="18" charset="0"/>
              </a:rPr>
              <a:t>In the Independent Living movement </a:t>
            </a:r>
            <a:r>
              <a:rPr lang="en-US" sz="2600" dirty="0" err="1">
                <a:effectLst/>
                <a:latin typeface="Calibri" panose="020F0502020204030204" pitchFamily="34" charset="0"/>
                <a:ea typeface="Calibri" panose="020F0502020204030204" pitchFamily="34" charset="0"/>
                <a:cs typeface="Times New Roman" panose="02020603050405020304" pitchFamily="18" charset="0"/>
              </a:rPr>
              <a:t>Gerben</a:t>
            </a:r>
            <a:r>
              <a:rPr lang="en-US" sz="2600" dirty="0">
                <a:effectLst/>
                <a:latin typeface="Calibri" panose="020F0502020204030204" pitchFamily="34" charset="0"/>
                <a:ea typeface="Calibri" panose="020F0502020204030204" pitchFamily="34" charset="0"/>
                <a:cs typeface="Times New Roman" panose="02020603050405020304" pitchFamily="18" charset="0"/>
              </a:rPr>
              <a:t> DeJong developed the Independent Living Paradigm in the late 70’s.  Saying in part that a shift was needed from the medical model to an Independent Living model.  Starting with individual empowerment and responsibility for defining and meeting one's own needs.</a:t>
            </a:r>
          </a:p>
          <a:p>
            <a:r>
              <a:rPr lang="en-US" sz="2600" dirty="0">
                <a:effectLst/>
                <a:latin typeface="Calibri" panose="020F0502020204030204" pitchFamily="34" charset="0"/>
                <a:ea typeface="Calibri" panose="020F0502020204030204" pitchFamily="34" charset="0"/>
                <a:cs typeface="Times New Roman" panose="02020603050405020304" pitchFamily="18" charset="0"/>
              </a:rPr>
              <a:t>That people with disabilities were not the problem, “no longer seen as broken, certainly not in need of repair.”</a:t>
            </a:r>
          </a:p>
          <a:p>
            <a:pPr marL="0" marR="0">
              <a:lnSpc>
                <a:spcPct val="107000"/>
              </a:lnSpc>
              <a:spcBef>
                <a:spcPts val="0"/>
              </a:spcBef>
              <a:spcAft>
                <a:spcPts val="800"/>
              </a:spcAft>
            </a:pPr>
            <a:r>
              <a:rPr lang="en-US" sz="2600" dirty="0">
                <a:effectLst/>
                <a:latin typeface="Calibri" panose="020F0502020204030204" pitchFamily="34" charset="0"/>
                <a:ea typeface="Calibri" panose="020F0502020204030204" pitchFamily="34" charset="0"/>
                <a:cs typeface="Times New Roman" panose="02020603050405020304" pitchFamily="18" charset="0"/>
              </a:rPr>
              <a:t>The problems were within society.  There is a need for fixing society and not the person with a disability.</a:t>
            </a:r>
          </a:p>
          <a:p>
            <a:pPr marL="0" marR="0">
              <a:lnSpc>
                <a:spcPct val="107000"/>
              </a:lnSpc>
              <a:spcBef>
                <a:spcPts val="0"/>
              </a:spcBef>
              <a:spcAft>
                <a:spcPts val="800"/>
              </a:spcAft>
            </a:pPr>
            <a:r>
              <a:rPr lang="en-US" sz="2600" dirty="0">
                <a:effectLst/>
                <a:latin typeface="Calibri" panose="020F0502020204030204" pitchFamily="34" charset="0"/>
                <a:ea typeface="Calibri" panose="020F0502020204030204" pitchFamily="34" charset="0"/>
                <a:cs typeface="Times New Roman" panose="02020603050405020304" pitchFamily="18" charset="0"/>
              </a:rPr>
              <a:t>Important decisions must be made by the person not the professional.</a:t>
            </a:r>
          </a:p>
          <a:p>
            <a:pPr marL="0" marR="0">
              <a:lnSpc>
                <a:spcPct val="107000"/>
              </a:lnSpc>
              <a:spcBef>
                <a:spcPts val="0"/>
              </a:spcBef>
              <a:spcAft>
                <a:spcPts val="800"/>
              </a:spcAft>
            </a:pPr>
            <a:r>
              <a:rPr lang="en-US" sz="2600" dirty="0">
                <a:effectLst/>
                <a:latin typeface="Calibri" panose="020F0502020204030204" pitchFamily="34" charset="0"/>
                <a:ea typeface="Calibri" panose="020F0502020204030204" pitchFamily="34" charset="0"/>
                <a:cs typeface="Times New Roman" panose="02020603050405020304" pitchFamily="18" charset="0"/>
              </a:rPr>
              <a:t>What took place was that people began to view themselves as powerful and self-directed, not victims or objects of charity.</a:t>
            </a:r>
          </a:p>
          <a:p>
            <a:r>
              <a:rPr lang="en-US" sz="2600" dirty="0">
                <a:effectLst/>
                <a:latin typeface="Calibri" panose="020F0502020204030204" pitchFamily="34" charset="0"/>
                <a:ea typeface="Calibri" panose="020F0502020204030204" pitchFamily="34" charset="0"/>
                <a:cs typeface="Times New Roman" panose="02020603050405020304" pitchFamily="18" charset="0"/>
              </a:rPr>
              <a:t>It’s important to understand and recognize that when saying medical model we are not just talking about medical folks.  This can include family or “professionals” that are part of the services, organizations, and agencies that we come in contact with.</a:t>
            </a:r>
          </a:p>
          <a:p>
            <a:endParaRPr lang="en-US" dirty="0"/>
          </a:p>
        </p:txBody>
      </p:sp>
    </p:spTree>
    <p:extLst>
      <p:ext uri="{BB962C8B-B14F-4D97-AF65-F5344CB8AC3E}">
        <p14:creationId xmlns:p14="http://schemas.microsoft.com/office/powerpoint/2010/main" val="3707035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7B4DF-04D9-4ED7-8C78-D7993F2ACD03}"/>
              </a:ext>
            </a:extLst>
          </p:cNvPr>
          <p:cNvSpPr>
            <a:spLocks noGrp="1"/>
          </p:cNvSpPr>
          <p:nvPr>
            <p:ph type="title"/>
          </p:nvPr>
        </p:nvSpPr>
        <p:spPr>
          <a:solidFill>
            <a:schemeClr val="accent1">
              <a:lumMod val="20000"/>
              <a:lumOff val="80000"/>
            </a:schemeClr>
          </a:solidFill>
        </p:spPr>
        <p:txBody>
          <a:bodyPr/>
          <a:lstStyle/>
          <a:p>
            <a:r>
              <a:rPr lang="en-US" dirty="0"/>
              <a:t>Medical Model Vs. Independent Living</a:t>
            </a:r>
          </a:p>
        </p:txBody>
      </p:sp>
      <p:sp>
        <p:nvSpPr>
          <p:cNvPr id="3" name="Content Placeholder 2">
            <a:extLst>
              <a:ext uri="{FF2B5EF4-FFF2-40B4-BE49-F238E27FC236}">
                <a16:creationId xmlns:a16="http://schemas.microsoft.com/office/drawing/2014/main" id="{9BB94308-9DDD-4D2B-4DD9-FD67A87E80F6}"/>
              </a:ext>
            </a:extLst>
          </p:cNvPr>
          <p:cNvSpPr>
            <a:spLocks noGrp="1"/>
          </p:cNvSpPr>
          <p:nvPr>
            <p:ph idx="1"/>
          </p:nvPr>
        </p:nvSpPr>
        <p:spPr>
          <a:xfrm>
            <a:off x="838200" y="1690688"/>
            <a:ext cx="10515600" cy="4802187"/>
          </a:xfrm>
        </p:spPr>
        <p:txBody>
          <a:bodyPr>
            <a:normAutofit/>
          </a:bodyPr>
          <a:lstStyle/>
          <a:p>
            <a:pPr marL="0" marR="0">
              <a:lnSpc>
                <a:spcPct val="150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We need to be and are the experts on what we want and need.</a:t>
            </a:r>
          </a:p>
          <a:p>
            <a:pPr marL="0" marR="0">
              <a:lnSpc>
                <a:spcPct val="150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The phrase “Nothing about us without us” is more than a slogan.  </a:t>
            </a:r>
          </a:p>
          <a:p>
            <a:pPr marL="0" marR="0">
              <a:lnSpc>
                <a:spcPct val="150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Nobody knows our issues better than we do.  </a:t>
            </a:r>
          </a:p>
          <a:p>
            <a:pPr marL="0" marR="0">
              <a:lnSpc>
                <a:spcPct val="110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If we don’t speak for ourselves, others will speak for us.  And our priorities will not be at the forefront.</a:t>
            </a:r>
          </a:p>
          <a:p>
            <a:pPr marL="0" marR="0">
              <a:lnSpc>
                <a:spcPct val="100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While it is not always with bad intent, there can be an assumption for others to think they know what is best for us.  </a:t>
            </a:r>
          </a:p>
        </p:txBody>
      </p:sp>
    </p:spTree>
    <p:extLst>
      <p:ext uri="{BB962C8B-B14F-4D97-AF65-F5344CB8AC3E}">
        <p14:creationId xmlns:p14="http://schemas.microsoft.com/office/powerpoint/2010/main" val="2849182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1B772-D792-41DF-89D1-E4ED0B0F6BBB}"/>
              </a:ext>
            </a:extLst>
          </p:cNvPr>
          <p:cNvSpPr>
            <a:spLocks noGrp="1"/>
          </p:cNvSpPr>
          <p:nvPr>
            <p:ph type="title"/>
          </p:nvPr>
        </p:nvSpPr>
        <p:spPr>
          <a:solidFill>
            <a:schemeClr val="accent6">
              <a:lumMod val="20000"/>
              <a:lumOff val="80000"/>
            </a:schemeClr>
          </a:solidFill>
        </p:spPr>
        <p:txBody>
          <a:bodyPr/>
          <a:lstStyle/>
          <a:p>
            <a:r>
              <a:rPr lang="en-US" dirty="0"/>
              <a:t>Centers for Independent Living: </a:t>
            </a:r>
            <a:r>
              <a:rPr lang="en-US" sz="2800" dirty="0"/>
              <a:t>The five core services</a:t>
            </a:r>
          </a:p>
        </p:txBody>
      </p:sp>
      <p:sp>
        <p:nvSpPr>
          <p:cNvPr id="3" name="Content Placeholder 2">
            <a:extLst>
              <a:ext uri="{FF2B5EF4-FFF2-40B4-BE49-F238E27FC236}">
                <a16:creationId xmlns:a16="http://schemas.microsoft.com/office/drawing/2014/main" id="{41FDA079-1BB6-4E8F-B89A-81D37CF4993D}"/>
              </a:ext>
            </a:extLst>
          </p:cNvPr>
          <p:cNvSpPr>
            <a:spLocks noGrp="1"/>
          </p:cNvSpPr>
          <p:nvPr>
            <p:ph idx="1"/>
          </p:nvPr>
        </p:nvSpPr>
        <p:spPr/>
        <p:txBody>
          <a:bodyPr/>
          <a:lstStyle/>
          <a:p>
            <a:r>
              <a:rPr lang="en-US" sz="3200" dirty="0"/>
              <a:t>Information and referral</a:t>
            </a:r>
          </a:p>
          <a:p>
            <a:r>
              <a:rPr lang="en-US" sz="3200" dirty="0"/>
              <a:t>IL skills training</a:t>
            </a:r>
          </a:p>
          <a:p>
            <a:r>
              <a:rPr lang="en-US" sz="3200" dirty="0"/>
              <a:t>Peer counseling</a:t>
            </a:r>
          </a:p>
          <a:p>
            <a:r>
              <a:rPr lang="en-US" sz="3200" dirty="0"/>
              <a:t>Individual and systems advocacy</a:t>
            </a:r>
          </a:p>
          <a:p>
            <a:r>
              <a:rPr lang="en-US" sz="3200" dirty="0"/>
              <a:t>Services that facilitate transition from nursing homes and other institutions to the community, provide assistance to those at risk of entering institutions, and facilitate transition of youth to postsecondary life. </a:t>
            </a:r>
          </a:p>
          <a:p>
            <a:pPr marL="0" indent="0">
              <a:buNone/>
            </a:pPr>
            <a:endParaRPr lang="en-US" dirty="0"/>
          </a:p>
        </p:txBody>
      </p:sp>
    </p:spTree>
    <p:extLst>
      <p:ext uri="{BB962C8B-B14F-4D97-AF65-F5344CB8AC3E}">
        <p14:creationId xmlns:p14="http://schemas.microsoft.com/office/powerpoint/2010/main" val="937048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0F88C-BA5B-414B-B6BF-A88671DD6D5C}"/>
              </a:ext>
            </a:extLst>
          </p:cNvPr>
          <p:cNvSpPr>
            <a:spLocks noGrp="1"/>
          </p:cNvSpPr>
          <p:nvPr>
            <p:ph type="title"/>
          </p:nvPr>
        </p:nvSpPr>
        <p:spPr>
          <a:solidFill>
            <a:schemeClr val="accent1">
              <a:lumMod val="20000"/>
              <a:lumOff val="80000"/>
            </a:schemeClr>
          </a:solidFill>
        </p:spPr>
        <p:txBody>
          <a:bodyPr/>
          <a:lstStyle/>
          <a:p>
            <a:pPr algn="ctr"/>
            <a:r>
              <a:rPr lang="en-US" dirty="0"/>
              <a:t>Nevada SILC Mission and Vision</a:t>
            </a:r>
          </a:p>
        </p:txBody>
      </p:sp>
      <p:sp>
        <p:nvSpPr>
          <p:cNvPr id="3" name="Content Placeholder 2">
            <a:extLst>
              <a:ext uri="{FF2B5EF4-FFF2-40B4-BE49-F238E27FC236}">
                <a16:creationId xmlns:a16="http://schemas.microsoft.com/office/drawing/2014/main" id="{8C2BBEA6-E853-4E7C-B901-33AECCDBE3F7}"/>
              </a:ext>
            </a:extLst>
          </p:cNvPr>
          <p:cNvSpPr>
            <a:spLocks noGrp="1"/>
          </p:cNvSpPr>
          <p:nvPr>
            <p:ph sz="half" idx="1"/>
          </p:nvPr>
        </p:nvSpPr>
        <p:spPr/>
        <p:txBody>
          <a:bodyPr/>
          <a:lstStyle/>
          <a:p>
            <a:r>
              <a:rPr lang="en-US" sz="3200" dirty="0"/>
              <a:t>The mission of the Council is to advocate for the development of a network of programs, services and options designed to empower Nevadans with disabilities to live independently in the community.</a:t>
            </a:r>
          </a:p>
          <a:p>
            <a:endParaRPr lang="en-US" dirty="0"/>
          </a:p>
        </p:txBody>
      </p:sp>
      <p:sp>
        <p:nvSpPr>
          <p:cNvPr id="4" name="Content Placeholder 3">
            <a:extLst>
              <a:ext uri="{FF2B5EF4-FFF2-40B4-BE49-F238E27FC236}">
                <a16:creationId xmlns:a16="http://schemas.microsoft.com/office/drawing/2014/main" id="{86B8D529-ABAF-4757-867A-AB60BC7F8506}"/>
              </a:ext>
            </a:extLst>
          </p:cNvPr>
          <p:cNvSpPr>
            <a:spLocks noGrp="1"/>
          </p:cNvSpPr>
          <p:nvPr>
            <p:ph sz="half" idx="2"/>
          </p:nvPr>
        </p:nvSpPr>
        <p:spPr/>
        <p:txBody>
          <a:bodyPr/>
          <a:lstStyle/>
          <a:p>
            <a:r>
              <a:rPr lang="en-US" sz="3200" dirty="0"/>
              <a:t>Our vision is to collaborate to create a community that values respect, equality and self-direction throughout the State.</a:t>
            </a:r>
          </a:p>
          <a:p>
            <a:endParaRPr lang="en-US" dirty="0"/>
          </a:p>
        </p:txBody>
      </p:sp>
    </p:spTree>
    <p:extLst>
      <p:ext uri="{BB962C8B-B14F-4D97-AF65-F5344CB8AC3E}">
        <p14:creationId xmlns:p14="http://schemas.microsoft.com/office/powerpoint/2010/main" val="2879207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07EE8-A272-B594-B30C-0D6AD7E3A1C0}"/>
              </a:ext>
            </a:extLst>
          </p:cNvPr>
          <p:cNvSpPr>
            <a:spLocks noGrp="1"/>
          </p:cNvSpPr>
          <p:nvPr>
            <p:ph type="title"/>
          </p:nvPr>
        </p:nvSpPr>
        <p:spPr>
          <a:solidFill>
            <a:schemeClr val="accent1">
              <a:lumMod val="20000"/>
              <a:lumOff val="80000"/>
            </a:schemeClr>
          </a:solidFill>
        </p:spPr>
        <p:txBody>
          <a:bodyPr/>
          <a:lstStyle/>
          <a:p>
            <a:pPr algn="ctr"/>
            <a:r>
              <a:rPr lang="en-US" dirty="0"/>
              <a:t>Youth Action Council</a:t>
            </a:r>
          </a:p>
        </p:txBody>
      </p:sp>
      <p:sp>
        <p:nvSpPr>
          <p:cNvPr id="3" name="Content Placeholder 2">
            <a:extLst>
              <a:ext uri="{FF2B5EF4-FFF2-40B4-BE49-F238E27FC236}">
                <a16:creationId xmlns:a16="http://schemas.microsoft.com/office/drawing/2014/main" id="{89CB41AD-F284-F560-15E2-072880E221B2}"/>
              </a:ext>
            </a:extLst>
          </p:cNvPr>
          <p:cNvSpPr>
            <a:spLocks noGrp="1"/>
          </p:cNvSpPr>
          <p:nvPr>
            <p:ph sz="half" idx="1"/>
          </p:nvPr>
        </p:nvSpPr>
        <p:spPr>
          <a:xfrm>
            <a:off x="838200" y="1805305"/>
            <a:ext cx="10515600" cy="4351338"/>
          </a:xfrm>
        </p:spPr>
        <p:txBody>
          <a:bodyPr>
            <a:normAutofit/>
          </a:bodyPr>
          <a:lstStyle/>
          <a:p>
            <a:pPr marL="0" indent="0" algn="ctr">
              <a:buNone/>
            </a:pPr>
            <a:r>
              <a:rPr lang="en-US" sz="4400" dirty="0">
                <a:latin typeface="+mj-lt"/>
                <a:ea typeface="+mj-ea"/>
                <a:cs typeface="+mj-cs"/>
              </a:rPr>
              <a:t>Youth Leader – Cody Butler</a:t>
            </a:r>
          </a:p>
          <a:p>
            <a:pPr marL="0" indent="0" algn="ctr">
              <a:buNone/>
            </a:pPr>
            <a:r>
              <a:rPr lang="en-US" sz="4400" dirty="0">
                <a:latin typeface="+mj-lt"/>
                <a:ea typeface="+mj-ea"/>
                <a:cs typeface="+mj-cs"/>
                <a:hlinkClick r:id="rId2"/>
              </a:rPr>
              <a:t>codybutler@adsd.nv.gov</a:t>
            </a:r>
            <a:r>
              <a:rPr lang="en-US" sz="4400" dirty="0">
                <a:latin typeface="+mj-lt"/>
                <a:ea typeface="+mj-ea"/>
                <a:cs typeface="+mj-cs"/>
              </a:rPr>
              <a:t> </a:t>
            </a:r>
          </a:p>
          <a:p>
            <a:pPr marL="0" indent="0" algn="ctr">
              <a:buNone/>
            </a:pPr>
            <a:r>
              <a:rPr lang="en-US" sz="4400" dirty="0">
                <a:latin typeface="+mj-lt"/>
                <a:ea typeface="+mj-ea"/>
                <a:cs typeface="+mj-cs"/>
              </a:rPr>
              <a:t>or visit</a:t>
            </a:r>
          </a:p>
          <a:p>
            <a:pPr marL="0" indent="0" algn="ctr">
              <a:buNone/>
            </a:pPr>
            <a:r>
              <a:rPr lang="en-US" sz="4400" dirty="0">
                <a:latin typeface="+mj-lt"/>
                <a:ea typeface="+mj-ea"/>
                <a:cs typeface="+mj-cs"/>
                <a:hlinkClick r:id="rId3"/>
              </a:rPr>
              <a:t>https://www.nvsilc.com/get-involved/join-the-youth-group/</a:t>
            </a:r>
            <a:endParaRPr lang="en-US" sz="4400" dirty="0">
              <a:latin typeface="+mj-lt"/>
              <a:ea typeface="+mj-ea"/>
              <a:cs typeface="+mj-cs"/>
            </a:endParaRPr>
          </a:p>
        </p:txBody>
      </p:sp>
    </p:spTree>
    <p:extLst>
      <p:ext uri="{BB962C8B-B14F-4D97-AF65-F5344CB8AC3E}">
        <p14:creationId xmlns:p14="http://schemas.microsoft.com/office/powerpoint/2010/main" val="6198538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TotalTime>
  <Words>1038</Words>
  <Application>Microsoft Office PowerPoint</Application>
  <PresentationFormat>Widescreen</PresentationFormat>
  <Paragraphs>89</Paragraphs>
  <Slides>14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Independent Living</vt:lpstr>
      <vt:lpstr>The Independent Living Philosophy</vt:lpstr>
      <vt:lpstr>What is Self-Determination?</vt:lpstr>
      <vt:lpstr>Medical Model Vs. Independent Living</vt:lpstr>
      <vt:lpstr>Medical Model Vs. Independent Living</vt:lpstr>
      <vt:lpstr>Medical Model Vs. Independent Living</vt:lpstr>
      <vt:lpstr>Centers for Independent Living: The five core services</vt:lpstr>
      <vt:lpstr>Nevada SILC Mission and Vision</vt:lpstr>
      <vt:lpstr>Youth Action Council</vt:lpstr>
      <vt:lpstr>NV SILC Goals</vt:lpstr>
      <vt:lpstr>Collaboration and Involvement</vt:lpstr>
      <vt:lpstr>SILC Members and SILC Contact Information</vt:lpstr>
      <vt:lpstr>Presenters:</vt:lpstr>
      <vt:lpstr>References addressing a medical model: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Dawn Lyons</dc:creator>
  <cp:lastModifiedBy>Dawn Lyons</cp:lastModifiedBy>
  <cp:revision>20</cp:revision>
  <dcterms:created xsi:type="dcterms:W3CDTF">2020-11-10T19:15:55Z</dcterms:created>
  <dcterms:modified xsi:type="dcterms:W3CDTF">2022-06-30T22:55:24Z</dcterms:modified>
</cp:coreProperties>
</file>