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24"/>
  </p:notesMasterIdLst>
  <p:handoutMasterIdLst>
    <p:handoutMasterId r:id="rId25"/>
  </p:handoutMasterIdLst>
  <p:sldIdLst>
    <p:sldId id="465" r:id="rId2"/>
    <p:sldId id="463" r:id="rId3"/>
    <p:sldId id="406" r:id="rId4"/>
    <p:sldId id="474" r:id="rId5"/>
    <p:sldId id="407" r:id="rId6"/>
    <p:sldId id="458" r:id="rId7"/>
    <p:sldId id="459" r:id="rId8"/>
    <p:sldId id="464" r:id="rId9"/>
    <p:sldId id="475" r:id="rId10"/>
    <p:sldId id="460" r:id="rId11"/>
    <p:sldId id="394" r:id="rId12"/>
    <p:sldId id="453" r:id="rId13"/>
    <p:sldId id="461" r:id="rId14"/>
    <p:sldId id="442" r:id="rId15"/>
    <p:sldId id="449" r:id="rId16"/>
    <p:sldId id="466" r:id="rId17"/>
    <p:sldId id="471" r:id="rId18"/>
    <p:sldId id="467" r:id="rId19"/>
    <p:sldId id="468" r:id="rId20"/>
    <p:sldId id="469" r:id="rId21"/>
    <p:sldId id="470" r:id="rId22"/>
    <p:sldId id="411"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CCFF"/>
    <a:srgbClr val="9AC0FE"/>
    <a:srgbClr val="1060A8"/>
    <a:srgbClr val="3366CC"/>
    <a:srgbClr val="3366FF"/>
    <a:srgbClr val="6699FF"/>
    <a:srgbClr val="70AC2E"/>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6" autoAdjust="0"/>
    <p:restoredTop sz="94574" autoAdjust="0"/>
  </p:normalViewPr>
  <p:slideViewPr>
    <p:cSldViewPr>
      <p:cViewPr varScale="1">
        <p:scale>
          <a:sx n="108" d="100"/>
          <a:sy n="108" d="100"/>
        </p:scale>
        <p:origin x="17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D8D7510-E67F-4FD7-BD84-BDAC04DC3E63}" type="datetimeFigureOut">
              <a:rPr lang="en-US" smtClean="0"/>
              <a:t>7/5/2022</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210B29DC-C515-4874-9E9D-FEEE3E172DEF}" type="slidenum">
              <a:rPr lang="en-US" smtClean="0"/>
              <a:t>‹#›</a:t>
            </a:fld>
            <a:endParaRPr lang="en-US"/>
          </a:p>
        </p:txBody>
      </p:sp>
    </p:spTree>
    <p:extLst>
      <p:ext uri="{BB962C8B-B14F-4D97-AF65-F5344CB8AC3E}">
        <p14:creationId xmlns:p14="http://schemas.microsoft.com/office/powerpoint/2010/main" val="411135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B4DD5C00-5CE9-46DC-BB99-8C172816B3A6}" type="datetimeFigureOut">
              <a:rPr lang="en-US" smtClean="0"/>
              <a:t>7/5/2022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E89193BF-402C-45A6-B004-63F2ADB485CE}" type="slidenum">
              <a:rPr lang="en-US" smtClean="0"/>
              <a:t>‹#›</a:t>
            </a:fld>
            <a:endParaRPr lang="en-US"/>
          </a:p>
        </p:txBody>
      </p:sp>
    </p:spTree>
    <p:extLst>
      <p:ext uri="{BB962C8B-B14F-4D97-AF65-F5344CB8AC3E}">
        <p14:creationId xmlns:p14="http://schemas.microsoft.com/office/powerpoint/2010/main" val="370054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Silver State Advocacy </a:t>
            </a:r>
            <a:r>
              <a:rPr lang="en-US" sz="1200" kern="1200" dirty="0" err="1">
                <a:solidFill>
                  <a:schemeClr val="tx1"/>
                </a:solidFill>
                <a:effectLst/>
                <a:latin typeface="+mn-lt"/>
                <a:ea typeface="+mn-ea"/>
                <a:cs typeface="+mn-cs"/>
              </a:rPr>
              <a:t>Confernece</a:t>
            </a:r>
            <a:r>
              <a:rPr lang="en-US" sz="1200" kern="1200" dirty="0">
                <a:solidFill>
                  <a:schemeClr val="tx1"/>
                </a:solidFill>
                <a:effectLst/>
                <a:latin typeface="+mn-lt"/>
                <a:ea typeface="+mn-ea"/>
                <a:cs typeface="+mn-cs"/>
              </a:rPr>
              <a:t>, for inviting me to speak with you all about a little known disease called Tuberous Sclerosis Complex.</a:t>
            </a:r>
          </a:p>
          <a:p>
            <a:r>
              <a:rPr lang="en-US" sz="1200" kern="1200" dirty="0">
                <a:solidFill>
                  <a:schemeClr val="tx1"/>
                </a:solidFill>
                <a:effectLst/>
                <a:latin typeface="+mn-lt"/>
                <a:ea typeface="+mn-ea"/>
                <a:cs typeface="+mn-cs"/>
              </a:rPr>
              <a:t>I am excited and grateful to be here with you.</a:t>
            </a:r>
          </a:p>
          <a:p>
            <a:r>
              <a:rPr lang="en-US" sz="1200" kern="1200" dirty="0">
                <a:solidFill>
                  <a:schemeClr val="tx1"/>
                </a:solidFill>
                <a:effectLst/>
                <a:latin typeface="+mn-lt"/>
                <a:ea typeface="+mn-ea"/>
                <a:cs typeface="+mn-cs"/>
              </a:rPr>
              <a:t>Tuberous Sclerosis Complex was our family’s devastating news.</a:t>
            </a:r>
          </a:p>
          <a:p>
            <a:r>
              <a:rPr lang="en-US" sz="1200" kern="1200" dirty="0">
                <a:solidFill>
                  <a:schemeClr val="tx1"/>
                </a:solidFill>
                <a:effectLst/>
                <a:latin typeface="+mn-lt"/>
                <a:ea typeface="+mn-ea"/>
                <a:cs typeface="+mn-cs"/>
              </a:rPr>
              <a:t>When my son was born in 1998, the nurse doing his </a:t>
            </a:r>
            <a:r>
              <a:rPr lang="en-US" sz="1200" kern="1200" dirty="0" err="1">
                <a:solidFill>
                  <a:schemeClr val="tx1"/>
                </a:solidFill>
                <a:effectLst/>
                <a:latin typeface="+mn-lt"/>
                <a:ea typeface="+mn-ea"/>
                <a:cs typeface="+mn-cs"/>
              </a:rPr>
              <a:t>Agpar</a:t>
            </a:r>
            <a:r>
              <a:rPr lang="en-US" sz="1200" kern="1200" dirty="0">
                <a:solidFill>
                  <a:schemeClr val="tx1"/>
                </a:solidFill>
                <a:effectLst/>
                <a:latin typeface="+mn-lt"/>
                <a:ea typeface="+mn-ea"/>
                <a:cs typeface="+mn-cs"/>
              </a:rPr>
              <a:t> scores noticed an irregular heartbeat.</a:t>
            </a:r>
          </a:p>
          <a:p>
            <a:r>
              <a:rPr lang="en-US" sz="1200" kern="1200" dirty="0">
                <a:solidFill>
                  <a:schemeClr val="tx1"/>
                </a:solidFill>
                <a:effectLst/>
                <a:latin typeface="+mn-lt"/>
                <a:ea typeface="+mn-ea"/>
                <a:cs typeface="+mn-cs"/>
              </a:rPr>
              <a:t>An ultrasound showed tumors in his heart.</a:t>
            </a:r>
          </a:p>
          <a:p>
            <a:r>
              <a:rPr lang="en-US" sz="1200" kern="1200" dirty="0">
                <a:solidFill>
                  <a:schemeClr val="tx1"/>
                </a:solidFill>
                <a:effectLst/>
                <a:latin typeface="+mn-lt"/>
                <a:ea typeface="+mn-ea"/>
                <a:cs typeface="+mn-cs"/>
              </a:rPr>
              <a:t>The pediatric cardiologist let us know our son could have tuberous sclerosis complex.</a:t>
            </a:r>
          </a:p>
          <a:p>
            <a:r>
              <a:rPr lang="en-US" sz="1200" kern="1200" dirty="0">
                <a:solidFill>
                  <a:schemeClr val="tx1"/>
                </a:solidFill>
                <a:effectLst/>
                <a:latin typeface="+mn-lt"/>
                <a:ea typeface="+mn-ea"/>
                <a:cs typeface="+mn-cs"/>
              </a:rPr>
              <a:t>A month later, an MRI showed tumors in his brain, confirming his diagnosis.</a:t>
            </a:r>
          </a:p>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2</a:t>
            </a:fld>
            <a:endParaRPr lang="en-US"/>
          </a:p>
        </p:txBody>
      </p:sp>
    </p:spTree>
    <p:extLst>
      <p:ext uri="{BB962C8B-B14F-4D97-AF65-F5344CB8AC3E}">
        <p14:creationId xmlns:p14="http://schemas.microsoft.com/office/powerpoint/2010/main" val="368662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They are studying infants with TSC from the earliest possible moment to detect any evidence of seizure activity in an EEG brainwave scan, before the first physical seizure ever appears.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 the first sign of an abnormal EEG, treatment to prevent seizures begins immediately, thus vastly reducing the likelihood of seizures starting or reducing the severity of those seizures if they do begin.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Stopping or reducing the seizures at this early stage of life gives the child the greatest chance of avoiding the cognitive impairment, intellectual disability and challenging behaviors that can come with TSC. </a:t>
            </a:r>
          </a:p>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14</a:t>
            </a:fld>
            <a:endParaRPr lang="en-US"/>
          </a:p>
        </p:txBody>
      </p:sp>
    </p:spTree>
    <p:extLst>
      <p:ext uri="{BB962C8B-B14F-4D97-AF65-F5344CB8AC3E}">
        <p14:creationId xmlns:p14="http://schemas.microsoft.com/office/powerpoint/2010/main" val="392438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my beautiful son, Jack, is an adult.  He has </a:t>
            </a:r>
            <a:r>
              <a:rPr lang="en-US" sz="1200" b="1" kern="1200" dirty="0">
                <a:solidFill>
                  <a:schemeClr val="tx1"/>
                </a:solidFill>
                <a:effectLst/>
                <a:latin typeface="+mn-lt"/>
                <a:ea typeface="+mn-ea"/>
                <a:cs typeface="+mn-cs"/>
              </a:rPr>
              <a:t>seizures, autism</a:t>
            </a:r>
            <a:r>
              <a:rPr lang="en-US" sz="1200" kern="1200" dirty="0">
                <a:solidFill>
                  <a:schemeClr val="tx1"/>
                </a:solidFill>
                <a:effectLst/>
                <a:latin typeface="+mn-lt"/>
                <a:ea typeface="+mn-ea"/>
                <a:cs typeface="+mn-cs"/>
              </a:rPr>
              <a:t>, communication deficits, </a:t>
            </a:r>
            <a:r>
              <a:rPr lang="en-US" sz="1200" b="1" kern="1200" dirty="0">
                <a:solidFill>
                  <a:schemeClr val="tx1"/>
                </a:solidFill>
                <a:effectLst/>
                <a:latin typeface="+mn-lt"/>
                <a:ea typeface="+mn-ea"/>
                <a:cs typeface="+mn-cs"/>
              </a:rPr>
              <a:t>intellectual disability</a:t>
            </a:r>
            <a:r>
              <a:rPr lang="en-US" sz="1200" kern="1200" dirty="0">
                <a:solidFill>
                  <a:schemeClr val="tx1"/>
                </a:solidFill>
                <a:effectLst/>
                <a:latin typeface="+mn-lt"/>
                <a:ea typeface="+mn-ea"/>
                <a:cs typeface="+mn-cs"/>
              </a:rPr>
              <a:t>, high anxiety, </a:t>
            </a:r>
            <a:r>
              <a:rPr lang="en-US" sz="1200" b="1" kern="1200" dirty="0">
                <a:solidFill>
                  <a:schemeClr val="tx1"/>
                </a:solidFill>
                <a:effectLst/>
                <a:latin typeface="+mn-lt"/>
                <a:ea typeface="+mn-ea"/>
                <a:cs typeface="+mn-cs"/>
              </a:rPr>
              <a:t>aggressive behaviors</a:t>
            </a:r>
            <a:r>
              <a:rPr lang="en-US" sz="1200" kern="1200" dirty="0">
                <a:solidFill>
                  <a:schemeClr val="tx1"/>
                </a:solidFill>
                <a:effectLst/>
                <a:latin typeface="+mn-lt"/>
                <a:ea typeface="+mn-ea"/>
                <a:cs typeface="+mn-cs"/>
              </a:rPr>
              <a:t> and is living in an institution, because of that diagnosis, received 24 years ago.</a:t>
            </a:r>
          </a:p>
        </p:txBody>
      </p:sp>
      <p:sp>
        <p:nvSpPr>
          <p:cNvPr id="4" name="Slide Number Placeholder 3"/>
          <p:cNvSpPr>
            <a:spLocks noGrp="1"/>
          </p:cNvSpPr>
          <p:nvPr>
            <p:ph type="sldNum" sz="quarter" idx="10"/>
          </p:nvPr>
        </p:nvSpPr>
        <p:spPr/>
        <p:txBody>
          <a:bodyPr/>
          <a:lstStyle/>
          <a:p>
            <a:fld id="{E89193BF-402C-45A6-B004-63F2ADB485CE}" type="slidenum">
              <a:rPr lang="en-US" smtClean="0"/>
              <a:t>15</a:t>
            </a:fld>
            <a:endParaRPr lang="en-US"/>
          </a:p>
        </p:txBody>
      </p:sp>
    </p:spTree>
    <p:extLst>
      <p:ext uri="{BB962C8B-B14F-4D97-AF65-F5344CB8AC3E}">
        <p14:creationId xmlns:p14="http://schemas.microsoft.com/office/powerpoint/2010/main" val="18223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9193BF-402C-45A6-B004-63F2ADB485CE}" type="slidenum">
              <a:rPr lang="en-US" smtClean="0"/>
              <a:t>20</a:t>
            </a:fld>
            <a:endParaRPr lang="en-US"/>
          </a:p>
        </p:txBody>
      </p:sp>
    </p:spTree>
    <p:extLst>
      <p:ext uri="{BB962C8B-B14F-4D97-AF65-F5344CB8AC3E}">
        <p14:creationId xmlns:p14="http://schemas.microsoft.com/office/powerpoint/2010/main" val="394148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Tuberous Sclerosis Complex, or TSC, is a genetic disease where cellular growth is not controlled, causing tumors to form in major organs, such as the brain, heart, skin, kidneys and lungs. </a:t>
            </a:r>
          </a:p>
          <a:p>
            <a:r>
              <a:rPr lang="en-US" sz="1200" kern="1200" dirty="0">
                <a:solidFill>
                  <a:schemeClr val="tx1"/>
                </a:solidFill>
                <a:effectLst/>
                <a:latin typeface="+mn-lt"/>
                <a:ea typeface="+mn-ea"/>
                <a:cs typeface="+mn-cs"/>
              </a:rPr>
              <a:t>The tumors are </a:t>
            </a:r>
            <a:r>
              <a:rPr lang="en-US" sz="1200" b="1" kern="1200" dirty="0">
                <a:solidFill>
                  <a:schemeClr val="tx1"/>
                </a:solidFill>
                <a:effectLst/>
                <a:latin typeface="+mn-lt"/>
                <a:ea typeface="+mn-ea"/>
                <a:cs typeface="+mn-cs"/>
              </a:rPr>
              <a:t>not cancerous</a:t>
            </a:r>
            <a:r>
              <a:rPr lang="en-US" sz="1200" kern="1200" dirty="0">
                <a:solidFill>
                  <a:schemeClr val="tx1"/>
                </a:solidFill>
                <a:effectLst/>
                <a:latin typeface="+mn-lt"/>
                <a:ea typeface="+mn-ea"/>
                <a:cs typeface="+mn-cs"/>
              </a:rPr>
              <a:t>; however, they are </a:t>
            </a:r>
            <a:r>
              <a:rPr lang="en-US" sz="1200" b="1" kern="1200" dirty="0">
                <a:solidFill>
                  <a:schemeClr val="tx1"/>
                </a:solidFill>
                <a:effectLst/>
                <a:latin typeface="+mn-lt"/>
                <a:ea typeface="+mn-ea"/>
                <a:cs typeface="+mn-cs"/>
              </a:rPr>
              <a:t>quite mischievous</a:t>
            </a:r>
            <a:r>
              <a:rPr lang="en-US" sz="1200" kern="1200" dirty="0">
                <a:solidFill>
                  <a:schemeClr val="tx1"/>
                </a:solidFill>
                <a:effectLst/>
                <a:latin typeface="+mn-lt"/>
                <a:ea typeface="+mn-ea"/>
                <a:cs typeface="+mn-cs"/>
              </a:rPr>
              <a:t>. They frequently cause epilepsy, autism, cognitive impairment, and a host of other potential maladies including kidney, lung failure, and death.  </a:t>
            </a:r>
          </a:p>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3</a:t>
            </a:fld>
            <a:endParaRPr lang="en-US"/>
          </a:p>
        </p:txBody>
      </p:sp>
    </p:spTree>
    <p:extLst>
      <p:ext uri="{BB962C8B-B14F-4D97-AF65-F5344CB8AC3E}">
        <p14:creationId xmlns:p14="http://schemas.microsoft.com/office/powerpoint/2010/main" val="424735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Shortly after Jack’s birth, his dad found the TS Alliance online. </a:t>
            </a:r>
            <a:r>
              <a:rPr lang="en-US" sz="1200" kern="1200" dirty="0">
                <a:solidFill>
                  <a:schemeClr val="tx1"/>
                </a:solidFill>
                <a:effectLst/>
                <a:latin typeface="+mn-lt"/>
                <a:ea typeface="+mn-ea"/>
                <a:cs typeface="+mn-cs"/>
              </a:rPr>
              <a:t>The TS Alliance began in 1974 with four mothers who received similar devastating news.  Susan </a:t>
            </a:r>
            <a:r>
              <a:rPr lang="en-US" sz="1200" kern="1200" dirty="0" err="1">
                <a:solidFill>
                  <a:schemeClr val="tx1"/>
                </a:solidFill>
                <a:effectLst/>
                <a:latin typeface="+mn-lt"/>
                <a:ea typeface="+mn-ea"/>
                <a:cs typeface="+mn-cs"/>
              </a:rPr>
              <a:t>McBrine</a:t>
            </a:r>
            <a:r>
              <a:rPr lang="en-US" sz="1200" kern="1200" dirty="0">
                <a:solidFill>
                  <a:schemeClr val="tx1"/>
                </a:solidFill>
                <a:effectLst/>
                <a:latin typeface="+mn-lt"/>
                <a:ea typeface="+mn-ea"/>
                <a:cs typeface="+mn-cs"/>
              </a:rPr>
              <a:t>, a mom who is still active</a:t>
            </a:r>
            <a:r>
              <a:rPr lang="en-US" sz="1200" kern="1200" baseline="0" dirty="0">
                <a:solidFill>
                  <a:schemeClr val="tx1"/>
                </a:solidFill>
                <a:effectLst/>
                <a:latin typeface="+mn-lt"/>
                <a:ea typeface="+mn-ea"/>
                <a:cs typeface="+mn-cs"/>
              </a:rPr>
              <a:t> in the TS Alliance, s</a:t>
            </a:r>
            <a:r>
              <a:rPr lang="en-US" sz="1200" kern="1200" dirty="0">
                <a:solidFill>
                  <a:schemeClr val="tx1"/>
                </a:solidFill>
                <a:effectLst/>
                <a:latin typeface="+mn-lt"/>
                <a:ea typeface="+mn-ea"/>
                <a:cs typeface="+mn-cs"/>
              </a:rPr>
              <a:t>ent a letter to Exceptional Parent magazine seeking other parents of children with TSC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they </a:t>
            </a:r>
            <a:r>
              <a:rPr lang="en-US" sz="1200" b="1" kern="1200" dirty="0">
                <a:solidFill>
                  <a:schemeClr val="tx1"/>
                </a:solidFill>
                <a:effectLst/>
                <a:latin typeface="+mn-lt"/>
                <a:ea typeface="+mn-ea"/>
                <a:cs typeface="+mn-cs"/>
              </a:rPr>
              <a:t>“Stepped Forward”</a:t>
            </a:r>
            <a:r>
              <a:rPr lang="en-US" sz="1200" kern="1200" dirty="0">
                <a:solidFill>
                  <a:schemeClr val="tx1"/>
                </a:solidFill>
                <a:effectLst/>
                <a:latin typeface="+mn-lt"/>
                <a:ea typeface="+mn-ea"/>
                <a:cs typeface="+mn-cs"/>
              </a:rPr>
              <a:t> and gathered others to build on what they started, I began my </a:t>
            </a:r>
            <a:r>
              <a:rPr lang="en-US" sz="1200" b="1" kern="1200" dirty="0">
                <a:solidFill>
                  <a:schemeClr val="tx1"/>
                </a:solidFill>
                <a:effectLst/>
                <a:latin typeface="+mn-lt"/>
                <a:ea typeface="+mn-ea"/>
                <a:cs typeface="+mn-cs"/>
              </a:rPr>
              <a:t>education.</a:t>
            </a:r>
            <a:r>
              <a:rPr lang="en-US" sz="1200" kern="1200" dirty="0">
                <a:solidFill>
                  <a:schemeClr val="tx1"/>
                </a:solidFill>
                <a:effectLst/>
                <a:latin typeface="+mn-lt"/>
                <a:ea typeface="+mn-ea"/>
                <a:cs typeface="+mn-cs"/>
              </a:rPr>
              <a:t> The mission of  the TS Alliance is “to find a cure for TSC while improving the lives of those affected.” </a:t>
            </a:r>
          </a:p>
          <a:p>
            <a:pPr defTabSz="881390">
              <a:defRPr/>
            </a:pPr>
            <a:endParaRPr lang="en-US" dirty="0"/>
          </a:p>
          <a:p>
            <a:endParaRPr lang="en-US" dirty="0"/>
          </a:p>
        </p:txBody>
      </p:sp>
      <p:sp>
        <p:nvSpPr>
          <p:cNvPr id="4" name="Slide Number Placeholder 3"/>
          <p:cNvSpPr>
            <a:spLocks noGrp="1"/>
          </p:cNvSpPr>
          <p:nvPr>
            <p:ph type="sldNum" sz="quarter" idx="10"/>
          </p:nvPr>
        </p:nvSpPr>
        <p:spPr/>
        <p:txBody>
          <a:bodyPr/>
          <a:lstStyle/>
          <a:p>
            <a:fld id="{FD521BBD-F150-45C3-8CC6-FE61737E9EA6}" type="slidenum">
              <a:rPr lang="en-US" smtClean="0"/>
              <a:t>5</a:t>
            </a:fld>
            <a:endParaRPr lang="en-US"/>
          </a:p>
        </p:txBody>
      </p:sp>
    </p:spTree>
    <p:extLst>
      <p:ext uri="{BB962C8B-B14F-4D97-AF65-F5344CB8AC3E}">
        <p14:creationId xmlns:p14="http://schemas.microsoft.com/office/powerpoint/2010/main" val="221470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Cooper, Will Cooper, Amelia and Abigail Cooper</a:t>
            </a:r>
          </a:p>
          <a:p>
            <a:pPr lvl="0"/>
            <a:r>
              <a:rPr lang="en-US" sz="1200" kern="1200" dirty="0">
                <a:solidFill>
                  <a:schemeClr val="tx1"/>
                </a:solidFill>
                <a:effectLst/>
                <a:latin typeface="+mn-lt"/>
                <a:ea typeface="+mn-ea"/>
                <a:cs typeface="+mn-cs"/>
              </a:rPr>
              <a:t>Approximately a million people worldwide have TSC.</a:t>
            </a:r>
          </a:p>
          <a:p>
            <a:pPr lvl="0"/>
            <a:r>
              <a:rPr lang="en-US" sz="1200" kern="1200" dirty="0">
                <a:solidFill>
                  <a:schemeClr val="tx1"/>
                </a:solidFill>
                <a:effectLst/>
                <a:latin typeface="+mn-lt"/>
                <a:ea typeface="+mn-ea"/>
                <a:cs typeface="+mn-cs"/>
              </a:rPr>
              <a:t>TSC affects each person differently.    </a:t>
            </a:r>
          </a:p>
          <a:p>
            <a:pPr lvl="0"/>
            <a:r>
              <a:rPr lang="en-US" sz="1200" kern="1200" dirty="0">
                <a:solidFill>
                  <a:schemeClr val="tx1"/>
                </a:solidFill>
                <a:effectLst/>
                <a:latin typeface="+mn-lt"/>
                <a:ea typeface="+mn-ea"/>
                <a:cs typeface="+mn-cs"/>
              </a:rPr>
              <a:t>A person can be so mildly affected they don’t know they have the disease</a:t>
            </a:r>
          </a:p>
          <a:p>
            <a:pPr lvl="0"/>
            <a:r>
              <a:rPr lang="en-US" sz="1200" kern="1200" dirty="0">
                <a:solidFill>
                  <a:schemeClr val="tx1"/>
                </a:solidFill>
                <a:effectLst/>
                <a:latin typeface="+mn-lt"/>
                <a:ea typeface="+mn-ea"/>
                <a:cs typeface="+mn-cs"/>
              </a:rPr>
              <a:t>Or a person can be so severely affected that they have hundreds of seizures daily and need multiple brain surgeries to try to get the seizures under some kind of control.</a:t>
            </a:r>
          </a:p>
          <a:p>
            <a:pPr lvl="0"/>
            <a:r>
              <a:rPr lang="en-US" sz="1200" kern="1200" dirty="0">
                <a:solidFill>
                  <a:schemeClr val="tx1"/>
                </a:solidFill>
                <a:effectLst/>
                <a:latin typeface="+mn-lt"/>
                <a:ea typeface="+mn-ea"/>
                <a:cs typeface="+mn-cs"/>
              </a:rPr>
              <a:t>Even though I consider my son to be moderately affected, his TSC has still resulted in him living in the group home due to aggressive outbursts that developed.</a:t>
            </a:r>
          </a:p>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6</a:t>
            </a:fld>
            <a:endParaRPr lang="en-US"/>
          </a:p>
        </p:txBody>
      </p:sp>
    </p:spTree>
    <p:extLst>
      <p:ext uri="{BB962C8B-B14F-4D97-AF65-F5344CB8AC3E}">
        <p14:creationId xmlns:p14="http://schemas.microsoft.com/office/powerpoint/2010/main" val="267979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 Alliance funds primarily collaborative projects and development of resources that are made available to any researcher</a:t>
            </a:r>
          </a:p>
          <a:p>
            <a:r>
              <a:rPr lang="en-US" dirty="0"/>
              <a:t>TSCRP funds smaller projects proposed by individual researchers</a:t>
            </a:r>
          </a:p>
          <a:p>
            <a:r>
              <a:rPr lang="en-US" dirty="0"/>
              <a:t>NIH can fund large research projects and clinical trials</a:t>
            </a:r>
          </a:p>
          <a:p>
            <a:r>
              <a:rPr lang="en-US" dirty="0"/>
              <a:t>NIH, TSCRP, and TS Alliance communicate often</a:t>
            </a:r>
          </a:p>
          <a:p>
            <a:r>
              <a:rPr lang="en-US" dirty="0"/>
              <a:t>Research funded by different organizations is non-overlapping</a:t>
            </a:r>
          </a:p>
          <a:p>
            <a:r>
              <a:rPr lang="en-US" dirty="0"/>
              <a:t>Information learned in the TSCRP studies can generate the large quantity of data needed so that the NIH can then begin larger studies of what we learn from the smaller studies</a:t>
            </a:r>
          </a:p>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7</a:t>
            </a:fld>
            <a:endParaRPr lang="en-US"/>
          </a:p>
        </p:txBody>
      </p:sp>
    </p:spTree>
    <p:extLst>
      <p:ext uri="{BB962C8B-B14F-4D97-AF65-F5344CB8AC3E}">
        <p14:creationId xmlns:p14="http://schemas.microsoft.com/office/powerpoint/2010/main" val="371033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8</a:t>
            </a:fld>
            <a:endParaRPr lang="en-US"/>
          </a:p>
        </p:txBody>
      </p:sp>
    </p:spTree>
    <p:extLst>
      <p:ext uri="{BB962C8B-B14F-4D97-AF65-F5344CB8AC3E}">
        <p14:creationId xmlns:p14="http://schemas.microsoft.com/office/powerpoint/2010/main" val="72450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young boy in Arizona whose mom has been active in the TS Alliance had a large brain tumor that was blocking much of the corridor for his cerebral spinal fluid.  The tumor was inoperable, and he participated in an early clinical trial for a drug called </a:t>
            </a:r>
            <a:r>
              <a:rPr lang="en-US" sz="1200" kern="1200" dirty="0" err="1">
                <a:solidFill>
                  <a:schemeClr val="tx1"/>
                </a:solidFill>
                <a:effectLst/>
                <a:latin typeface="+mn-lt"/>
                <a:ea typeface="+mn-ea"/>
                <a:cs typeface="+mn-cs"/>
              </a:rPr>
              <a:t>Afinitor</a:t>
            </a:r>
            <a:r>
              <a:rPr lang="en-US" sz="1200" kern="1200" dirty="0">
                <a:solidFill>
                  <a:schemeClr val="tx1"/>
                </a:solidFill>
                <a:effectLst/>
                <a:latin typeface="+mn-lt"/>
                <a:ea typeface="+mn-ea"/>
                <a:cs typeface="+mn-cs"/>
              </a:rPr>
              <a:t>.   This clinical trial saved his life, because </a:t>
            </a:r>
            <a:r>
              <a:rPr lang="en-US" sz="1200" kern="1200" dirty="0" err="1">
                <a:solidFill>
                  <a:schemeClr val="tx1"/>
                </a:solidFill>
                <a:effectLst/>
                <a:latin typeface="+mn-lt"/>
                <a:ea typeface="+mn-ea"/>
                <a:cs typeface="+mn-cs"/>
              </a:rPr>
              <a:t>Afinitor</a:t>
            </a:r>
            <a:r>
              <a:rPr lang="en-US" sz="1200" kern="1200" dirty="0">
                <a:solidFill>
                  <a:schemeClr val="tx1"/>
                </a:solidFill>
                <a:effectLst/>
                <a:latin typeface="+mn-lt"/>
                <a:ea typeface="+mn-ea"/>
                <a:cs typeface="+mn-cs"/>
              </a:rPr>
              <a:t> worked.  It reduced his brain tumors.  </a:t>
            </a:r>
          </a:p>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10</a:t>
            </a:fld>
            <a:endParaRPr lang="en-US"/>
          </a:p>
        </p:txBody>
      </p:sp>
    </p:spTree>
    <p:extLst>
      <p:ext uri="{BB962C8B-B14F-4D97-AF65-F5344CB8AC3E}">
        <p14:creationId xmlns:p14="http://schemas.microsoft.com/office/powerpoint/2010/main" val="358294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They have developed a facial cream that can reduce the growths on the face, without ingesting the drug into the whole body. They have developed a facial cream that can reduce the growths on the face, without ingesting the drug into the whole body.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Jack was fortunate to be part of a clinical trial for the Rapamycin cream.  We are able to get the cream prior to wide distribution and it is continually reducing his </a:t>
            </a:r>
            <a:r>
              <a:rPr lang="en-US" sz="1200" kern="1200" dirty="0" err="1">
                <a:solidFill>
                  <a:schemeClr val="tx1"/>
                </a:solidFill>
                <a:effectLst/>
                <a:latin typeface="+mn-lt"/>
                <a:ea typeface="+mn-ea"/>
                <a:cs typeface="+mn-cs"/>
              </a:rPr>
              <a:t>angiofibromas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It isn’t merely a cosmetic issue.   One time, when Jack had a severe cold and wiped his nose excessively, his </a:t>
            </a:r>
            <a:r>
              <a:rPr lang="en-US" sz="1200" kern="1200" dirty="0" err="1">
                <a:solidFill>
                  <a:schemeClr val="tx1"/>
                </a:solidFill>
                <a:effectLst/>
                <a:latin typeface="+mn-lt"/>
                <a:ea typeface="+mn-ea"/>
                <a:cs typeface="+mn-cs"/>
              </a:rPr>
              <a:t>angiofibromas</a:t>
            </a:r>
            <a:r>
              <a:rPr lang="en-US" sz="1200" kern="1200" dirty="0">
                <a:solidFill>
                  <a:schemeClr val="tx1"/>
                </a:solidFill>
                <a:effectLst/>
                <a:latin typeface="+mn-lt"/>
                <a:ea typeface="+mn-ea"/>
                <a:cs typeface="+mn-cs"/>
              </a:rPr>
              <a:t> bled so much and for so long that I took him to the ER to get help for him.  Oddly enough, the ER couldn’t stop the bleeding even with their fancy blood clotting </a:t>
            </a:r>
            <a:r>
              <a:rPr lang="en-US" sz="1200" kern="1200" dirty="0" err="1">
                <a:solidFill>
                  <a:schemeClr val="tx1"/>
                </a:solidFill>
                <a:effectLst/>
                <a:latin typeface="+mn-lt"/>
                <a:ea typeface="+mn-ea"/>
                <a:cs typeface="+mn-cs"/>
              </a:rPr>
              <a:t>bandaids</a:t>
            </a:r>
            <a:r>
              <a:rPr lang="en-US" sz="1200" kern="1200" dirty="0">
                <a:solidFill>
                  <a:schemeClr val="tx1"/>
                </a:solidFill>
                <a:effectLst/>
                <a:latin typeface="+mn-lt"/>
                <a:ea typeface="+mn-ea"/>
                <a:cs typeface="+mn-cs"/>
              </a:rPr>
              <a:t> because Jack wouldn’t leave the </a:t>
            </a:r>
            <a:r>
              <a:rPr lang="en-US" sz="1200" kern="1200" dirty="0" err="1">
                <a:solidFill>
                  <a:schemeClr val="tx1"/>
                </a:solidFill>
                <a:effectLst/>
                <a:latin typeface="+mn-lt"/>
                <a:ea typeface="+mn-ea"/>
                <a:cs typeface="+mn-cs"/>
              </a:rPr>
              <a:t>bandaid</a:t>
            </a:r>
            <a:r>
              <a:rPr lang="en-US" sz="1200" kern="1200" dirty="0">
                <a:solidFill>
                  <a:schemeClr val="tx1"/>
                </a:solidFill>
                <a:effectLst/>
                <a:latin typeface="+mn-lt"/>
                <a:ea typeface="+mn-ea"/>
                <a:cs typeface="+mn-cs"/>
              </a:rPr>
              <a:t> on long enough for it to work.  It was his behavioral tutors that came to our aid and worked with him, rewarding him for every 30 seconds he kept the </a:t>
            </a:r>
            <a:r>
              <a:rPr lang="en-US" sz="1200" kern="1200" dirty="0" err="1">
                <a:solidFill>
                  <a:schemeClr val="tx1"/>
                </a:solidFill>
                <a:effectLst/>
                <a:latin typeface="+mn-lt"/>
                <a:ea typeface="+mn-ea"/>
                <a:cs typeface="+mn-cs"/>
              </a:rPr>
              <a:t>bandaid</a:t>
            </a:r>
            <a:r>
              <a:rPr lang="en-US" sz="1200" kern="1200" dirty="0">
                <a:solidFill>
                  <a:schemeClr val="tx1"/>
                </a:solidFill>
                <a:effectLst/>
                <a:latin typeface="+mn-lt"/>
                <a:ea typeface="+mn-ea"/>
                <a:cs typeface="+mn-cs"/>
              </a:rPr>
              <a:t> on, then increasing the time in between awards until finally, he tolerated the </a:t>
            </a:r>
            <a:r>
              <a:rPr lang="en-US" sz="1200" kern="1200" dirty="0" err="1">
                <a:solidFill>
                  <a:schemeClr val="tx1"/>
                </a:solidFill>
                <a:effectLst/>
                <a:latin typeface="+mn-lt"/>
                <a:ea typeface="+mn-ea"/>
                <a:cs typeface="+mn-cs"/>
              </a:rPr>
              <a:t>bandaid</a:t>
            </a:r>
            <a:r>
              <a:rPr lang="en-US" sz="1200" kern="1200" dirty="0">
                <a:solidFill>
                  <a:schemeClr val="tx1"/>
                </a:solidFill>
                <a:effectLst/>
                <a:latin typeface="+mn-lt"/>
                <a:ea typeface="+mn-ea"/>
                <a:cs typeface="+mn-cs"/>
              </a:rPr>
              <a:t> long enough to stop the bleeding.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Jack was fortunate to be part of a clinical trial for the Rapamycin cream.  We are able to get the cream prior to wide distribution and it is continually reducing his </a:t>
            </a:r>
            <a:r>
              <a:rPr lang="en-US" sz="1200" kern="1200" dirty="0" err="1">
                <a:solidFill>
                  <a:schemeClr val="tx1"/>
                </a:solidFill>
                <a:effectLst/>
                <a:latin typeface="+mn-lt"/>
                <a:ea typeface="+mn-ea"/>
                <a:cs typeface="+mn-cs"/>
              </a:rPr>
              <a:t>angiofibromas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89193BF-402C-45A6-B004-63F2ADB485CE}" type="slidenum">
              <a:rPr lang="en-US" smtClean="0"/>
              <a:t>11</a:t>
            </a:fld>
            <a:endParaRPr lang="en-US"/>
          </a:p>
        </p:txBody>
      </p:sp>
    </p:spTree>
    <p:extLst>
      <p:ext uri="{BB962C8B-B14F-4D97-AF65-F5344CB8AC3E}">
        <p14:creationId xmlns:p14="http://schemas.microsoft.com/office/powerpoint/2010/main" val="10643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TSC Community</a:t>
            </a:r>
            <a:r>
              <a:rPr lang="en-US" sz="1200" kern="1200" dirty="0">
                <a:solidFill>
                  <a:schemeClr val="tx1"/>
                </a:solidFill>
                <a:effectLst/>
                <a:latin typeface="+mn-lt"/>
                <a:ea typeface="+mn-ea"/>
                <a:cs typeface="+mn-cs"/>
              </a:rPr>
              <a:t> is also studying signs of autism in infants, giving insight into how autism develops and progresses.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autism starts appearing in the infant, they can begin the earliest intervention possible to ward off the severest and harshest manifestations of autism and the life challenges that can arise. </a:t>
            </a:r>
          </a:p>
          <a:p>
            <a:endParaRPr lang="en-US" dirty="0"/>
          </a:p>
        </p:txBody>
      </p:sp>
      <p:sp>
        <p:nvSpPr>
          <p:cNvPr id="4" name="Slide Number Placeholder 3"/>
          <p:cNvSpPr>
            <a:spLocks noGrp="1"/>
          </p:cNvSpPr>
          <p:nvPr>
            <p:ph type="sldNum" sz="quarter" idx="10"/>
          </p:nvPr>
        </p:nvSpPr>
        <p:spPr/>
        <p:txBody>
          <a:bodyPr/>
          <a:lstStyle/>
          <a:p>
            <a:fld id="{E89193BF-402C-45A6-B004-63F2ADB485CE}" type="slidenum">
              <a:rPr lang="en-US" smtClean="0"/>
              <a:t>13</a:t>
            </a:fld>
            <a:endParaRPr lang="en-US"/>
          </a:p>
        </p:txBody>
      </p:sp>
    </p:spTree>
    <p:extLst>
      <p:ext uri="{BB962C8B-B14F-4D97-AF65-F5344CB8AC3E}">
        <p14:creationId xmlns:p14="http://schemas.microsoft.com/office/powerpoint/2010/main" val="165410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ltLang="en-US"/>
          </a:p>
        </p:txBody>
      </p:sp>
      <p:sp>
        <p:nvSpPr>
          <p:cNvPr id="17" name="Footer Placeholder 16"/>
          <p:cNvSpPr>
            <a:spLocks noGrp="1"/>
          </p:cNvSpPr>
          <p:nvPr>
            <p:ph type="ftr" sz="quarter" idx="11"/>
          </p:nvPr>
        </p:nvSpPr>
        <p:spPr/>
        <p:txBody>
          <a:bodyPr/>
          <a:lstStyle/>
          <a:p>
            <a:endParaRPr lang="en-US" alt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49AD4E9-4541-4A8A-9545-4901234F9FE8}" type="slidenum">
              <a:rPr lang="en-US" altLang="en-US" smtClean="0"/>
              <a:pPr/>
              <a:t>‹#›</a:t>
            </a:fld>
            <a:endParaRPr lang="en-US"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7DA26D5-D634-49A9-868D-C9EBCFEEA5C8}"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E86806B-2E3E-4BC4-A042-A0242C4E3CDE}"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6C4AE65-D8CB-46B0-BC9C-5A669EF255DE}" type="slidenum">
              <a:rPr lang="en-US" altLang="en-US" smtClean="0"/>
              <a:pPr/>
              <a:t>‹#›</a:t>
            </a:fld>
            <a:endParaRPr lang="en-US" alt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800100" y="6172200"/>
            <a:ext cx="4000500" cy="457200"/>
          </a:xfrm>
        </p:spPr>
        <p:txBody>
          <a:bodyPr/>
          <a:lstStyle/>
          <a:p>
            <a:endParaRPr lang="en-US" alt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58471D6-F9A7-4B07-A45A-B6617448DFE0}"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5F4EBD-56B9-4348-90E3-F4AF1BFAEADE}" type="slidenum">
              <a:rPr lang="en-US" altLang="en-US" smtClean="0"/>
              <a:pPr/>
              <a:t>‹#›</a:t>
            </a:fld>
            <a:endParaRPr lang="en-US"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49BE94F-ED03-4196-A5E1-713C3CDB4648}" type="slidenum">
              <a:rPr lang="en-US" altLang="en-US" smtClean="0"/>
              <a:pPr/>
              <a:t>‹#›</a:t>
            </a:fld>
            <a:endParaRPr lang="en-US"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1F5A133-ADCE-456A-981E-01B9E6ED2FC5}"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F4E6FC8-3212-44A9-86B7-6A60761572A2}"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7BEF624-0F6D-47B3-AB1F-D3F28BA5EA79}" type="slidenum">
              <a:rPr lang="en-US" altLang="en-US" smtClean="0"/>
              <a:pPr/>
              <a:t>‹#›</a:t>
            </a:fld>
            <a:endParaRPr lang="en-US"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a:xfrm>
            <a:off x="914400" y="6172200"/>
            <a:ext cx="3886200" cy="457200"/>
          </a:xfrm>
        </p:spPr>
        <p:txBody>
          <a:bodyPr/>
          <a:lstStyle/>
          <a:p>
            <a:endParaRPr lang="en-US" altLang="en-US"/>
          </a:p>
        </p:txBody>
      </p:sp>
      <p:sp>
        <p:nvSpPr>
          <p:cNvPr id="7" name="Slide Number Placeholder 6"/>
          <p:cNvSpPr>
            <a:spLocks noGrp="1"/>
          </p:cNvSpPr>
          <p:nvPr>
            <p:ph type="sldNum" sz="quarter" idx="12"/>
          </p:nvPr>
        </p:nvSpPr>
        <p:spPr>
          <a:xfrm>
            <a:off x="146304" y="6208776"/>
            <a:ext cx="457200" cy="457200"/>
          </a:xfrm>
        </p:spPr>
        <p:txBody>
          <a:bodyPr/>
          <a:lstStyle/>
          <a:p>
            <a:fld id="{1599E9C5-D437-4683-80FB-22BE6B0CE89C}" type="slidenum">
              <a:rPr lang="en-US" altLang="en-US" smtClean="0"/>
              <a:pPr/>
              <a:t>‹#›</a:t>
            </a:fld>
            <a:endParaRPr lang="en-US"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lt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lt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3D7AD06-8512-4C2C-831F-9F2ED3669EF6}"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toastmasters.org/" TargetMode="External"/><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tsalliance.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tscallianc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B2B664-34FA-C77B-C93A-283E9F8A4BE2}"/>
              </a:ext>
            </a:extLst>
          </p:cNvPr>
          <p:cNvSpPr txBox="1"/>
          <p:nvPr/>
        </p:nvSpPr>
        <p:spPr>
          <a:xfrm>
            <a:off x="1371600" y="2133600"/>
            <a:ext cx="7014934" cy="707886"/>
          </a:xfrm>
          <a:prstGeom prst="rect">
            <a:avLst/>
          </a:prstGeom>
          <a:noFill/>
        </p:spPr>
        <p:txBody>
          <a:bodyPr wrap="none" rtlCol="0">
            <a:spAutoFit/>
          </a:bodyPr>
          <a:lstStyle/>
          <a:p>
            <a:r>
              <a:rPr lang="en-US" sz="4000" dirty="0"/>
              <a:t>A TSC Advocacy Success Story</a:t>
            </a:r>
          </a:p>
        </p:txBody>
      </p:sp>
    </p:spTree>
    <p:extLst>
      <p:ext uri="{BB962C8B-B14F-4D97-AF65-F5344CB8AC3E}">
        <p14:creationId xmlns:p14="http://schemas.microsoft.com/office/powerpoint/2010/main" val="110682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TSC Progress – Building on Discoveries</a:t>
            </a:r>
          </a:p>
        </p:txBody>
      </p:sp>
      <p:sp>
        <p:nvSpPr>
          <p:cNvPr id="3" name="Content Placeholder 2"/>
          <p:cNvSpPr>
            <a:spLocks noGrp="1"/>
          </p:cNvSpPr>
          <p:nvPr>
            <p:ph sz="quarter" idx="1"/>
          </p:nvPr>
        </p:nvSpPr>
        <p:spPr>
          <a:xfrm>
            <a:off x="914400" y="762000"/>
            <a:ext cx="7772400" cy="540962"/>
          </a:xfrm>
        </p:spPr>
        <p:txBody>
          <a:bodyPr>
            <a:normAutofit/>
          </a:bodyPr>
          <a:lstStyle/>
          <a:p>
            <a:r>
              <a:rPr lang="en-US" dirty="0"/>
              <a:t>Medications that reduce tumors without invasive surgery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3601736" cy="43700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884" y="1557235"/>
            <a:ext cx="3468422" cy="4356677"/>
          </a:xfrm>
          <a:prstGeom prst="rect">
            <a:avLst/>
          </a:prstGeom>
        </p:spPr>
      </p:pic>
      <p:sp>
        <p:nvSpPr>
          <p:cNvPr id="9" name="TextBox 8"/>
          <p:cNvSpPr txBox="1"/>
          <p:nvPr/>
        </p:nvSpPr>
        <p:spPr>
          <a:xfrm>
            <a:off x="706582" y="5913912"/>
            <a:ext cx="3172663" cy="369332"/>
          </a:xfrm>
          <a:prstGeom prst="rect">
            <a:avLst/>
          </a:prstGeom>
          <a:noFill/>
        </p:spPr>
        <p:txBody>
          <a:bodyPr wrap="none" rtlCol="0">
            <a:spAutoFit/>
          </a:bodyPr>
          <a:lstStyle/>
          <a:p>
            <a:r>
              <a:rPr lang="en-US" dirty="0"/>
              <a:t>2008 tumors prior to </a:t>
            </a:r>
            <a:r>
              <a:rPr lang="en-US" dirty="0" err="1"/>
              <a:t>everolimus</a:t>
            </a:r>
            <a:endParaRPr lang="en-US" dirty="0"/>
          </a:p>
        </p:txBody>
      </p:sp>
      <p:sp>
        <p:nvSpPr>
          <p:cNvPr id="10" name="TextBox 9"/>
          <p:cNvSpPr txBox="1"/>
          <p:nvPr/>
        </p:nvSpPr>
        <p:spPr>
          <a:xfrm>
            <a:off x="4953000" y="5922818"/>
            <a:ext cx="3345788" cy="369332"/>
          </a:xfrm>
          <a:prstGeom prst="rect">
            <a:avLst/>
          </a:prstGeom>
          <a:noFill/>
        </p:spPr>
        <p:txBody>
          <a:bodyPr wrap="none" rtlCol="0">
            <a:spAutoFit/>
          </a:bodyPr>
          <a:lstStyle/>
          <a:p>
            <a:r>
              <a:rPr lang="en-US" dirty="0"/>
              <a:t>2013 tumors significantly reduced</a:t>
            </a:r>
          </a:p>
        </p:txBody>
      </p:sp>
      <p:sp>
        <p:nvSpPr>
          <p:cNvPr id="4" name="TextBox 3"/>
          <p:cNvSpPr txBox="1"/>
          <p:nvPr/>
        </p:nvSpPr>
        <p:spPr>
          <a:xfrm>
            <a:off x="630944" y="6477000"/>
            <a:ext cx="7602466" cy="276999"/>
          </a:xfrm>
          <a:prstGeom prst="rect">
            <a:avLst/>
          </a:prstGeom>
          <a:noFill/>
        </p:spPr>
        <p:txBody>
          <a:bodyPr wrap="none" rtlCol="0">
            <a:spAutoFit/>
          </a:bodyPr>
          <a:lstStyle/>
          <a:p>
            <a:r>
              <a:rPr lang="en-US" sz="1200" dirty="0"/>
              <a:t>Permission to use these images was given to me by his mother at the World TSC Conference in Dallas, Texas, July 2018</a:t>
            </a:r>
          </a:p>
        </p:txBody>
      </p:sp>
    </p:spTree>
    <p:extLst>
      <p:ext uri="{BB962C8B-B14F-4D97-AF65-F5344CB8AC3E}">
        <p14:creationId xmlns:p14="http://schemas.microsoft.com/office/powerpoint/2010/main" val="242779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04800"/>
            <a:ext cx="7772400" cy="457200"/>
          </a:xfrm>
        </p:spPr>
        <p:txBody>
          <a:bodyPr>
            <a:normAutofit fontScale="90000"/>
          </a:bodyPr>
          <a:lstStyle/>
          <a:p>
            <a:pPr algn="ctr"/>
            <a:r>
              <a:rPr lang="en-US" sz="2800" dirty="0">
                <a:latin typeface="Times New Roman" panose="02020603050405020304" pitchFamily="18" charset="0"/>
                <a:cs typeface="Times New Roman" panose="02020603050405020304" pitchFamily="18" charset="0"/>
              </a:rPr>
              <a:t>TSC Progress – Directly Helps People</a:t>
            </a:r>
          </a:p>
        </p:txBody>
      </p:sp>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88" y="1693065"/>
            <a:ext cx="3048000" cy="36703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3600" y="1719269"/>
            <a:ext cx="4375031" cy="3703646"/>
          </a:xfrm>
          <a:prstGeom prst="rect">
            <a:avLst/>
          </a:prstGeom>
        </p:spPr>
      </p:pic>
      <p:sp>
        <p:nvSpPr>
          <p:cNvPr id="6" name="TextBox 5"/>
          <p:cNvSpPr txBox="1"/>
          <p:nvPr/>
        </p:nvSpPr>
        <p:spPr>
          <a:xfrm>
            <a:off x="468148" y="5542692"/>
            <a:ext cx="3288080" cy="369332"/>
          </a:xfrm>
          <a:prstGeom prst="rect">
            <a:avLst/>
          </a:prstGeom>
          <a:noFill/>
        </p:spPr>
        <p:txBody>
          <a:bodyPr wrap="none" rtlCol="0">
            <a:spAutoFit/>
          </a:bodyPr>
          <a:lstStyle/>
          <a:p>
            <a:r>
              <a:rPr lang="en-US" dirty="0"/>
              <a:t>Prior to Rapamycin Facial Cream</a:t>
            </a:r>
          </a:p>
        </p:txBody>
      </p:sp>
      <p:sp>
        <p:nvSpPr>
          <p:cNvPr id="7" name="TextBox 6"/>
          <p:cNvSpPr txBox="1"/>
          <p:nvPr/>
        </p:nvSpPr>
        <p:spPr>
          <a:xfrm>
            <a:off x="4085114" y="5542692"/>
            <a:ext cx="4118803" cy="369332"/>
          </a:xfrm>
          <a:prstGeom prst="rect">
            <a:avLst/>
          </a:prstGeom>
          <a:noFill/>
        </p:spPr>
        <p:txBody>
          <a:bodyPr wrap="square" rtlCol="0">
            <a:spAutoFit/>
          </a:bodyPr>
          <a:lstStyle/>
          <a:p>
            <a:r>
              <a:rPr lang="en-US" dirty="0"/>
              <a:t>Continual improvement with  facial cream</a:t>
            </a:r>
          </a:p>
        </p:txBody>
      </p:sp>
      <p:sp>
        <p:nvSpPr>
          <p:cNvPr id="8" name="TextBox 7"/>
          <p:cNvSpPr txBox="1"/>
          <p:nvPr/>
        </p:nvSpPr>
        <p:spPr>
          <a:xfrm>
            <a:off x="1981200" y="6248400"/>
            <a:ext cx="4679688" cy="369332"/>
          </a:xfrm>
          <a:prstGeom prst="rect">
            <a:avLst/>
          </a:prstGeom>
          <a:noFill/>
        </p:spPr>
        <p:txBody>
          <a:bodyPr wrap="square" rtlCol="0">
            <a:spAutoFit/>
          </a:bodyPr>
          <a:lstStyle/>
          <a:p>
            <a:r>
              <a:rPr lang="en-US" dirty="0" err="1"/>
              <a:t>Angiofibromas</a:t>
            </a:r>
            <a:r>
              <a:rPr lang="en-US" dirty="0"/>
              <a:t> can bleed heavily when irritated</a:t>
            </a:r>
          </a:p>
        </p:txBody>
      </p:sp>
      <p:sp>
        <p:nvSpPr>
          <p:cNvPr id="9" name="Content Placeholder 2"/>
          <p:cNvSpPr txBox="1">
            <a:spLocks/>
          </p:cNvSpPr>
          <p:nvPr/>
        </p:nvSpPr>
        <p:spPr>
          <a:xfrm>
            <a:off x="1447800" y="888498"/>
            <a:ext cx="6400800" cy="55581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r>
              <a:rPr lang="en-US" dirty="0"/>
              <a:t>Facial Cream to reduce the tumors on the face</a:t>
            </a:r>
          </a:p>
        </p:txBody>
      </p:sp>
    </p:spTree>
    <p:extLst>
      <p:ext uri="{BB962C8B-B14F-4D97-AF65-F5344CB8AC3E}">
        <p14:creationId xmlns:p14="http://schemas.microsoft.com/office/powerpoint/2010/main" val="21003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3124200" cy="2697163"/>
          </a:xfrm>
        </p:spPr>
        <p:txBody>
          <a:bodyPr>
            <a:normAutofit/>
          </a:bodyPr>
          <a:lstStyle/>
          <a:p>
            <a:pPr algn="ctr"/>
            <a:r>
              <a:rPr lang="en-US" dirty="0">
                <a:latin typeface="Times New Roman" panose="02020603050405020304" pitchFamily="18" charset="0"/>
                <a:cs typeface="Times New Roman" panose="02020603050405020304" pitchFamily="18" charset="0"/>
              </a:rPr>
              <a:t>Second World TSC Conference, July 2018!</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1099"/>
            <a:ext cx="3958015" cy="64636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72000"/>
            <a:ext cx="4606910" cy="1915893"/>
          </a:xfrm>
          <a:prstGeom prst="rect">
            <a:avLst/>
          </a:prstGeom>
        </p:spPr>
      </p:pic>
    </p:spTree>
    <p:extLst>
      <p:ext uri="{BB962C8B-B14F-4D97-AF65-F5344CB8AC3E}">
        <p14:creationId xmlns:p14="http://schemas.microsoft.com/office/powerpoint/2010/main" val="40499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087" y="4276476"/>
            <a:ext cx="3471210" cy="2416302"/>
          </a:xfrm>
          <a:prstGeom prst="rect">
            <a:avLst/>
          </a:prstGeom>
        </p:spPr>
      </p:pic>
      <p:sp>
        <p:nvSpPr>
          <p:cNvPr id="2" name="Title 1"/>
          <p:cNvSpPr>
            <a:spLocks noGrp="1"/>
          </p:cNvSpPr>
          <p:nvPr>
            <p:ph type="title" idx="4294967295"/>
          </p:nvPr>
        </p:nvSpPr>
        <p:spPr>
          <a:xfrm>
            <a:off x="1371600" y="152400"/>
            <a:ext cx="7772400" cy="4572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TSC Progress – Autism Study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07" y="533400"/>
            <a:ext cx="3944620" cy="32682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642" y="3429000"/>
            <a:ext cx="4273550" cy="30305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33400"/>
            <a:ext cx="3638897" cy="3433157"/>
          </a:xfrm>
          <a:prstGeom prst="rect">
            <a:avLst/>
          </a:prstGeom>
        </p:spPr>
      </p:pic>
      <p:sp>
        <p:nvSpPr>
          <p:cNvPr id="9" name="TextBox 8"/>
          <p:cNvSpPr txBox="1"/>
          <p:nvPr/>
        </p:nvSpPr>
        <p:spPr>
          <a:xfrm>
            <a:off x="5791200" y="3907144"/>
            <a:ext cx="1936492" cy="307777"/>
          </a:xfrm>
          <a:prstGeom prst="rect">
            <a:avLst/>
          </a:prstGeom>
          <a:noFill/>
        </p:spPr>
        <p:txBody>
          <a:bodyPr wrap="none" rtlCol="0">
            <a:spAutoFit/>
          </a:bodyPr>
          <a:lstStyle/>
          <a:p>
            <a:r>
              <a:rPr lang="en-US" sz="1400" dirty="0"/>
              <a:t>Dr. </a:t>
            </a:r>
            <a:r>
              <a:rPr lang="en-US" sz="1400" dirty="0" err="1"/>
              <a:t>Shafali</a:t>
            </a:r>
            <a:r>
              <a:rPr lang="en-US" sz="1400" dirty="0"/>
              <a:t> </a:t>
            </a:r>
            <a:r>
              <a:rPr lang="en-US" sz="1400" dirty="0" err="1"/>
              <a:t>Jeste</a:t>
            </a:r>
            <a:r>
              <a:rPr lang="en-US" sz="1400" dirty="0"/>
              <a:t>, UCLA</a:t>
            </a:r>
          </a:p>
        </p:txBody>
      </p:sp>
      <p:sp>
        <p:nvSpPr>
          <p:cNvPr id="10" name="TextBox 9"/>
          <p:cNvSpPr txBox="1"/>
          <p:nvPr/>
        </p:nvSpPr>
        <p:spPr>
          <a:xfrm>
            <a:off x="762000" y="6416314"/>
            <a:ext cx="2993255" cy="307777"/>
          </a:xfrm>
          <a:prstGeom prst="rect">
            <a:avLst/>
          </a:prstGeom>
          <a:noFill/>
        </p:spPr>
        <p:txBody>
          <a:bodyPr wrap="none" rtlCol="0">
            <a:spAutoFit/>
          </a:bodyPr>
          <a:lstStyle/>
          <a:p>
            <a:r>
              <a:rPr lang="en-US" sz="1400" dirty="0"/>
              <a:t>Professor Petrus de </a:t>
            </a:r>
            <a:r>
              <a:rPr lang="en-US" sz="1400" dirty="0" err="1"/>
              <a:t>Vries</a:t>
            </a:r>
            <a:r>
              <a:rPr lang="en-US" sz="1400" dirty="0"/>
              <a:t>, South Africa</a:t>
            </a:r>
          </a:p>
        </p:txBody>
      </p:sp>
    </p:spTree>
    <p:extLst>
      <p:ext uri="{BB962C8B-B14F-4D97-AF65-F5344CB8AC3E}">
        <p14:creationId xmlns:p14="http://schemas.microsoft.com/office/powerpoint/2010/main" val="137153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195" y="677380"/>
            <a:ext cx="3919875"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666" y="3524065"/>
            <a:ext cx="3866667" cy="32104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09600"/>
            <a:ext cx="3962400" cy="3116807"/>
          </a:xfrm>
          <a:prstGeom prst="rect">
            <a:avLst/>
          </a:prstGeom>
        </p:spPr>
      </p:pic>
      <p:sp>
        <p:nvSpPr>
          <p:cNvPr id="2" name="Title 1"/>
          <p:cNvSpPr>
            <a:spLocks noGrp="1"/>
          </p:cNvSpPr>
          <p:nvPr>
            <p:ph type="title"/>
          </p:nvPr>
        </p:nvSpPr>
        <p:spPr>
          <a:xfrm>
            <a:off x="914400" y="274638"/>
            <a:ext cx="7772400" cy="411162"/>
          </a:xfrm>
        </p:spPr>
        <p:txBody>
          <a:bodyPr>
            <a:noAutofit/>
          </a:bodyPr>
          <a:lstStyle/>
          <a:p>
            <a:pPr algn="ctr"/>
            <a:r>
              <a:rPr lang="en-US" sz="2800" dirty="0">
                <a:latin typeface="Times New Roman" panose="02020603050405020304" pitchFamily="18" charset="0"/>
                <a:cs typeface="Times New Roman" panose="02020603050405020304" pitchFamily="18" charset="0"/>
              </a:rPr>
              <a:t>TSC Progress – Preventing Epilepsy in Infants</a:t>
            </a:r>
          </a:p>
        </p:txBody>
      </p:sp>
      <p:sp>
        <p:nvSpPr>
          <p:cNvPr id="3" name="Content Placeholder 2"/>
          <p:cNvSpPr>
            <a:spLocks noGrp="1"/>
          </p:cNvSpPr>
          <p:nvPr>
            <p:ph sz="quarter" idx="1"/>
          </p:nvPr>
        </p:nvSpPr>
        <p:spPr>
          <a:xfrm>
            <a:off x="324592" y="3276600"/>
            <a:ext cx="8465270" cy="533400"/>
          </a:xfrm>
        </p:spPr>
        <p:txBody>
          <a:bodyPr>
            <a:normAutofit fontScale="77500" lnSpcReduction="20000"/>
          </a:bodyPr>
          <a:lstStyle/>
          <a:p>
            <a:pPr lvl="0"/>
            <a:r>
              <a:rPr lang="en-US" sz="4700" dirty="0"/>
              <a:t>Infant EEG and Seizure Studies</a:t>
            </a:r>
          </a:p>
          <a:p>
            <a:pPr lvl="0"/>
            <a:endParaRPr lang="en-US" dirty="0"/>
          </a:p>
        </p:txBody>
      </p:sp>
    </p:spTree>
    <p:extLst>
      <p:ext uri="{BB962C8B-B14F-4D97-AF65-F5344CB8AC3E}">
        <p14:creationId xmlns:p14="http://schemas.microsoft.com/office/powerpoint/2010/main" val="57159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33400" y="489857"/>
            <a:ext cx="3872484" cy="2564892"/>
          </a:xfrm>
          <a:prstGeom prst="rect">
            <a:avLst/>
          </a:prstGeom>
        </p:spPr>
      </p:pic>
      <p:pic>
        <p:nvPicPr>
          <p:cNvPr id="21506" name="Picture 2" descr="C:\Users\kingston\Pictures\DSC_9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348264"/>
            <a:ext cx="3892845" cy="2779776"/>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kingston\Documents\1 My Files\Kathy\Toastmasters\My Materials\My Speeches\Jack Grad Azar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84919"/>
            <a:ext cx="4353560" cy="580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4907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D6DED1-ABE6-B358-AF9F-32FE14ACE9B3}"/>
              </a:ext>
            </a:extLst>
          </p:cNvPr>
          <p:cNvSpPr>
            <a:spLocks noGrp="1"/>
          </p:cNvSpPr>
          <p:nvPr>
            <p:ph type="title"/>
          </p:nvPr>
        </p:nvSpPr>
        <p:spPr>
          <a:xfrm>
            <a:off x="533400" y="274638"/>
            <a:ext cx="8153400" cy="792162"/>
          </a:xfrm>
        </p:spPr>
        <p:txBody>
          <a:bodyPr>
            <a:normAutofit fontScale="90000"/>
          </a:bodyPr>
          <a:lstStyle/>
          <a:p>
            <a:r>
              <a:rPr lang="en-US" dirty="0">
                <a:latin typeface="Times New Roman" panose="02020603050405020304" pitchFamily="18" charset="0"/>
                <a:cs typeface="Times New Roman" panose="02020603050405020304" pitchFamily="18" charset="0"/>
              </a:rPr>
              <a:t>Third World TSC Conference, July 2022!</a:t>
            </a:r>
          </a:p>
        </p:txBody>
      </p:sp>
      <p:pic>
        <p:nvPicPr>
          <p:cNvPr id="3" name="Picture 2">
            <a:extLst>
              <a:ext uri="{FF2B5EF4-FFF2-40B4-BE49-F238E27FC236}">
                <a16:creationId xmlns:a16="http://schemas.microsoft.com/office/drawing/2014/main" id="{6FB2E2E2-6D35-FED3-6308-F7D3422CF77D}"/>
              </a:ext>
            </a:extLst>
          </p:cNvPr>
          <p:cNvPicPr>
            <a:picLocks noChangeAspect="1"/>
          </p:cNvPicPr>
          <p:nvPr/>
        </p:nvPicPr>
        <p:blipFill>
          <a:blip r:embed="rId2"/>
          <a:stretch>
            <a:fillRect/>
          </a:stretch>
        </p:blipFill>
        <p:spPr>
          <a:xfrm>
            <a:off x="265315" y="1295400"/>
            <a:ext cx="8689570" cy="4876800"/>
          </a:xfrm>
          <a:prstGeom prst="rect">
            <a:avLst/>
          </a:prstGeom>
        </p:spPr>
      </p:pic>
    </p:spTree>
    <p:extLst>
      <p:ext uri="{BB962C8B-B14F-4D97-AF65-F5344CB8AC3E}">
        <p14:creationId xmlns:p14="http://schemas.microsoft.com/office/powerpoint/2010/main" val="302458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DF811-4DBE-C8CC-D4FD-3E6BF113C17A}"/>
              </a:ext>
            </a:extLst>
          </p:cNvPr>
          <p:cNvPicPr>
            <a:picLocks noChangeAspect="1"/>
          </p:cNvPicPr>
          <p:nvPr/>
        </p:nvPicPr>
        <p:blipFill>
          <a:blip r:embed="rId2"/>
          <a:stretch>
            <a:fillRect/>
          </a:stretch>
        </p:blipFill>
        <p:spPr>
          <a:xfrm>
            <a:off x="1360800" y="685800"/>
            <a:ext cx="6422400" cy="787421"/>
          </a:xfrm>
          <a:prstGeom prst="rect">
            <a:avLst/>
          </a:prstGeom>
        </p:spPr>
      </p:pic>
      <p:pic>
        <p:nvPicPr>
          <p:cNvPr id="5" name="Picture 4">
            <a:extLst>
              <a:ext uri="{FF2B5EF4-FFF2-40B4-BE49-F238E27FC236}">
                <a16:creationId xmlns:a16="http://schemas.microsoft.com/office/drawing/2014/main" id="{04FC321B-571F-EE24-83A4-889A82FD8CB5}"/>
              </a:ext>
            </a:extLst>
          </p:cNvPr>
          <p:cNvPicPr>
            <a:picLocks noChangeAspect="1"/>
          </p:cNvPicPr>
          <p:nvPr/>
        </p:nvPicPr>
        <p:blipFill>
          <a:blip r:embed="rId3"/>
          <a:stretch>
            <a:fillRect/>
          </a:stretch>
        </p:blipFill>
        <p:spPr>
          <a:xfrm>
            <a:off x="990600" y="2150272"/>
            <a:ext cx="6993013" cy="4021928"/>
          </a:xfrm>
          <a:prstGeom prst="rect">
            <a:avLst/>
          </a:prstGeom>
        </p:spPr>
      </p:pic>
    </p:spTree>
    <p:extLst>
      <p:ext uri="{BB962C8B-B14F-4D97-AF65-F5344CB8AC3E}">
        <p14:creationId xmlns:p14="http://schemas.microsoft.com/office/powerpoint/2010/main" val="316337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B7E4C25-379C-853C-EAE2-92A66F52B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81000"/>
            <a:ext cx="8900160" cy="1293305"/>
          </a:xfrm>
          <a:prstGeom prst="rect">
            <a:avLst/>
          </a:prstGeom>
        </p:spPr>
      </p:pic>
      <p:sp>
        <p:nvSpPr>
          <p:cNvPr id="5" name="TextBox 4">
            <a:extLst>
              <a:ext uri="{FF2B5EF4-FFF2-40B4-BE49-F238E27FC236}">
                <a16:creationId xmlns:a16="http://schemas.microsoft.com/office/drawing/2014/main" id="{D4F27D2A-8869-314E-2D7C-6C625893AE70}"/>
              </a:ext>
            </a:extLst>
          </p:cNvPr>
          <p:cNvSpPr txBox="1"/>
          <p:nvPr/>
        </p:nvSpPr>
        <p:spPr>
          <a:xfrm>
            <a:off x="2286000" y="1752600"/>
            <a:ext cx="4867102" cy="984885"/>
          </a:xfrm>
          <a:prstGeom prst="rect">
            <a:avLst/>
          </a:prstGeom>
          <a:noFill/>
        </p:spPr>
        <p:txBody>
          <a:bodyPr wrap="none" rtlCol="0">
            <a:spAutoFit/>
          </a:bodyPr>
          <a:lstStyle/>
          <a:p>
            <a:r>
              <a:rPr lang="en-US" sz="4000" dirty="0">
                <a:hlinkClick r:id="rId3"/>
              </a:rPr>
              <a:t>www.Toastmasters.org</a:t>
            </a:r>
            <a:endParaRPr lang="en-US" sz="4000" dirty="0"/>
          </a:p>
          <a:p>
            <a:endParaRPr lang="en-US" dirty="0"/>
          </a:p>
        </p:txBody>
      </p:sp>
      <p:pic>
        <p:nvPicPr>
          <p:cNvPr id="18" name="Picture 17" descr="Logo, company name&#10;&#10;Description automatically generated">
            <a:extLst>
              <a:ext uri="{FF2B5EF4-FFF2-40B4-BE49-F238E27FC236}">
                <a16:creationId xmlns:a16="http://schemas.microsoft.com/office/drawing/2014/main" id="{AF99680D-A95E-3BAB-7B84-3D1D65AB6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4226" y="2757731"/>
            <a:ext cx="4055547" cy="3544214"/>
          </a:xfrm>
          <a:prstGeom prst="rect">
            <a:avLst/>
          </a:prstGeom>
        </p:spPr>
      </p:pic>
    </p:spTree>
    <p:extLst>
      <p:ext uri="{BB962C8B-B14F-4D97-AF65-F5344CB8AC3E}">
        <p14:creationId xmlns:p14="http://schemas.microsoft.com/office/powerpoint/2010/main" val="205723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B7E4C25-379C-853C-EAE2-92A66F52B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81000"/>
            <a:ext cx="8900160" cy="1293305"/>
          </a:xfrm>
          <a:prstGeom prst="rect">
            <a:avLst/>
          </a:prstGeom>
        </p:spPr>
      </p:pic>
      <p:sp>
        <p:nvSpPr>
          <p:cNvPr id="3" name="TextBox 2">
            <a:extLst>
              <a:ext uri="{FF2B5EF4-FFF2-40B4-BE49-F238E27FC236}">
                <a16:creationId xmlns:a16="http://schemas.microsoft.com/office/drawing/2014/main" id="{73AFFBE1-B37A-D125-1DD5-931A7D4487A0}"/>
              </a:ext>
            </a:extLst>
          </p:cNvPr>
          <p:cNvSpPr txBox="1"/>
          <p:nvPr/>
        </p:nvSpPr>
        <p:spPr>
          <a:xfrm>
            <a:off x="1752600" y="1691366"/>
            <a:ext cx="5792996" cy="707886"/>
          </a:xfrm>
          <a:prstGeom prst="rect">
            <a:avLst/>
          </a:prstGeom>
          <a:noFill/>
        </p:spPr>
        <p:txBody>
          <a:bodyPr wrap="none" rtlCol="0">
            <a:spAutoFit/>
          </a:bodyPr>
          <a:lstStyle/>
          <a:p>
            <a:r>
              <a:rPr lang="en-US" sz="4000" dirty="0"/>
              <a:t>Toastmaster Meeting Roles</a:t>
            </a:r>
          </a:p>
        </p:txBody>
      </p:sp>
      <p:sp>
        <p:nvSpPr>
          <p:cNvPr id="4" name="TextBox 3">
            <a:extLst>
              <a:ext uri="{FF2B5EF4-FFF2-40B4-BE49-F238E27FC236}">
                <a16:creationId xmlns:a16="http://schemas.microsoft.com/office/drawing/2014/main" id="{208E9AF3-6955-C4CD-5051-3C9725DA7131}"/>
              </a:ext>
            </a:extLst>
          </p:cNvPr>
          <p:cNvSpPr txBox="1"/>
          <p:nvPr/>
        </p:nvSpPr>
        <p:spPr>
          <a:xfrm>
            <a:off x="3048000" y="2448970"/>
            <a:ext cx="41148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Toastmaster</a:t>
            </a:r>
          </a:p>
          <a:p>
            <a:pPr marL="285750" indent="-285750">
              <a:buFont typeface="Arial" panose="020B0604020202020204" pitchFamily="34" charset="0"/>
              <a:buChar char="•"/>
            </a:pPr>
            <a:r>
              <a:rPr lang="en-US" sz="2800" dirty="0"/>
              <a:t>Word of the Day</a:t>
            </a:r>
          </a:p>
          <a:p>
            <a:pPr marL="285750" indent="-285750">
              <a:buFont typeface="Arial" panose="020B0604020202020204" pitchFamily="34" charset="0"/>
              <a:buChar char="•"/>
            </a:pPr>
            <a:r>
              <a:rPr lang="en-US" sz="2800" dirty="0"/>
              <a:t>Educational Moment</a:t>
            </a:r>
          </a:p>
          <a:p>
            <a:pPr marL="285750" indent="-285750">
              <a:buFont typeface="Arial" panose="020B0604020202020204" pitchFamily="34" charset="0"/>
              <a:buChar char="•"/>
            </a:pPr>
            <a:r>
              <a:rPr lang="en-US" sz="2800" dirty="0"/>
              <a:t>Speakers</a:t>
            </a:r>
          </a:p>
          <a:p>
            <a:pPr marL="285750" indent="-285750">
              <a:buFont typeface="Arial" panose="020B0604020202020204" pitchFamily="34" charset="0"/>
              <a:buChar char="•"/>
            </a:pPr>
            <a:r>
              <a:rPr lang="en-US" sz="2800" dirty="0"/>
              <a:t>Table Topics</a:t>
            </a:r>
          </a:p>
          <a:p>
            <a:pPr marL="285750" indent="-285750">
              <a:buFont typeface="Arial" panose="020B0604020202020204" pitchFamily="34" charset="0"/>
              <a:buChar char="•"/>
            </a:pPr>
            <a:r>
              <a:rPr lang="en-US" sz="2800" dirty="0"/>
              <a:t>General Evaluator</a:t>
            </a:r>
          </a:p>
          <a:p>
            <a:pPr marL="285750" indent="-285750">
              <a:buFont typeface="Arial" panose="020B0604020202020204" pitchFamily="34" charset="0"/>
              <a:buChar char="•"/>
            </a:pPr>
            <a:r>
              <a:rPr lang="en-US" sz="2800" dirty="0"/>
              <a:t>Evaluators</a:t>
            </a:r>
          </a:p>
          <a:p>
            <a:pPr marL="285750" indent="-285750">
              <a:buFont typeface="Arial" panose="020B0604020202020204" pitchFamily="34" charset="0"/>
              <a:buChar char="•"/>
            </a:pPr>
            <a:r>
              <a:rPr lang="en-US" sz="2800" dirty="0"/>
              <a:t>“Ah” Counter</a:t>
            </a:r>
          </a:p>
          <a:p>
            <a:pPr marL="285750" indent="-285750">
              <a:buFont typeface="Arial" panose="020B0604020202020204" pitchFamily="34" charset="0"/>
              <a:buChar char="•"/>
            </a:pPr>
            <a:r>
              <a:rPr lang="en-US" sz="2800" dirty="0"/>
              <a:t>Timer</a:t>
            </a:r>
          </a:p>
        </p:txBody>
      </p:sp>
    </p:spTree>
    <p:extLst>
      <p:ext uri="{BB962C8B-B14F-4D97-AF65-F5344CB8AC3E}">
        <p14:creationId xmlns:p14="http://schemas.microsoft.com/office/powerpoint/2010/main" val="146690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28601"/>
            <a:ext cx="5181600" cy="6435458"/>
          </a:xfrm>
          <a:prstGeom prst="rect">
            <a:avLst/>
          </a:prstGeom>
        </p:spPr>
      </p:pic>
      <p:sp>
        <p:nvSpPr>
          <p:cNvPr id="2" name="TextBox 1"/>
          <p:cNvSpPr txBox="1"/>
          <p:nvPr/>
        </p:nvSpPr>
        <p:spPr>
          <a:xfrm>
            <a:off x="7391401" y="5096826"/>
            <a:ext cx="1143000" cy="1200329"/>
          </a:xfrm>
          <a:prstGeom prst="rect">
            <a:avLst/>
          </a:prstGeom>
          <a:noFill/>
        </p:spPr>
        <p:txBody>
          <a:bodyPr wrap="square" rtlCol="0">
            <a:spAutoFit/>
          </a:bodyPr>
          <a:lstStyle/>
          <a:p>
            <a:pPr algn="ctr"/>
            <a:r>
              <a:rPr lang="en-US" dirty="0"/>
              <a:t>Jack Kingston at 6 months</a:t>
            </a:r>
          </a:p>
        </p:txBody>
      </p:sp>
    </p:spTree>
    <p:extLst>
      <p:ext uri="{BB962C8B-B14F-4D97-AF65-F5344CB8AC3E}">
        <p14:creationId xmlns:p14="http://schemas.microsoft.com/office/powerpoint/2010/main" val="2030448132"/>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B7E4C25-379C-853C-EAE2-92A66F52B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381000"/>
            <a:ext cx="8900160" cy="1293305"/>
          </a:xfrm>
          <a:prstGeom prst="rect">
            <a:avLst/>
          </a:prstGeom>
        </p:spPr>
      </p:pic>
      <p:sp>
        <p:nvSpPr>
          <p:cNvPr id="6" name="TextBox 5">
            <a:extLst>
              <a:ext uri="{FF2B5EF4-FFF2-40B4-BE49-F238E27FC236}">
                <a16:creationId xmlns:a16="http://schemas.microsoft.com/office/drawing/2014/main" id="{EE221899-361D-0DAE-4BC1-6D4F721FE2C7}"/>
              </a:ext>
            </a:extLst>
          </p:cNvPr>
          <p:cNvSpPr txBox="1"/>
          <p:nvPr/>
        </p:nvSpPr>
        <p:spPr>
          <a:xfrm>
            <a:off x="3174438" y="1674305"/>
            <a:ext cx="2795124" cy="707886"/>
          </a:xfrm>
          <a:prstGeom prst="rect">
            <a:avLst/>
          </a:prstGeom>
          <a:noFill/>
        </p:spPr>
        <p:txBody>
          <a:bodyPr wrap="none" rtlCol="0">
            <a:spAutoFit/>
          </a:bodyPr>
          <a:lstStyle/>
          <a:p>
            <a:r>
              <a:rPr lang="en-US" sz="4000" dirty="0"/>
              <a:t>Table Topics</a:t>
            </a:r>
          </a:p>
        </p:txBody>
      </p:sp>
      <p:sp>
        <p:nvSpPr>
          <p:cNvPr id="7" name="TextBox 6">
            <a:extLst>
              <a:ext uri="{FF2B5EF4-FFF2-40B4-BE49-F238E27FC236}">
                <a16:creationId xmlns:a16="http://schemas.microsoft.com/office/drawing/2014/main" id="{21D3A0FD-AD11-5109-F68E-D91BA868F776}"/>
              </a:ext>
            </a:extLst>
          </p:cNvPr>
          <p:cNvSpPr txBox="1"/>
          <p:nvPr/>
        </p:nvSpPr>
        <p:spPr>
          <a:xfrm>
            <a:off x="419100" y="2672399"/>
            <a:ext cx="8305800" cy="1454950"/>
          </a:xfrm>
          <a:prstGeom prst="rect">
            <a:avLst/>
          </a:prstGeom>
          <a:noFill/>
        </p:spPr>
        <p:txBody>
          <a:bodyPr wrap="square" rtlCol="0">
            <a:spAutoFit/>
          </a:bodyPr>
          <a:lstStyle/>
          <a:p>
            <a:pPr marL="457200" marR="0" lvl="0" indent="-457200" algn="just" fontAlgn="base">
              <a:lnSpc>
                <a:spcPct val="107000"/>
              </a:lnSpc>
              <a:spcBef>
                <a:spcPts val="600"/>
              </a:spcBef>
              <a:spcAft>
                <a:spcPts val="600"/>
              </a:spcAft>
              <a:buFont typeface="Arial" panose="020B0604020202020204" pitchFamily="34" charset="0"/>
              <a:buChar char="•"/>
              <a:tabLst>
                <a:tab pos="6858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If you created your own late-night talk show, podcast, or You Tube Channel, who would you invite as your first guest to be interviewed?</a:t>
            </a:r>
          </a:p>
        </p:txBody>
      </p:sp>
      <p:sp>
        <p:nvSpPr>
          <p:cNvPr id="10" name="TextBox 9">
            <a:extLst>
              <a:ext uri="{FF2B5EF4-FFF2-40B4-BE49-F238E27FC236}">
                <a16:creationId xmlns:a16="http://schemas.microsoft.com/office/drawing/2014/main" id="{5243563E-913D-5750-062D-48A2EA0DDDC4}"/>
              </a:ext>
            </a:extLst>
          </p:cNvPr>
          <p:cNvSpPr txBox="1"/>
          <p:nvPr/>
        </p:nvSpPr>
        <p:spPr>
          <a:xfrm>
            <a:off x="419100" y="4686732"/>
            <a:ext cx="8115300" cy="993926"/>
          </a:xfrm>
          <a:prstGeom prst="rect">
            <a:avLst/>
          </a:prstGeom>
          <a:noFill/>
        </p:spPr>
        <p:txBody>
          <a:bodyPr wrap="square">
            <a:spAutoFit/>
          </a:bodyPr>
          <a:lstStyle/>
          <a:p>
            <a:pPr marL="285750" marR="0" lvl="0" indent="-285750" algn="just" fontAlgn="base">
              <a:lnSpc>
                <a:spcPct val="107000"/>
              </a:lnSpc>
              <a:spcBef>
                <a:spcPts val="600"/>
              </a:spcBef>
              <a:spcAft>
                <a:spcPts val="600"/>
              </a:spcAft>
              <a:buFont typeface="Arial" panose="020B0604020202020204" pitchFamily="34" charset="0"/>
              <a:buChar char="•"/>
              <a:tabLst>
                <a:tab pos="6858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What was your best vacation, and why was it the best?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1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B7E4C25-379C-853C-EAE2-92A66F52B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381000"/>
            <a:ext cx="8900160" cy="1293305"/>
          </a:xfrm>
          <a:prstGeom prst="rect">
            <a:avLst/>
          </a:prstGeom>
        </p:spPr>
      </p:pic>
      <p:sp>
        <p:nvSpPr>
          <p:cNvPr id="6" name="TextBox 5">
            <a:extLst>
              <a:ext uri="{FF2B5EF4-FFF2-40B4-BE49-F238E27FC236}">
                <a16:creationId xmlns:a16="http://schemas.microsoft.com/office/drawing/2014/main" id="{EE221899-361D-0DAE-4BC1-6D4F721FE2C7}"/>
              </a:ext>
            </a:extLst>
          </p:cNvPr>
          <p:cNvSpPr txBox="1"/>
          <p:nvPr/>
        </p:nvSpPr>
        <p:spPr>
          <a:xfrm>
            <a:off x="2768974" y="1582113"/>
            <a:ext cx="3606052" cy="707886"/>
          </a:xfrm>
          <a:prstGeom prst="rect">
            <a:avLst/>
          </a:prstGeom>
          <a:noFill/>
        </p:spPr>
        <p:txBody>
          <a:bodyPr wrap="none" rtlCol="0">
            <a:spAutoFit/>
          </a:bodyPr>
          <a:lstStyle/>
          <a:p>
            <a:r>
              <a:rPr lang="en-US" sz="4000" dirty="0"/>
              <a:t>Word of the Day</a:t>
            </a:r>
          </a:p>
        </p:txBody>
      </p:sp>
      <p:pic>
        <p:nvPicPr>
          <p:cNvPr id="4" name="Picture 3">
            <a:extLst>
              <a:ext uri="{FF2B5EF4-FFF2-40B4-BE49-F238E27FC236}">
                <a16:creationId xmlns:a16="http://schemas.microsoft.com/office/drawing/2014/main" id="{6676B574-74ED-E02B-4BA9-7F895C52CE99}"/>
              </a:ext>
            </a:extLst>
          </p:cNvPr>
          <p:cNvPicPr>
            <a:picLocks noChangeAspect="1"/>
          </p:cNvPicPr>
          <p:nvPr/>
        </p:nvPicPr>
        <p:blipFill>
          <a:blip r:embed="rId3"/>
          <a:stretch>
            <a:fillRect/>
          </a:stretch>
        </p:blipFill>
        <p:spPr>
          <a:xfrm>
            <a:off x="1157735" y="2289999"/>
            <a:ext cx="6828530" cy="4394674"/>
          </a:xfrm>
          <a:prstGeom prst="rect">
            <a:avLst/>
          </a:prstGeom>
        </p:spPr>
      </p:pic>
    </p:spTree>
    <p:extLst>
      <p:ext uri="{BB962C8B-B14F-4D97-AF65-F5344CB8AC3E}">
        <p14:creationId xmlns:p14="http://schemas.microsoft.com/office/powerpoint/2010/main" val="366321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6C46-1290-467A-9E8B-4063EDB19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516" y="221647"/>
            <a:ext cx="6414706" cy="6414706"/>
          </a:xfrm>
          <a:prstGeom prst="rect">
            <a:avLst/>
          </a:prstGeom>
        </p:spPr>
      </p:pic>
      <p:sp>
        <p:nvSpPr>
          <p:cNvPr id="4" name="Rectangle 3">
            <a:extLst>
              <a:ext uri="{FF2B5EF4-FFF2-40B4-BE49-F238E27FC236}">
                <a16:creationId xmlns:a16="http://schemas.microsoft.com/office/drawing/2014/main" id="{79CFB5D1-1E48-454C-860F-600C51EC4BBD}"/>
              </a:ext>
            </a:extLst>
          </p:cNvPr>
          <p:cNvSpPr/>
          <p:nvPr/>
        </p:nvSpPr>
        <p:spPr>
          <a:xfrm>
            <a:off x="152400" y="1066800"/>
            <a:ext cx="2424494" cy="4524315"/>
          </a:xfrm>
          <a:prstGeom prst="rect">
            <a:avLst/>
          </a:prstGeom>
        </p:spPr>
        <p:txBody>
          <a:bodyPr wrap="square">
            <a:spAutoFit/>
          </a:bodyPr>
          <a:lstStyle/>
          <a:p>
            <a:pPr marL="0" indent="0" algn="ctr">
              <a:buNone/>
            </a:pPr>
            <a:r>
              <a:rPr lang="en-US" sz="2400" dirty="0">
                <a:cs typeface="Times New Roman" panose="02020603050405020304" pitchFamily="18" charset="0"/>
              </a:rPr>
              <a:t>Never doubt that a small group of thoughtful, committed citizens can change the world. </a:t>
            </a:r>
          </a:p>
          <a:p>
            <a:pPr marL="0" indent="0" algn="ctr">
              <a:buNone/>
            </a:pPr>
            <a:endParaRPr lang="en-US" sz="2400" dirty="0">
              <a:cs typeface="Times New Roman" panose="02020603050405020304" pitchFamily="18" charset="0"/>
            </a:endParaRPr>
          </a:p>
          <a:p>
            <a:pPr marL="0" indent="0" algn="ctr">
              <a:buNone/>
            </a:pPr>
            <a:r>
              <a:rPr lang="en-US" sz="2400" dirty="0">
                <a:cs typeface="Times New Roman" panose="02020603050405020304" pitchFamily="18" charset="0"/>
              </a:rPr>
              <a:t>Indeed, it is the only thing that ever has.</a:t>
            </a:r>
          </a:p>
          <a:p>
            <a:pPr marL="0" indent="0" algn="ctr">
              <a:buNone/>
            </a:pPr>
            <a:endParaRPr lang="en-US" sz="2400" dirty="0">
              <a:cs typeface="Times New Roman" panose="02020603050405020304" pitchFamily="18" charset="0"/>
            </a:endParaRPr>
          </a:p>
          <a:p>
            <a:pPr marL="0" indent="0" algn="ctr">
              <a:buNone/>
            </a:pPr>
            <a:r>
              <a:rPr lang="en-US" sz="2400" dirty="0">
                <a:cs typeface="Times New Roman" panose="02020603050405020304" pitchFamily="18" charset="0"/>
              </a:rPr>
              <a:t>Margaret Meade </a:t>
            </a:r>
          </a:p>
        </p:txBody>
      </p:sp>
    </p:spTree>
    <p:extLst>
      <p:ext uri="{BB962C8B-B14F-4D97-AF65-F5344CB8AC3E}">
        <p14:creationId xmlns:p14="http://schemas.microsoft.com/office/powerpoint/2010/main" val="79140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33800" y="618505"/>
            <a:ext cx="5222021" cy="6096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a:xfrm>
            <a:off x="228600" y="152400"/>
            <a:ext cx="6324600" cy="457200"/>
          </a:xfrm>
          <a:noFill/>
        </p:spPr>
        <p:txBody>
          <a:bodyPr>
            <a:normAutofit fontScale="90000"/>
          </a:bodyPr>
          <a:lstStyle/>
          <a:p>
            <a:r>
              <a:rPr lang="en-US" altLang="en-US" sz="3200" b="1" dirty="0">
                <a:latin typeface="Times New Roman" panose="02020603050405020304" pitchFamily="18" charset="0"/>
                <a:cs typeface="Times New Roman" panose="02020603050405020304" pitchFamily="18" charset="0"/>
              </a:rPr>
              <a:t>Tuberous Sclerosis Complex (TSC)</a:t>
            </a:r>
          </a:p>
        </p:txBody>
      </p:sp>
      <p:sp>
        <p:nvSpPr>
          <p:cNvPr id="14339" name="Rectangle 3"/>
          <p:cNvSpPr>
            <a:spLocks noGrp="1" noChangeArrowheads="1"/>
          </p:cNvSpPr>
          <p:nvPr>
            <p:ph sz="quarter" idx="1"/>
          </p:nvPr>
        </p:nvSpPr>
        <p:spPr>
          <a:xfrm>
            <a:off x="357453" y="685800"/>
            <a:ext cx="3299564" cy="5334000"/>
          </a:xfrm>
        </p:spPr>
        <p:txBody>
          <a:bodyPr>
            <a:normAutofit/>
          </a:bodyPr>
          <a:lstStyle/>
          <a:p>
            <a:pPr algn="just">
              <a:lnSpc>
                <a:spcPct val="80000"/>
              </a:lnSpc>
            </a:pPr>
            <a:endParaRPr lang="en-US" sz="2400" dirty="0">
              <a:solidFill>
                <a:srgbClr val="C00000"/>
              </a:solidFill>
            </a:endParaRPr>
          </a:p>
          <a:p>
            <a:pPr algn="just">
              <a:lnSpc>
                <a:spcPct val="80000"/>
              </a:lnSpc>
            </a:pPr>
            <a:endParaRPr lang="en-US" sz="2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05" y="990600"/>
            <a:ext cx="2202076" cy="229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27" y="3962400"/>
            <a:ext cx="2491068" cy="193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163838-051C-ACC3-BE85-975F2397D071}"/>
              </a:ext>
            </a:extLst>
          </p:cNvPr>
          <p:cNvSpPr txBox="1"/>
          <p:nvPr/>
        </p:nvSpPr>
        <p:spPr>
          <a:xfrm>
            <a:off x="1447800" y="304800"/>
            <a:ext cx="6574236" cy="523220"/>
          </a:xfrm>
          <a:prstGeom prst="rect">
            <a:avLst/>
          </a:prstGeom>
          <a:noFill/>
        </p:spPr>
        <p:txBody>
          <a:bodyPr wrap="none" rtlCol="0">
            <a:spAutoFit/>
          </a:bodyPr>
          <a:lstStyle/>
          <a:p>
            <a:r>
              <a:rPr lang="en-US" sz="2800" dirty="0"/>
              <a:t>TSC Family Conference – San Diego - 2001</a:t>
            </a:r>
          </a:p>
        </p:txBody>
      </p:sp>
      <p:pic>
        <p:nvPicPr>
          <p:cNvPr id="6" name="Picture 2">
            <a:extLst>
              <a:ext uri="{FF2B5EF4-FFF2-40B4-BE49-F238E27FC236}">
                <a16:creationId xmlns:a16="http://schemas.microsoft.com/office/drawing/2014/main" id="{27132074-8417-550A-215F-7F869FEA1C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0941" y="1143000"/>
            <a:ext cx="676211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03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sz="quarter" idx="4294967295"/>
          </p:nvPr>
        </p:nvSpPr>
        <p:spPr>
          <a:xfrm>
            <a:off x="457200" y="368587"/>
            <a:ext cx="8229600" cy="5334000"/>
          </a:xfrm>
        </p:spPr>
        <p:txBody>
          <a:bodyPr>
            <a:normAutofit/>
          </a:bodyPr>
          <a:lstStyle/>
          <a:p>
            <a:pPr algn="ctr">
              <a:buFontTx/>
              <a:buNone/>
            </a:pPr>
            <a:r>
              <a:rPr lang="en-US" altLang="en-US" sz="2400" dirty="0">
                <a:latin typeface="Times New Roman" panose="02020603050405020304" pitchFamily="18" charset="0"/>
                <a:cs typeface="Times New Roman" panose="02020603050405020304" pitchFamily="18" charset="0"/>
              </a:rPr>
              <a:t>Dedicated to finding a cure for tuberous sclerosis complex (TSC) while improving the lives of those affected.</a:t>
            </a:r>
          </a:p>
          <a:p>
            <a:pPr algn="ctr">
              <a:buFontTx/>
              <a:buNone/>
            </a:pPr>
            <a:endParaRPr lang="en-US" altLang="en-US" b="1" dirty="0">
              <a:solidFill>
                <a:schemeClr val="tx2"/>
              </a:solidFill>
              <a:latin typeface="Arial" panose="020B0604020202020204" pitchFamily="34" charset="0"/>
              <a:cs typeface="Arial" panose="020B0604020202020204" pitchFamily="34" charset="0"/>
              <a:hlinkClick r:id="rId3"/>
            </a:endParaRPr>
          </a:p>
          <a:p>
            <a:pPr algn="ctr">
              <a:buFontTx/>
              <a:buNone/>
            </a:pPr>
            <a:endParaRPr lang="en-US" altLang="en-US" b="1" dirty="0">
              <a:solidFill>
                <a:schemeClr val="tx2"/>
              </a:solidFill>
              <a:latin typeface="Arial" panose="020B0604020202020204" pitchFamily="34" charset="0"/>
              <a:cs typeface="Arial" panose="020B0604020202020204" pitchFamily="34" charset="0"/>
              <a:hlinkClick r:id="rId3"/>
            </a:endParaRPr>
          </a:p>
          <a:p>
            <a:pPr algn="ctr">
              <a:buFontTx/>
              <a:buNone/>
            </a:pPr>
            <a:endParaRPr lang="en-US" altLang="en-US" b="1" dirty="0">
              <a:solidFill>
                <a:schemeClr val="tx2"/>
              </a:solidFill>
              <a:latin typeface="Arial" panose="020B0604020202020204" pitchFamily="34" charset="0"/>
              <a:cs typeface="Arial" panose="020B0604020202020204" pitchFamily="34" charset="0"/>
              <a:hlinkClick r:id="rId3"/>
            </a:endParaRPr>
          </a:p>
          <a:p>
            <a:pPr algn="ctr">
              <a:buFontTx/>
              <a:buNone/>
            </a:pPr>
            <a:endParaRPr lang="en-US" altLang="en-US" b="1" dirty="0">
              <a:solidFill>
                <a:schemeClr val="tx2"/>
              </a:solidFill>
              <a:latin typeface="Arial" panose="020B0604020202020204" pitchFamily="34" charset="0"/>
              <a:cs typeface="Arial" panose="020B0604020202020204" pitchFamily="34" charset="0"/>
              <a:hlinkClick r:id="rId3"/>
            </a:endParaRPr>
          </a:p>
          <a:p>
            <a:pPr algn="ctr">
              <a:buFontTx/>
              <a:buNone/>
            </a:pPr>
            <a:endParaRPr lang="en-US" altLang="en-US" b="1" dirty="0">
              <a:solidFill>
                <a:schemeClr val="tx2"/>
              </a:solidFill>
              <a:latin typeface="Arial" panose="020B0604020202020204" pitchFamily="34" charset="0"/>
              <a:cs typeface="Arial" panose="020B0604020202020204" pitchFamily="34" charset="0"/>
              <a:hlinkClick r:id="rId3"/>
            </a:endParaRPr>
          </a:p>
          <a:p>
            <a:pPr algn="ctr">
              <a:buFontTx/>
              <a:buNone/>
            </a:pPr>
            <a:endParaRPr lang="en-US" altLang="en-US" b="1" dirty="0">
              <a:solidFill>
                <a:schemeClr val="tx2"/>
              </a:solidFill>
              <a:latin typeface="Arial" panose="020B0604020202020204" pitchFamily="34" charset="0"/>
              <a:cs typeface="Arial" panose="020B0604020202020204" pitchFamily="34" charset="0"/>
              <a:hlinkClick r:id="rId3"/>
            </a:endParaRPr>
          </a:p>
          <a:p>
            <a:pPr algn="ctr">
              <a:buFontTx/>
              <a:buNone/>
            </a:pPr>
            <a:endParaRPr lang="en-US" altLang="en-US" b="1" dirty="0">
              <a:latin typeface="Arial" panose="020B0604020202020204" pitchFamily="34" charset="0"/>
              <a:cs typeface="Arial" panose="020B0604020202020204" pitchFamily="34" charset="0"/>
              <a:hlinkClick r:id="rId4"/>
            </a:endParaRPr>
          </a:p>
          <a:p>
            <a:pPr algn="ctr">
              <a:buFontTx/>
              <a:buNone/>
            </a:pPr>
            <a:r>
              <a:rPr lang="en-US" altLang="en-US" b="1" dirty="0">
                <a:latin typeface="Arial" panose="020B0604020202020204" pitchFamily="34" charset="0"/>
                <a:cs typeface="Arial" panose="020B0604020202020204" pitchFamily="34" charset="0"/>
                <a:hlinkClick r:id="rId4"/>
              </a:rPr>
              <a:t>www.TSCalliance.org</a:t>
            </a:r>
            <a:endParaRPr lang="en-US" altLang="en-US" b="1" dirty="0">
              <a:latin typeface="Arial" panose="020B0604020202020204" pitchFamily="34" charset="0"/>
              <a:cs typeface="Arial" panose="020B0604020202020204" pitchFamily="34" charset="0"/>
            </a:endParaRPr>
          </a:p>
          <a:p>
            <a:pPr algn="ctr">
              <a:buFontTx/>
              <a:buNone/>
            </a:pPr>
            <a:endParaRPr lang="en-US" alt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1497D53-ABD2-3B6D-10CC-059138DA94A1}"/>
              </a:ext>
            </a:extLst>
          </p:cNvPr>
          <p:cNvPicPr>
            <a:picLocks noChangeAspect="1"/>
          </p:cNvPicPr>
          <p:nvPr/>
        </p:nvPicPr>
        <p:blipFill>
          <a:blip r:embed="rId5"/>
          <a:stretch>
            <a:fillRect/>
          </a:stretch>
        </p:blipFill>
        <p:spPr>
          <a:xfrm>
            <a:off x="3103233" y="1676400"/>
            <a:ext cx="2937534" cy="2457639"/>
          </a:xfrm>
          <a:prstGeom prst="rect">
            <a:avLst/>
          </a:prstGeom>
        </p:spPr>
      </p:pic>
      <p:sp>
        <p:nvSpPr>
          <p:cNvPr id="6" name="TextBox 5">
            <a:extLst>
              <a:ext uri="{FF2B5EF4-FFF2-40B4-BE49-F238E27FC236}">
                <a16:creationId xmlns:a16="http://schemas.microsoft.com/office/drawing/2014/main" id="{8FB8330A-3F90-F880-7FAA-FAEB2FF9802E}"/>
              </a:ext>
            </a:extLst>
          </p:cNvPr>
          <p:cNvSpPr txBox="1"/>
          <p:nvPr/>
        </p:nvSpPr>
        <p:spPr>
          <a:xfrm>
            <a:off x="2057400" y="4969301"/>
            <a:ext cx="5257800" cy="461665"/>
          </a:xfrm>
          <a:prstGeom prst="rect">
            <a:avLst/>
          </a:prstGeom>
          <a:noFill/>
        </p:spPr>
        <p:txBody>
          <a:bodyPr wrap="square">
            <a:spAutoFit/>
          </a:bodyPr>
          <a:lstStyle/>
          <a:p>
            <a:pPr algn="ctr">
              <a:buFontTx/>
              <a:buNone/>
            </a:pPr>
            <a:r>
              <a:rPr lang="en-US" altLang="en-US" sz="2400" dirty="0">
                <a:cs typeface="Times New Roman" panose="02020603050405020304" pitchFamily="18" charset="0"/>
              </a:rPr>
              <a:t>“Hope, No Matter How Complex.”</a:t>
            </a:r>
            <a:endParaRPr lang="en-US" altLang="en-US" sz="2400" b="1" dirty="0">
              <a:solidFill>
                <a:schemeClr val="tx2"/>
              </a:solidFill>
              <a:cs typeface="Times New Roman" panose="02020603050405020304" pitchFamily="18" charset="0"/>
            </a:endParaRPr>
          </a:p>
        </p:txBody>
      </p:sp>
      <p:sp>
        <p:nvSpPr>
          <p:cNvPr id="8" name="TextBox 7">
            <a:extLst>
              <a:ext uri="{FF2B5EF4-FFF2-40B4-BE49-F238E27FC236}">
                <a16:creationId xmlns:a16="http://schemas.microsoft.com/office/drawing/2014/main" id="{451CEC20-E2CA-07A0-3111-1D54061A84C2}"/>
              </a:ext>
            </a:extLst>
          </p:cNvPr>
          <p:cNvSpPr txBox="1"/>
          <p:nvPr/>
        </p:nvSpPr>
        <p:spPr>
          <a:xfrm>
            <a:off x="762000" y="5827830"/>
            <a:ext cx="8229600" cy="584775"/>
          </a:xfrm>
          <a:prstGeom prst="rect">
            <a:avLst/>
          </a:prstGeom>
          <a:noFill/>
        </p:spPr>
        <p:txBody>
          <a:bodyPr wrap="square" rtlCol="0">
            <a:spAutoFit/>
          </a:bodyPr>
          <a:lstStyle/>
          <a:p>
            <a:r>
              <a:rPr lang="en-US" sz="3200" dirty="0"/>
              <a:t>Four Mothers Began the TSC Alliance  in 1974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randombar(horizontal)">
                                      <p:cBhvr>
                                        <p:cTn id="7" dur="500"/>
                                        <p:tgtEl>
                                          <p:spTgt spid="16387">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387">
                                            <p:txEl>
                                              <p:pRg st="8" end="8"/>
                                            </p:txEl>
                                          </p:spTgt>
                                        </p:tgtEl>
                                        <p:attrNameLst>
                                          <p:attrName>style.visibility</p:attrName>
                                        </p:attrNameLst>
                                      </p:cBhvr>
                                      <p:to>
                                        <p:strVal val="visible"/>
                                      </p:to>
                                    </p:set>
                                    <p:animEffect transition="in" filter="randombar(horizontal)">
                                      <p:cBhvr>
                                        <p:cTn id="11"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17481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59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563562"/>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A Dedicated Grandfather</a:t>
            </a:r>
          </a:p>
        </p:txBody>
      </p:sp>
      <p:sp>
        <p:nvSpPr>
          <p:cNvPr id="3" name="Content Placeholder 2"/>
          <p:cNvSpPr>
            <a:spLocks noGrp="1"/>
          </p:cNvSpPr>
          <p:nvPr>
            <p:ph idx="1"/>
          </p:nvPr>
        </p:nvSpPr>
        <p:spPr>
          <a:xfrm>
            <a:off x="228600" y="914400"/>
            <a:ext cx="8458200" cy="1371600"/>
          </a:xfrm>
        </p:spPr>
        <p:txBody>
          <a:bodyPr>
            <a:normAutofit/>
          </a:bodyPr>
          <a:lstStyle/>
          <a:p>
            <a:endParaRPr lang="en-US" sz="2400" dirty="0"/>
          </a:p>
          <a:p>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0"/>
            <a:ext cx="2438400" cy="309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4692226"/>
            <a:ext cx="357669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895" y="838200"/>
            <a:ext cx="4973052" cy="2438400"/>
          </a:xfrm>
          <a:prstGeom prst="rect">
            <a:avLst/>
          </a:prstGeom>
        </p:spPr>
      </p:pic>
      <p:sp>
        <p:nvSpPr>
          <p:cNvPr id="6" name="TextBox 5"/>
          <p:cNvSpPr txBox="1"/>
          <p:nvPr/>
        </p:nvSpPr>
        <p:spPr>
          <a:xfrm>
            <a:off x="653683" y="3962400"/>
            <a:ext cx="3204723" cy="646331"/>
          </a:xfrm>
          <a:prstGeom prst="rect">
            <a:avLst/>
          </a:prstGeom>
          <a:noFill/>
        </p:spPr>
        <p:txBody>
          <a:bodyPr wrap="none" rtlCol="0">
            <a:spAutoFit/>
          </a:bodyPr>
          <a:lstStyle/>
          <a:p>
            <a:r>
              <a:rPr lang="en-US" dirty="0"/>
              <a:t>$1 Million appropriated in 2001</a:t>
            </a:r>
          </a:p>
          <a:p>
            <a:r>
              <a:rPr lang="en-US" dirty="0"/>
              <a:t>$97 Million total through 2021</a:t>
            </a:r>
          </a:p>
        </p:txBody>
      </p:sp>
      <p:pic>
        <p:nvPicPr>
          <p:cNvPr id="10" name="Picture 9">
            <a:extLst>
              <a:ext uri="{FF2B5EF4-FFF2-40B4-BE49-F238E27FC236}">
                <a16:creationId xmlns:a16="http://schemas.microsoft.com/office/drawing/2014/main" id="{4EDDBDF5-34D2-3024-4D3E-E90910AFF6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3581401"/>
            <a:ext cx="3911600" cy="2933700"/>
          </a:xfrm>
          <a:prstGeom prst="rect">
            <a:avLst/>
          </a:prstGeom>
        </p:spPr>
      </p:pic>
    </p:spTree>
    <p:extLst>
      <p:ext uri="{BB962C8B-B14F-4D97-AF65-F5344CB8AC3E}">
        <p14:creationId xmlns:p14="http://schemas.microsoft.com/office/powerpoint/2010/main" val="29318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85" y="1141961"/>
            <a:ext cx="3124200" cy="4563063"/>
          </a:xfrm>
          <a:prstGeom prst="rect">
            <a:avLst/>
          </a:prstGeom>
        </p:spPr>
      </p:pic>
      <p:sp>
        <p:nvSpPr>
          <p:cNvPr id="2" name="Title 1"/>
          <p:cNvSpPr>
            <a:spLocks noGrp="1"/>
          </p:cNvSpPr>
          <p:nvPr>
            <p:ph type="title" idx="4294967295"/>
          </p:nvPr>
        </p:nvSpPr>
        <p:spPr>
          <a:xfrm>
            <a:off x="381000" y="228600"/>
            <a:ext cx="8382000" cy="609600"/>
          </a:xfrm>
        </p:spPr>
        <p:txBody>
          <a:bodyPr>
            <a:noAutofit/>
          </a:bodyPr>
          <a:lstStyle/>
          <a:p>
            <a:pPr algn="ctr"/>
            <a:r>
              <a:rPr lang="en-US" sz="3200" dirty="0">
                <a:latin typeface="Times New Roman" panose="02020603050405020304" pitchFamily="18" charset="0"/>
                <a:cs typeface="Times New Roman" panose="02020603050405020304" pitchFamily="18" charset="0"/>
              </a:rPr>
              <a:t>TSC Advocacy and Research - Helping Families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29100" y="1713461"/>
            <a:ext cx="4574078" cy="3431078"/>
          </a:xfrm>
          <a:prstGeom prst="rect">
            <a:avLst/>
          </a:prstGeom>
        </p:spPr>
      </p:pic>
      <p:sp>
        <p:nvSpPr>
          <p:cNvPr id="7" name="TextBox 6"/>
          <p:cNvSpPr txBox="1"/>
          <p:nvPr/>
        </p:nvSpPr>
        <p:spPr>
          <a:xfrm>
            <a:off x="762000" y="5997770"/>
            <a:ext cx="7323546" cy="369332"/>
          </a:xfrm>
          <a:prstGeom prst="rect">
            <a:avLst/>
          </a:prstGeom>
          <a:noFill/>
        </p:spPr>
        <p:txBody>
          <a:bodyPr wrap="square" rtlCol="0">
            <a:spAutoFit/>
          </a:bodyPr>
          <a:lstStyle/>
          <a:p>
            <a:pPr algn="ctr"/>
            <a:r>
              <a:rPr lang="en-US" dirty="0"/>
              <a:t>Billy, our youngest TSC Advocate at the annual March on the Hill in 2018</a:t>
            </a:r>
          </a:p>
        </p:txBody>
      </p:sp>
    </p:spTree>
    <p:extLst>
      <p:ext uri="{BB962C8B-B14F-4D97-AF65-F5344CB8AC3E}">
        <p14:creationId xmlns:p14="http://schemas.microsoft.com/office/powerpoint/2010/main" val="368217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a:extLst>
              <a:ext uri="{FF2B5EF4-FFF2-40B4-BE49-F238E27FC236}">
                <a16:creationId xmlns:a16="http://schemas.microsoft.com/office/drawing/2014/main" id="{D1A02AD9-D3C0-8A91-D0D0-3A3680666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540" y="234041"/>
            <a:ext cx="4062455" cy="6477000"/>
          </a:xfrm>
          <a:prstGeom prst="rect">
            <a:avLst/>
          </a:prstGeom>
        </p:spPr>
      </p:pic>
      <p:pic>
        <p:nvPicPr>
          <p:cNvPr id="4" name="Picture 3" descr="A group of people posing for a photo&#10;&#10;Description automatically generated with medium confidence">
            <a:extLst>
              <a:ext uri="{FF2B5EF4-FFF2-40B4-BE49-F238E27FC236}">
                <a16:creationId xmlns:a16="http://schemas.microsoft.com/office/drawing/2014/main" id="{16D9204B-23DD-0416-D896-DD2BB130A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18" y="937129"/>
            <a:ext cx="4256958" cy="5675944"/>
          </a:xfrm>
          <a:prstGeom prst="rect">
            <a:avLst/>
          </a:prstGeom>
        </p:spPr>
      </p:pic>
      <p:sp>
        <p:nvSpPr>
          <p:cNvPr id="2" name="Title 1"/>
          <p:cNvSpPr>
            <a:spLocks noGrp="1"/>
          </p:cNvSpPr>
          <p:nvPr>
            <p:ph type="title" idx="4294967295"/>
          </p:nvPr>
        </p:nvSpPr>
        <p:spPr>
          <a:xfrm>
            <a:off x="642582" y="212270"/>
            <a:ext cx="4038594" cy="990601"/>
          </a:xfrm>
        </p:spPr>
        <p:txBody>
          <a:bodyPr>
            <a:normAutofit/>
          </a:bodyPr>
          <a:lstStyle/>
          <a:p>
            <a:pPr algn="ctr"/>
            <a:r>
              <a:rPr lang="en-US" sz="2400" dirty="0">
                <a:solidFill>
                  <a:schemeClr val="tx1"/>
                </a:solidFill>
                <a:latin typeface="Times New Roman" panose="02020603050405020304" pitchFamily="18" charset="0"/>
                <a:cs typeface="Times New Roman" panose="02020603050405020304" pitchFamily="18" charset="0"/>
              </a:rPr>
              <a:t>First World TSC Conference, July 2014!</a:t>
            </a:r>
          </a:p>
        </p:txBody>
      </p:sp>
    </p:spTree>
    <p:extLst>
      <p:ext uri="{BB962C8B-B14F-4D97-AF65-F5344CB8AC3E}">
        <p14:creationId xmlns:p14="http://schemas.microsoft.com/office/powerpoint/2010/main" val="1806416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3461</TotalTime>
  <Words>1324</Words>
  <Application>Microsoft Office PowerPoint</Application>
  <PresentationFormat>On-screen Show (4:3)</PresentationFormat>
  <Paragraphs>112</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Perpetua</vt:lpstr>
      <vt:lpstr>Times New Roman</vt:lpstr>
      <vt:lpstr>Wingdings 2</vt:lpstr>
      <vt:lpstr>Equity</vt:lpstr>
      <vt:lpstr>PowerPoint Presentation</vt:lpstr>
      <vt:lpstr>PowerPoint Presentation</vt:lpstr>
      <vt:lpstr>Tuberous Sclerosis Complex (TSC)</vt:lpstr>
      <vt:lpstr>PowerPoint Presentation</vt:lpstr>
      <vt:lpstr>PowerPoint Presentation</vt:lpstr>
      <vt:lpstr>PowerPoint Presentation</vt:lpstr>
      <vt:lpstr>A Dedicated Grandfather</vt:lpstr>
      <vt:lpstr>TSC Advocacy and Research - Helping Families</vt:lpstr>
      <vt:lpstr>First World TSC Conference, July 2014!</vt:lpstr>
      <vt:lpstr>TSC Progress – Building on Discoveries</vt:lpstr>
      <vt:lpstr>TSC Progress – Directly Helps People</vt:lpstr>
      <vt:lpstr>Second World TSC Conference, July 2018!</vt:lpstr>
      <vt:lpstr>TSC Progress – Autism Study</vt:lpstr>
      <vt:lpstr>TSC Progress – Preventing Epilepsy in Infants</vt:lpstr>
      <vt:lpstr>PowerPoint Presentation</vt:lpstr>
      <vt:lpstr>Third World TSC Conference, July 2022!</vt:lpstr>
      <vt:lpstr>PowerPoint Presentation</vt:lpstr>
      <vt:lpstr>PowerPoint Presentation</vt:lpstr>
      <vt:lpstr>PowerPoint Presentation</vt:lpstr>
      <vt:lpstr>PowerPoint Presentation</vt:lpstr>
      <vt:lpstr>PowerPoint Presentation</vt:lpstr>
      <vt:lpstr>PowerPoint Presentation</vt:lpstr>
    </vt:vector>
  </TitlesOfParts>
  <Company>Clark County Public 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kingston</dc:creator>
  <cp:lastModifiedBy>Kathleen Kingston</cp:lastModifiedBy>
  <cp:revision>804</cp:revision>
  <cp:lastPrinted>2018-08-28T00:26:29Z</cp:lastPrinted>
  <dcterms:created xsi:type="dcterms:W3CDTF">2007-10-13T00:22:20Z</dcterms:created>
  <dcterms:modified xsi:type="dcterms:W3CDTF">2022-07-05T17:49:13Z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TC010690471033</vt:lpwstr>
  </property>
</Properties>
</file>