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1" r:id="rId2"/>
    <p:sldId id="1018" r:id="rId3"/>
    <p:sldId id="1019" r:id="rId4"/>
    <p:sldId id="282" r:id="rId5"/>
    <p:sldId id="1020" r:id="rId6"/>
    <p:sldId id="261" r:id="rId7"/>
    <p:sldId id="284" r:id="rId8"/>
    <p:sldId id="285" r:id="rId9"/>
    <p:sldId id="266" r:id="rId10"/>
    <p:sldId id="268" r:id="rId11"/>
    <p:sldId id="267" r:id="rId12"/>
    <p:sldId id="269" r:id="rId13"/>
    <p:sldId id="270" r:id="rId14"/>
    <p:sldId id="1012" r:id="rId15"/>
    <p:sldId id="1013" r:id="rId16"/>
    <p:sldId id="1014" r:id="rId17"/>
    <p:sldId id="273" r:id="rId18"/>
    <p:sldId id="1021"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561" autoAdjust="0"/>
  </p:normalViewPr>
  <p:slideViewPr>
    <p:cSldViewPr snapToGrid="0" snapToObjects="1">
      <p:cViewPr varScale="1">
        <p:scale>
          <a:sx n="84" d="100"/>
          <a:sy n="84" d="100"/>
        </p:scale>
        <p:origin x="15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CE9C9-27A3-E247-A3BB-6B36AB4B0D0B}" type="datetimeFigureOut">
              <a:rPr lang="en-US" smtClean="0"/>
              <a:t>7/17/2022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F886D-E249-B64F-9ADA-258ED4C460E7}" type="slidenum">
              <a:rPr lang="en-US" smtClean="0"/>
              <a:t>‹#›</a:t>
            </a:fld>
            <a:endParaRPr lang="en-US"/>
          </a:p>
        </p:txBody>
      </p:sp>
    </p:spTree>
    <p:extLst>
      <p:ext uri="{BB962C8B-B14F-4D97-AF65-F5344CB8AC3E}">
        <p14:creationId xmlns:p14="http://schemas.microsoft.com/office/powerpoint/2010/main" val="36110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iblingsupport.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4542c8eea_0_2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ge4542c8eea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36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4542c8ee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4542c8ee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9.	SLIDE: LEARNING CURVE </a:t>
            </a:r>
          </a:p>
          <a:p>
            <a:pPr marL="0" lvl="0" indent="0" algn="l" rtl="0">
              <a:spcBef>
                <a:spcPts val="0"/>
              </a:spcBef>
              <a:spcAft>
                <a:spcPts val="0"/>
              </a:spcAft>
              <a:buNone/>
            </a:pPr>
            <a:r>
              <a:rPr lang="en-US" dirty="0"/>
              <a:t>What we find is that there is a very steep learning curve when sibs take on a greater caregiving role.  And, often this coincides with a time when their family is in crisis, which makes everything harder.  Siblings need to be prepared sooner.  Sibs need information and we need to start be part of future planning conversations sooner and be engaged in the process to the extent we want to be. </a:t>
            </a:r>
            <a:endParaRPr dirty="0"/>
          </a:p>
        </p:txBody>
      </p:sp>
    </p:spTree>
    <p:extLst>
      <p:ext uri="{BB962C8B-B14F-4D97-AF65-F5344CB8AC3E}">
        <p14:creationId xmlns:p14="http://schemas.microsoft.com/office/powerpoint/2010/main" val="194039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4542c8ee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4542c8ee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SLIDE: Club Sandwich Generation </a:t>
            </a:r>
          </a:p>
          <a:p>
            <a:pPr marL="0" lvl="0" indent="0" algn="l" rtl="0">
              <a:spcBef>
                <a:spcPts val="0"/>
              </a:spcBef>
              <a:spcAft>
                <a:spcPts val="0"/>
              </a:spcAft>
              <a:buNone/>
            </a:pPr>
            <a:r>
              <a:rPr lang="en-US" dirty="0"/>
              <a:t>·   	Many people are familiar with the term “sandwich generation”, but siblings of PWD are often referred to as the  “Club Sandwich” generation.</a:t>
            </a:r>
          </a:p>
          <a:p>
            <a:pPr marL="0" lvl="0" indent="0" algn="l" rtl="0">
              <a:spcBef>
                <a:spcPts val="0"/>
              </a:spcBef>
              <a:spcAft>
                <a:spcPts val="0"/>
              </a:spcAft>
              <a:buNone/>
            </a:pPr>
            <a:r>
              <a:rPr lang="en-US" dirty="0"/>
              <a:t>·   	Siblings have multiple caregiving responsibilities they often juggle. They provide caregiving and support to their aging parents, their own children, as well as the extra layer of their brothers and sisters with disabilities.</a:t>
            </a:r>
          </a:p>
          <a:p>
            <a:pPr marL="0" lvl="0" indent="0" algn="l" rtl="0">
              <a:spcBef>
                <a:spcPts val="0"/>
              </a:spcBef>
              <a:spcAft>
                <a:spcPts val="0"/>
              </a:spcAft>
              <a:buNone/>
            </a:pPr>
            <a:r>
              <a:rPr lang="en-US" dirty="0"/>
              <a:t>·   	The Ultimate Club Sandwich occurs when Siblings become the next generation of caregivers when parents are no longer able to fill this role.</a:t>
            </a:r>
          </a:p>
          <a:p>
            <a:pPr marL="0" lvl="0" indent="0" algn="l" rtl="0">
              <a:spcBef>
                <a:spcPts val="0"/>
              </a:spcBef>
              <a:spcAft>
                <a:spcPts val="0"/>
              </a:spcAft>
              <a:buNone/>
            </a:pPr>
            <a:r>
              <a:rPr lang="en-US" dirty="0"/>
              <a:t>·   	This can be overwhelming and “too big to take a bite out of” as this photo of this little girl shows</a:t>
            </a:r>
          </a:p>
          <a:p>
            <a:pPr marL="0" lvl="0" indent="0" algn="l" rtl="0">
              <a:spcBef>
                <a:spcPts val="0"/>
              </a:spcBef>
              <a:spcAft>
                <a:spcPts val="0"/>
              </a:spcAft>
              <a:buNone/>
            </a:pPr>
            <a:r>
              <a:rPr lang="en-US" dirty="0"/>
              <a:t>·   	As siblings become more involved in the care of their brother or sister with a disability, their own support needs will likely increase. Therefore, it is critical to understand what supports siblings need from their viewpoint.</a:t>
            </a:r>
          </a:p>
          <a:p>
            <a:pPr marL="0" lvl="0" indent="0" algn="l" rtl="0">
              <a:spcBef>
                <a:spcPts val="0"/>
              </a:spcBef>
              <a:spcAft>
                <a:spcPts val="0"/>
              </a:spcAft>
              <a:buNone/>
            </a:pPr>
            <a:r>
              <a:rPr lang="en-US" dirty="0"/>
              <a:t>·   	Also, as siblings get the support they need, their brothers and sisters with disabilities will have better outcomes.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1702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4542c8eea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4542c8eea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Future planning is something that can really help. We don’t have time to cover this topic thoroughly but it’s important to mention because people are often reluctant to start talking about future planning because it requires them to acknowledge their own mortality. Additionally, families are often overwhelmed at the lack of options and resources - or their lack of knowledge about resources. And many parents talk about how they do not want to “burden” their other children with thoughts of the future.  But, most sibs are thinking about it and possibly worrying about it.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quite a few resources on our SLN website and the website of the Arc CFP. If you are a sibling, parent, or person with a disability – I encourage you to start the conversation with your family. If you are a provider, please help families – encourage them to start the conversation.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317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4542c8ee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4542c8ee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Everyone should have a voice and a choice  - talk to all the members of the family</a:t>
            </a:r>
          </a:p>
          <a:p>
            <a:pPr marL="0" lvl="0" indent="0" algn="l" rtl="0">
              <a:spcBef>
                <a:spcPts val="0"/>
              </a:spcBef>
              <a:spcAft>
                <a:spcPts val="0"/>
              </a:spcAft>
              <a:buNone/>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915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providers with us today…I want to talk specifically about how you can engage siblings. Resources are key – share them with parents, coworkers, and siblings. </a:t>
            </a:r>
          </a:p>
          <a:p>
            <a:r>
              <a:rPr lang="en-US" dirty="0"/>
              <a:t>And Create policies and procedures that support siblings </a:t>
            </a:r>
          </a:p>
          <a:p>
            <a:r>
              <a:rPr lang="en-US" dirty="0"/>
              <a:t>Include siblings in family future planning meetings – young and old. Of course, ask the person with the disability about this first. </a:t>
            </a:r>
          </a:p>
          <a:p>
            <a:r>
              <a:rPr lang="en-US" dirty="0"/>
              <a:t>Ask about siblings during intake meetings. </a:t>
            </a:r>
          </a:p>
          <a:p>
            <a:r>
              <a:rPr lang="en-US" dirty="0"/>
              <a:t>Host adult sibling gatherings.  </a:t>
            </a:r>
          </a:p>
          <a:p>
            <a:r>
              <a:rPr lang="en-US" dirty="0"/>
              <a:t>Host </a:t>
            </a:r>
            <a:r>
              <a:rPr lang="en-US" dirty="0" err="1"/>
              <a:t>Sibshops</a:t>
            </a:r>
            <a:r>
              <a:rPr lang="en-US" dirty="0"/>
              <a:t>. – </a:t>
            </a:r>
          </a:p>
          <a:p>
            <a:r>
              <a:rPr lang="en-US" dirty="0"/>
              <a:t>Include siblings on your Board, committees, and in your policies about families.   </a:t>
            </a:r>
          </a:p>
          <a:p>
            <a:r>
              <a:rPr lang="en-US" dirty="0"/>
              <a:t> </a:t>
            </a:r>
          </a:p>
          <a:p>
            <a:endParaRPr lang="en-US" dirty="0"/>
          </a:p>
        </p:txBody>
      </p:sp>
      <p:sp>
        <p:nvSpPr>
          <p:cNvPr id="4" name="Slide Number Placeholder 3"/>
          <p:cNvSpPr>
            <a:spLocks noGrp="1"/>
          </p:cNvSpPr>
          <p:nvPr>
            <p:ph type="sldNum" sz="quarter" idx="5"/>
          </p:nvPr>
        </p:nvSpPr>
        <p:spPr/>
        <p:txBody>
          <a:bodyPr/>
          <a:lstStyle/>
          <a:p>
            <a:fld id="{829F886D-E249-B64F-9ADA-258ED4C460E7}" type="slidenum">
              <a:rPr lang="en-US" smtClean="0"/>
              <a:t>14</a:t>
            </a:fld>
            <a:endParaRPr lang="en-US"/>
          </a:p>
        </p:txBody>
      </p:sp>
    </p:spTree>
    <p:extLst>
      <p:ext uri="{BB962C8B-B14F-4D97-AF65-F5344CB8AC3E}">
        <p14:creationId xmlns:p14="http://schemas.microsoft.com/office/powerpoint/2010/main" val="91003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Siblings may not have ever been invited to an event before!</a:t>
            </a:r>
          </a:p>
          <a:p>
            <a:r>
              <a:rPr lang="en-US" dirty="0"/>
              <a:t>Directly communicate with siblings. </a:t>
            </a:r>
          </a:p>
          <a:p>
            <a:r>
              <a:rPr lang="en-US" dirty="0"/>
              <a:t>Support siblings to connect with each other. </a:t>
            </a:r>
          </a:p>
          <a:p>
            <a:r>
              <a:rPr lang="en-US" dirty="0"/>
              <a:t>Ask the person with a disability how he or she would like her/his sibling to be involved. </a:t>
            </a:r>
          </a:p>
          <a:p>
            <a:endParaRPr lang="en-US" dirty="0"/>
          </a:p>
        </p:txBody>
      </p:sp>
      <p:sp>
        <p:nvSpPr>
          <p:cNvPr id="4" name="Slide Number Placeholder 3"/>
          <p:cNvSpPr>
            <a:spLocks noGrp="1"/>
          </p:cNvSpPr>
          <p:nvPr>
            <p:ph type="sldNum" sz="quarter" idx="5"/>
          </p:nvPr>
        </p:nvSpPr>
        <p:spPr/>
        <p:txBody>
          <a:bodyPr/>
          <a:lstStyle/>
          <a:p>
            <a:fld id="{829F886D-E249-B64F-9ADA-258ED4C460E7}" type="slidenum">
              <a:rPr lang="en-US" smtClean="0"/>
              <a:t>15</a:t>
            </a:fld>
            <a:endParaRPr lang="en-US"/>
          </a:p>
        </p:txBody>
      </p:sp>
    </p:spTree>
    <p:extLst>
      <p:ext uri="{BB962C8B-B14F-4D97-AF65-F5344CB8AC3E}">
        <p14:creationId xmlns:p14="http://schemas.microsoft.com/office/powerpoint/2010/main" val="374788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sib doesn’t want another parent. And I don’t want to be another parent. Parents are awesome. But siblings can’t just be replacement parents. The Sibling Relationship is really important and special. </a:t>
            </a:r>
          </a:p>
        </p:txBody>
      </p:sp>
      <p:sp>
        <p:nvSpPr>
          <p:cNvPr id="4" name="Slide Number Placeholder 3"/>
          <p:cNvSpPr>
            <a:spLocks noGrp="1"/>
          </p:cNvSpPr>
          <p:nvPr>
            <p:ph type="sldNum" sz="quarter" idx="5"/>
          </p:nvPr>
        </p:nvSpPr>
        <p:spPr/>
        <p:txBody>
          <a:bodyPr/>
          <a:lstStyle/>
          <a:p>
            <a:fld id="{829F886D-E249-B64F-9ADA-258ED4C460E7}" type="slidenum">
              <a:rPr lang="en-US" smtClean="0"/>
              <a:t>16</a:t>
            </a:fld>
            <a:endParaRPr lang="en-US"/>
          </a:p>
        </p:txBody>
      </p:sp>
    </p:spTree>
    <p:extLst>
      <p:ext uri="{BB962C8B-B14F-4D97-AF65-F5344CB8AC3E}">
        <p14:creationId xmlns:p14="http://schemas.microsoft.com/office/powerpoint/2010/main" val="387727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Comments/questions/encourage people to tell their own sib story. </a:t>
            </a:r>
          </a:p>
        </p:txBody>
      </p:sp>
      <p:sp>
        <p:nvSpPr>
          <p:cNvPr id="4" name="Slide Number Placeholder 3"/>
          <p:cNvSpPr>
            <a:spLocks noGrp="1"/>
          </p:cNvSpPr>
          <p:nvPr>
            <p:ph type="sldNum" sz="quarter" idx="5"/>
          </p:nvPr>
        </p:nvSpPr>
        <p:spPr/>
        <p:txBody>
          <a:bodyPr/>
          <a:lstStyle/>
          <a:p>
            <a:fld id="{B1572FDF-4C00-45C7-BC6D-0426F95FF229}" type="slidenum">
              <a:rPr lang="en-US" smtClean="0"/>
              <a:t>17</a:t>
            </a:fld>
            <a:endParaRPr lang="en-US"/>
          </a:p>
        </p:txBody>
      </p:sp>
    </p:spTree>
    <p:extLst>
      <p:ext uri="{BB962C8B-B14F-4D97-AF65-F5344CB8AC3E}">
        <p14:creationId xmlns:p14="http://schemas.microsoft.com/office/powerpoint/2010/main" val="167113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Nevada Center of Excellence </a:t>
            </a:r>
          </a:p>
          <a:p>
            <a:endParaRPr lang="en-US" dirty="0"/>
          </a:p>
          <a:p>
            <a:r>
              <a:rPr lang="en-US" dirty="0"/>
              <a:t>Virtual Monthly meetings </a:t>
            </a:r>
          </a:p>
          <a:p>
            <a:endParaRPr lang="en-US" dirty="0"/>
          </a:p>
          <a:p>
            <a:r>
              <a:rPr lang="en-US" dirty="0"/>
              <a:t>In person meetings</a:t>
            </a:r>
          </a:p>
          <a:p>
            <a:endParaRPr lang="en-US" dirty="0"/>
          </a:p>
          <a:p>
            <a:r>
              <a:rPr lang="en-US" dirty="0"/>
              <a:t>6-7pm </a:t>
            </a:r>
          </a:p>
          <a:p>
            <a:endParaRPr lang="en-US" dirty="0"/>
          </a:p>
          <a:p>
            <a:endParaRPr lang="en-US" dirty="0"/>
          </a:p>
        </p:txBody>
      </p:sp>
      <p:sp>
        <p:nvSpPr>
          <p:cNvPr id="4" name="Slide Number Placeholder 3"/>
          <p:cNvSpPr>
            <a:spLocks noGrp="1"/>
          </p:cNvSpPr>
          <p:nvPr>
            <p:ph type="sldNum" sz="quarter" idx="5"/>
          </p:nvPr>
        </p:nvSpPr>
        <p:spPr/>
        <p:txBody>
          <a:bodyPr/>
          <a:lstStyle/>
          <a:p>
            <a:fld id="{829F886D-E249-B64F-9ADA-258ED4C460E7}" type="slidenum">
              <a:rPr lang="en-US" smtClean="0"/>
              <a:t>18</a:t>
            </a:fld>
            <a:endParaRPr lang="en-US"/>
          </a:p>
        </p:txBody>
      </p:sp>
    </p:spTree>
    <p:extLst>
      <p:ext uri="{BB962C8B-B14F-4D97-AF65-F5344CB8AC3E}">
        <p14:creationId xmlns:p14="http://schemas.microsoft.com/office/powerpoint/2010/main" val="105308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4542c8eea_0_6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e4542c8eea_0_6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32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moment to thank you for being here – I know that life can be hectic, so thank you for taking the time to spend the next hour with us.  Before you ask, that handsome guy to my right is Steve. He lives in NY so I don’t get to see him in person as much as I want but Facetime</a:t>
            </a:r>
          </a:p>
          <a:p>
            <a:endParaRPr lang="en-US" dirty="0"/>
          </a:p>
        </p:txBody>
      </p:sp>
      <p:sp>
        <p:nvSpPr>
          <p:cNvPr id="4" name="Slide Number Placeholder 3"/>
          <p:cNvSpPr>
            <a:spLocks noGrp="1"/>
          </p:cNvSpPr>
          <p:nvPr>
            <p:ph type="sldNum" sz="quarter" idx="5"/>
          </p:nvPr>
        </p:nvSpPr>
        <p:spPr/>
        <p:txBody>
          <a:bodyPr/>
          <a:lstStyle/>
          <a:p>
            <a:fld id="{B1572FDF-4C00-45C7-BC6D-0426F95FF229}" type="slidenum">
              <a:rPr lang="en-US" smtClean="0"/>
              <a:t>2</a:t>
            </a:fld>
            <a:endParaRPr lang="en-US"/>
          </a:p>
        </p:txBody>
      </p:sp>
    </p:spTree>
    <p:extLst>
      <p:ext uri="{BB962C8B-B14F-4D97-AF65-F5344CB8AC3E}">
        <p14:creationId xmlns:p14="http://schemas.microsoft.com/office/powerpoint/2010/main" val="20398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Steve and I share many things in common, a love of schedules is one of them.  We Facetime every day (usually at 7pm) and exchange many </a:t>
            </a:r>
            <a:r>
              <a:rPr lang="en-US" dirty="0" err="1"/>
              <a:t>imessages</a:t>
            </a:r>
            <a:r>
              <a:rPr lang="en-US" dirty="0"/>
              <a:t> in between. </a:t>
            </a:r>
          </a:p>
          <a:p>
            <a:endParaRPr lang="en-US" dirty="0"/>
          </a:p>
          <a:p>
            <a:r>
              <a:rPr lang="en-US" dirty="0"/>
              <a:t>Any of your facetime with your sibs?</a:t>
            </a:r>
          </a:p>
          <a:p>
            <a:endParaRPr lang="en-US" dirty="0"/>
          </a:p>
          <a:p>
            <a:r>
              <a:rPr lang="en-US" dirty="0"/>
              <a:t>Steve is 5 years younger and has an intellectual developmental disability.  He lives with my parents, attends a day program his favorite show is the Voice, and he knows how to work the </a:t>
            </a:r>
            <a:r>
              <a:rPr lang="en-US" dirty="0" err="1"/>
              <a:t>iPAD</a:t>
            </a:r>
            <a:r>
              <a:rPr lang="en-US" dirty="0"/>
              <a:t> better than my parents do. </a:t>
            </a:r>
          </a:p>
          <a:p>
            <a:endParaRPr lang="en-US" dirty="0"/>
          </a:p>
          <a:p>
            <a:endParaRPr lang="en-US" dirty="0"/>
          </a:p>
        </p:txBody>
      </p:sp>
      <p:sp>
        <p:nvSpPr>
          <p:cNvPr id="4" name="Slide Number Placeholder 3"/>
          <p:cNvSpPr>
            <a:spLocks noGrp="1"/>
          </p:cNvSpPr>
          <p:nvPr>
            <p:ph type="sldNum" sz="quarter" idx="5"/>
          </p:nvPr>
        </p:nvSpPr>
        <p:spPr/>
        <p:txBody>
          <a:bodyPr/>
          <a:lstStyle/>
          <a:p>
            <a:fld id="{B1572FDF-4C00-45C7-BC6D-0426F95FF229}" type="slidenum">
              <a:rPr lang="en-US" smtClean="0"/>
              <a:t>3</a:t>
            </a:fld>
            <a:endParaRPr lang="en-US"/>
          </a:p>
        </p:txBody>
      </p:sp>
    </p:spTree>
    <p:extLst>
      <p:ext uri="{BB962C8B-B14F-4D97-AF65-F5344CB8AC3E}">
        <p14:creationId xmlns:p14="http://schemas.microsoft.com/office/powerpoint/2010/main" val="128908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4542c8eea_0_5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lvl="0" fontAlgn="base"/>
            <a:r>
              <a:rPr lang="en-US" sz="1200" b="1" kern="1200" dirty="0">
                <a:solidFill>
                  <a:schemeClr val="tx1"/>
                </a:solidFill>
                <a:effectLst/>
                <a:latin typeface="+mn-lt"/>
                <a:ea typeface="+mn-ea"/>
                <a:cs typeface="+mn-cs"/>
              </a:rPr>
              <a:t>SLIDE: Sibling Leadership Network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SLN is a national nonprofit whose </a:t>
            </a:r>
            <a:r>
              <a:rPr lang="en-US" sz="1200" i="1" kern="1200" dirty="0">
                <a:solidFill>
                  <a:schemeClr val="tx1"/>
                </a:solidFill>
                <a:effectLst/>
                <a:latin typeface="+mn-lt"/>
                <a:ea typeface="+mn-ea"/>
                <a:cs typeface="+mn-cs"/>
              </a:rPr>
              <a:t>mission is To provide siblings of individuals with disabilities the information, support, and tools to advocate </a:t>
            </a:r>
            <a:r>
              <a:rPr lang="en-US" sz="1200" i="1" u="sng" kern="1200" dirty="0">
                <a:solidFill>
                  <a:schemeClr val="tx1"/>
                </a:solidFill>
                <a:effectLst/>
                <a:latin typeface="+mn-lt"/>
                <a:ea typeface="+mn-ea"/>
                <a:cs typeface="+mn-cs"/>
              </a:rPr>
              <a:t>with</a:t>
            </a:r>
            <a:r>
              <a:rPr lang="en-US" sz="1200" i="1" kern="1200" dirty="0">
                <a:solidFill>
                  <a:schemeClr val="tx1"/>
                </a:solidFill>
                <a:effectLst/>
                <a:latin typeface="+mn-lt"/>
                <a:ea typeface="+mn-ea"/>
                <a:cs typeface="+mn-cs"/>
              </a:rPr>
              <a:t> their brothers and sisters and to promote the issues important to them and their entire 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SLN provides information and peer support to siblings of people with disabilities across the lifespan.</a:t>
            </a:r>
          </a:p>
          <a:p>
            <a:r>
              <a:rPr lang="en-US" sz="1200" kern="1200" dirty="0">
                <a:solidFill>
                  <a:schemeClr val="tx1"/>
                </a:solidFill>
                <a:effectLst/>
                <a:latin typeface="+mn-lt"/>
                <a:ea typeface="+mn-ea"/>
                <a:cs typeface="+mn-cs"/>
              </a:rPr>
              <a:t>-       	The SLN is welcoming to siblings of people with all types of disabilities and we tend to draw the most members as siblings of people with I/DD.</a:t>
            </a:r>
          </a:p>
          <a:p>
            <a:r>
              <a:rPr lang="en-US" sz="1200" kern="1200" dirty="0">
                <a:solidFill>
                  <a:schemeClr val="tx1"/>
                </a:solidFill>
                <a:effectLst/>
                <a:latin typeface="+mn-lt"/>
                <a:ea typeface="+mn-ea"/>
                <a:cs typeface="+mn-cs"/>
              </a:rPr>
              <a:t>-       The SLN is primarily a volunteer organization and we have a dedicated group from across the country helping to build and grow the network.</a:t>
            </a:r>
          </a:p>
          <a:p>
            <a:r>
              <a:rPr lang="en-US" sz="1200" kern="1200" dirty="0">
                <a:solidFill>
                  <a:schemeClr val="tx1"/>
                </a:solidFill>
                <a:effectLst/>
                <a:latin typeface="+mn-lt"/>
                <a:ea typeface="+mn-ea"/>
                <a:cs typeface="+mn-cs"/>
              </a:rPr>
              <a:t>- We provide services like monthly virtual meetups, sib mentoring </a:t>
            </a:r>
            <a:r>
              <a:rPr lang="en-US" sz="1200" kern="1200" dirty="0" err="1">
                <a:solidFill>
                  <a:schemeClr val="tx1"/>
                </a:solidFill>
                <a:effectLst/>
                <a:latin typeface="+mn-lt"/>
                <a:ea typeface="+mn-ea"/>
                <a:cs typeface="+mn-cs"/>
              </a:rPr>
              <a:t>pgrm</a:t>
            </a:r>
            <a:r>
              <a:rPr lang="en-US" sz="1200" kern="1200" dirty="0">
                <a:solidFill>
                  <a:schemeClr val="tx1"/>
                </a:solidFill>
                <a:effectLst/>
                <a:latin typeface="+mn-lt"/>
                <a:ea typeface="+mn-ea"/>
                <a:cs typeface="+mn-cs"/>
              </a:rPr>
              <a:t>, EOY Conference, monthly podcast. </a:t>
            </a:r>
          </a:p>
          <a:p>
            <a:r>
              <a:rPr lang="en-US" sz="1200" kern="1200" dirty="0">
                <a:solidFill>
                  <a:schemeClr val="tx1"/>
                </a:solidFill>
                <a:effectLst/>
                <a:latin typeface="+mn-lt"/>
                <a:ea typeface="+mn-ea"/>
                <a:cs typeface="+mn-cs"/>
              </a:rPr>
              <a:t>·      You Don’t have to be a sibling to get involved—Sibling supporters an important part of our network. This includes anyone who supports siblings, including parents, sib-in-laws, other family members, self-advocates, professionals, friends and colleagues of sibs.</a:t>
            </a:r>
          </a:p>
          <a:p>
            <a:r>
              <a:rPr lang="en-US" sz="1200" kern="1200" dirty="0">
                <a:solidFill>
                  <a:schemeClr val="tx1"/>
                </a:solidFill>
                <a:effectLst/>
                <a:latin typeface="+mn-lt"/>
                <a:ea typeface="+mn-ea"/>
                <a:cs typeface="+mn-cs"/>
              </a:rPr>
              <a:t>·      Our network also welcomes siblings of people with disabilities who have died. We believe once a sibling, always a sibling. And welcome in our network.</a:t>
            </a:r>
          </a:p>
          <a:p>
            <a:r>
              <a:rPr lang="en-US" sz="1200" kern="1200" dirty="0">
                <a:solidFill>
                  <a:schemeClr val="tx1"/>
                </a:solidFill>
                <a:effectLst/>
                <a:latin typeface="+mn-lt"/>
                <a:ea typeface="+mn-ea"/>
                <a:cs typeface="+mn-cs"/>
              </a:rPr>
              <a:t>·      Currently, the SLN has 26 chapters in different states, with the vision that eventually every state will have a sibling chapter.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have a chapter in Nevada yet, but we’ve teamed up with the Nevada Center for Excellence to create a Nevada Chapter.  More information on that later.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Chapters are the grassroots of the organization and maintain the more personal contact with people, ensuring that they get the information and support they need at the state and local level. Most of our state chapters are volunteer-led by adult siblings.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chapter has its own feel and flavor and all chapters agree to the mission and values of the national SLN. </a:t>
            </a:r>
          </a:p>
          <a:p>
            <a:r>
              <a:rPr lang="en-US" sz="1200"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40" name="Google Shape;140;ge4542c8eea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22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you’ve gotten to know a little about me, let’s get to know a little more about you!  How many of you are a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you a: Sibling of a person with a disability? Parent of a person with a disability? Person with a disability? Disability Service Provider? Relative of a person with a disability (aunt, grandparent, other) (You might answer more than 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Sibling</a:t>
            </a:r>
          </a:p>
          <a:p>
            <a:r>
              <a:rPr lang="en-US" sz="1200" kern="1200" dirty="0">
                <a:solidFill>
                  <a:schemeClr val="tx1"/>
                </a:solidFill>
                <a:effectLst/>
                <a:latin typeface="+mn-lt"/>
                <a:ea typeface="+mn-ea"/>
                <a:cs typeface="+mn-cs"/>
              </a:rPr>
              <a:t>Parent</a:t>
            </a:r>
          </a:p>
          <a:p>
            <a:r>
              <a:rPr lang="en-US" sz="1200" kern="1200" dirty="0">
                <a:solidFill>
                  <a:schemeClr val="tx1"/>
                </a:solidFill>
                <a:effectLst/>
                <a:latin typeface="+mn-lt"/>
                <a:ea typeface="+mn-ea"/>
                <a:cs typeface="+mn-cs"/>
              </a:rPr>
              <a:t>Advocate</a:t>
            </a:r>
          </a:p>
          <a:p>
            <a:r>
              <a:rPr lang="en-US" sz="1200" kern="1200" dirty="0">
                <a:solidFill>
                  <a:schemeClr val="tx1"/>
                </a:solidFill>
                <a:effectLst/>
                <a:latin typeface="+mn-lt"/>
                <a:ea typeface="+mn-ea"/>
                <a:cs typeface="+mn-cs"/>
              </a:rPr>
              <a:t>Self- Advocate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Great to see so many siblings here tonight.  And while we’re on the topic of siblings did you know:</a:t>
            </a:r>
          </a:p>
          <a:p>
            <a:r>
              <a:rPr lang="en-US" dirty="0"/>
              <a:t>Siblings often have the longest-lasting familial relationships.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dirty="0"/>
              <a:t>Siblings often become the next generation of caregivers when parents are unable to provide care. Frequently, the oldest female sibling becomes the caregiver ( raise your hand if this speaks to you!)</a:t>
            </a:r>
          </a:p>
          <a:p>
            <a:endParaRPr lang="en-US" dirty="0"/>
          </a:p>
          <a:p>
            <a:r>
              <a:rPr lang="en-US" dirty="0"/>
              <a:t>Most siblings anticipate fulfilling greater supportive and caregiving roles, the older we get.</a:t>
            </a:r>
          </a:p>
          <a:p>
            <a:endParaRPr lang="en-US" dirty="0"/>
          </a:p>
          <a:p>
            <a:r>
              <a:rPr lang="en-US" dirty="0"/>
              <a:t>The peer nature of the relationship makes siblings uniquely positioned to support their brothers and sisters with disabilities to lead self-determined lives. This support can include many areas such as employment, voting, transportation, relationships and sexuality, healthcare, housing supports, and more.</a:t>
            </a:r>
          </a:p>
          <a:p>
            <a:endParaRPr lang="en-US" dirty="0"/>
          </a:p>
          <a:p>
            <a:r>
              <a:rPr lang="en-US" b="1" dirty="0"/>
              <a:t>Another fun fact:</a:t>
            </a:r>
          </a:p>
          <a:p>
            <a:endParaRPr lang="en-US" dirty="0"/>
          </a:p>
          <a:p>
            <a:r>
              <a:rPr lang="en-US" dirty="0"/>
              <a:t>Adult siblings are called the “club sandwich generation” because they often juggle the caregiving of their aging parents, their own children, as well as their brothers and sisters with disabilities. While support programs and services have been developed for individuals with I/DD and their parents, supports for siblings have been limited.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572FDF-4C00-45C7-BC6D-0426F95FF229}" type="slidenum">
              <a:rPr lang="en-US" smtClean="0"/>
              <a:t>5</a:t>
            </a:fld>
            <a:endParaRPr lang="en-US"/>
          </a:p>
        </p:txBody>
      </p:sp>
    </p:spTree>
    <p:extLst>
      <p:ext uri="{BB962C8B-B14F-4D97-AF65-F5344CB8AC3E}">
        <p14:creationId xmlns:p14="http://schemas.microsoft.com/office/powerpoint/2010/main" val="308202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4542c8eea_0_4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today we are going to talk about supporting siblings from young siblings to old siblings! </a:t>
            </a:r>
          </a:p>
          <a:p>
            <a:pPr marL="0" lvl="0" indent="0" algn="l" rtl="0">
              <a:spcBef>
                <a:spcPts val="0"/>
              </a:spcBef>
              <a:spcAft>
                <a:spcPts val="0"/>
              </a:spcAft>
              <a:buNone/>
            </a:pPr>
            <a:r>
              <a:rPr lang="en-US" dirty="0"/>
              <a:t>Why is it important to focus on the experience of siblings?</a:t>
            </a:r>
          </a:p>
          <a:p>
            <a:pPr marL="0" lvl="0" indent="0" algn="l" rtl="0">
              <a:spcBef>
                <a:spcPts val="0"/>
              </a:spcBef>
              <a:spcAft>
                <a:spcPts val="0"/>
              </a:spcAft>
              <a:buNone/>
            </a:pPr>
            <a:r>
              <a:rPr lang="en-US" dirty="0"/>
              <a:t>·      While the relationship changes over time, siblings often have the longest relationship of their lives with each other. Many of us will be there for each other 20 plus years longer than our parents.</a:t>
            </a:r>
          </a:p>
          <a:p>
            <a:pPr marL="0" lvl="0" indent="0" algn="l" rtl="0">
              <a:spcBef>
                <a:spcPts val="0"/>
              </a:spcBef>
              <a:spcAft>
                <a:spcPts val="0"/>
              </a:spcAft>
              <a:buNone/>
            </a:pPr>
            <a:r>
              <a:rPr lang="en-US" dirty="0"/>
              <a:t>·      The peer nature of the sibling relationship uniquely positions us to support each other to lead self-determined lives.  </a:t>
            </a:r>
          </a:p>
          <a:p>
            <a:pPr marL="0" lvl="0" indent="0" algn="l" rtl="0">
              <a:spcBef>
                <a:spcPts val="0"/>
              </a:spcBef>
              <a:spcAft>
                <a:spcPts val="0"/>
              </a:spcAft>
              <a:buNone/>
            </a:pPr>
            <a:r>
              <a:rPr lang="en-US" dirty="0"/>
              <a:t>·      Yet, the sibling experience is often overlooked and sometimes even forgotten.</a:t>
            </a:r>
          </a:p>
          <a:p>
            <a:pPr marL="0" lvl="0" indent="0" algn="l" rtl="0">
              <a:spcBef>
                <a:spcPts val="0"/>
              </a:spcBef>
              <a:spcAft>
                <a:spcPts val="0"/>
              </a:spcAft>
              <a:buNone/>
            </a:pPr>
            <a:r>
              <a:rPr lang="en-US" dirty="0"/>
              <a:t>·      Traditional service and support structures typically focused on the roles that parents play in the lives of their children with disabilities, while less attention has been given to the role that siblings play.</a:t>
            </a:r>
          </a:p>
          <a:p>
            <a:pPr marL="0" lvl="0" indent="0" algn="l" rtl="0">
              <a:spcBef>
                <a:spcPts val="0"/>
              </a:spcBef>
              <a:spcAft>
                <a:spcPts val="0"/>
              </a:spcAft>
              <a:buNone/>
            </a:pPr>
            <a:r>
              <a:rPr lang="en-US" dirty="0"/>
              <a:t>·      Each sibling has a unique experience. Even each sibling within a family can have a very different perception. Yet, there are often similarities within that difference.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reason to focus on sibs  -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	The majority of people with intellectual and developmental disabilities, or IDD, live with their families.</a:t>
            </a:r>
          </a:p>
          <a:p>
            <a:pPr marL="0" lvl="0" indent="0" algn="l" rtl="0">
              <a:spcBef>
                <a:spcPts val="0"/>
              </a:spcBef>
              <a:spcAft>
                <a:spcPts val="0"/>
              </a:spcAft>
              <a:buNone/>
            </a:pPr>
            <a:r>
              <a:rPr lang="en-US" dirty="0"/>
              <a:t>•	And, family caregivers are getting older while people with disabilities are living longer.  </a:t>
            </a:r>
          </a:p>
          <a:p>
            <a:pPr marL="0" lvl="0" indent="0" algn="l" rtl="0">
              <a:spcBef>
                <a:spcPts val="0"/>
              </a:spcBef>
              <a:spcAft>
                <a:spcPts val="0"/>
              </a:spcAft>
              <a:buNone/>
            </a:pPr>
            <a:r>
              <a:rPr lang="en-US" dirty="0"/>
              <a:t>•	There are many aging caregivers. As parents age and are less able to support their adult child with disabilities, sibling involvement becomes more necessary.</a:t>
            </a:r>
          </a:p>
          <a:p>
            <a:pPr marL="0" lvl="0" indent="0" algn="l" rtl="0">
              <a:spcBef>
                <a:spcPts val="0"/>
              </a:spcBef>
              <a:spcAft>
                <a:spcPts val="0"/>
              </a:spcAft>
              <a:buNone/>
            </a:pPr>
            <a:r>
              <a:rPr lang="en-US" dirty="0"/>
              <a:t>•	So focusing on sibling support is important! </a:t>
            </a:r>
          </a:p>
          <a:p>
            <a:pPr marL="0" lvl="0" indent="0" algn="l" rtl="0">
              <a:spcBef>
                <a:spcPts val="0"/>
              </a:spcBef>
              <a:spcAft>
                <a:spcPts val="0"/>
              </a:spcAft>
              <a:buNone/>
            </a:pPr>
            <a:endParaRPr dirty="0"/>
          </a:p>
        </p:txBody>
      </p:sp>
      <p:sp>
        <p:nvSpPr>
          <p:cNvPr id="171" name="Google Shape;171;ge4542c8eea_0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87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SLIDE: Childhood </a:t>
            </a:r>
          </a:p>
          <a:p>
            <a:r>
              <a:rPr lang="en-US" dirty="0"/>
              <a:t>·      Let’s start with childhood!</a:t>
            </a:r>
          </a:p>
          <a:p>
            <a:r>
              <a:rPr lang="en-US" dirty="0"/>
              <a:t>·      Because siblings are often the first and most intense peer relationships that children encounter, they learn many social skills from their sibling interactions such as sharing, collaborating, resolving differences, and compromising. Our sibs help prepare us for the world in many ways as we learn how to fight and make up, how to confide in and comfort one another.</a:t>
            </a:r>
          </a:p>
          <a:p>
            <a:r>
              <a:rPr lang="en-US" dirty="0"/>
              <a:t>·      Siblings often learn to be advocates at a young age—handling questions from peers, or addressing people who are staring at their sibling or potentially stigma by association. </a:t>
            </a:r>
          </a:p>
          <a:p>
            <a:r>
              <a:rPr lang="en-US" dirty="0"/>
              <a:t>·      Insert a paragraph about your own childhood – if you would like. </a:t>
            </a:r>
          </a:p>
          <a:p>
            <a:r>
              <a:rPr lang="en-US" dirty="0"/>
              <a:t>·      Childhood is the time is when parents, teachers, professionals, and relatives play an important role in helping equip kids with the information and tools to speak up—they need the language to answer tough questions or respond to ignorant comments. It is helpful to have a rehearsed script to answer questions.</a:t>
            </a:r>
          </a:p>
          <a:p>
            <a:r>
              <a:rPr lang="en-US" dirty="0"/>
              <a:t>·      Sibs are often craving developmentally appropriate information about their sibling’s disability or condition. Parents often assume that siblings know the answers to these questions, but they might not. (Questions that siblings sometimes ask are: What is the name of their sibling’s health condition or disability? How does it affect their sibling? How did their sibling acquire their disability? Did the sibling in any way cause it or can they catch it?)</a:t>
            </a:r>
          </a:p>
          <a:p>
            <a:r>
              <a:rPr lang="en-US" dirty="0"/>
              <a:t>·      Siblings often really want time alone with their parents. This can be hard to schedule but can be critical to meeting the needs of a sibling of a child with a disability.</a:t>
            </a:r>
          </a:p>
          <a:p>
            <a:endParaRPr lang="en-US" dirty="0"/>
          </a:p>
          <a:p>
            <a:endParaRPr lang="en-US" dirty="0"/>
          </a:p>
          <a:p>
            <a:r>
              <a:rPr lang="en-US" sz="1200" b="1" kern="1200" dirty="0">
                <a:solidFill>
                  <a:schemeClr val="tx1"/>
                </a:solidFill>
                <a:effectLst/>
                <a:latin typeface="+mn-lt"/>
                <a:ea typeface="+mn-ea"/>
                <a:cs typeface="+mn-cs"/>
              </a:rPr>
              <a:t>Resources for young sibs: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lot of great resources for younger siblings can be found at the Sibling Support Project website:</a:t>
            </a:r>
            <a:r>
              <a:rPr lang="en-US" sz="1200" kern="1200" dirty="0">
                <a:solidFill>
                  <a:schemeClr val="tx1"/>
                </a:solidFill>
                <a:effectLst/>
                <a:latin typeface="+mn-lt"/>
                <a:ea typeface="+mn-ea"/>
                <a:cs typeface="+mn-cs"/>
                <a:hlinkClick r:id="rId3"/>
              </a:rPr>
              <a:t> www.siblingsupport.org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Sibshops</a:t>
            </a:r>
            <a:r>
              <a:rPr lang="en-US" sz="1200" kern="1200" dirty="0">
                <a:solidFill>
                  <a:schemeClr val="tx1"/>
                </a:solidFill>
                <a:effectLst/>
                <a:latin typeface="+mn-lt"/>
                <a:ea typeface="+mn-ea"/>
                <a:cs typeface="+mn-cs"/>
              </a:rPr>
              <a:t> were created by Don Meyer and they are gatherings for siblings to obtain peer support and education within a recreational context.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Sibshops</a:t>
            </a:r>
            <a:r>
              <a:rPr lang="en-US" sz="1200" kern="1200" dirty="0">
                <a:solidFill>
                  <a:schemeClr val="tx1"/>
                </a:solidFill>
                <a:effectLst/>
                <a:latin typeface="+mn-lt"/>
                <a:ea typeface="+mn-ea"/>
                <a:cs typeface="+mn-cs"/>
              </a:rPr>
              <a:t> mix in genuine fun activities - messy crafts, silly games, delicious food with a space to talk about and share what it is like to be a sibling.</a:t>
            </a:r>
          </a:p>
          <a:p>
            <a:r>
              <a:rPr lang="en-US" sz="1200" kern="1200" dirty="0">
                <a:solidFill>
                  <a:schemeClr val="tx1"/>
                </a:solidFill>
                <a:effectLst/>
                <a:latin typeface="+mn-lt"/>
                <a:ea typeface="+mn-ea"/>
                <a:cs typeface="+mn-cs"/>
              </a:rPr>
              <a:t>·      They can vent some typical sibling frustrations, learn about different disabilities, share strategies  - like on how to deal with bullies or how to handle situations when their friends come over to play. </a:t>
            </a:r>
          </a:p>
          <a:p>
            <a:r>
              <a:rPr lang="en-US" sz="1200" kern="1200" dirty="0">
                <a:solidFill>
                  <a:schemeClr val="tx1"/>
                </a:solidFill>
                <a:effectLst/>
                <a:latin typeface="+mn-lt"/>
                <a:ea typeface="+mn-ea"/>
                <a:cs typeface="+mn-cs"/>
              </a:rPr>
              <a:t>·      If you go on the Sibling Support website you can find out more about getting training to be a </a:t>
            </a:r>
            <a:r>
              <a:rPr lang="en-US" sz="1200" kern="1200" dirty="0" err="1">
                <a:solidFill>
                  <a:schemeClr val="tx1"/>
                </a:solidFill>
                <a:effectLst/>
                <a:latin typeface="+mn-lt"/>
                <a:ea typeface="+mn-ea"/>
                <a:cs typeface="+mn-cs"/>
              </a:rPr>
              <a:t>sibshop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Facilittor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Also, listed some books </a:t>
            </a:r>
          </a:p>
          <a:p>
            <a:endParaRPr lang="en-US" dirty="0"/>
          </a:p>
        </p:txBody>
      </p:sp>
      <p:sp>
        <p:nvSpPr>
          <p:cNvPr id="4" name="Slide Number Placeholder 3"/>
          <p:cNvSpPr>
            <a:spLocks noGrp="1"/>
          </p:cNvSpPr>
          <p:nvPr>
            <p:ph type="sldNum" sz="quarter" idx="5"/>
          </p:nvPr>
        </p:nvSpPr>
        <p:spPr/>
        <p:txBody>
          <a:bodyPr/>
          <a:lstStyle/>
          <a:p>
            <a:fld id="{829F886D-E249-B64F-9ADA-258ED4C460E7}" type="slidenum">
              <a:rPr lang="en-US" smtClean="0"/>
              <a:t>7</a:t>
            </a:fld>
            <a:endParaRPr lang="en-US"/>
          </a:p>
        </p:txBody>
      </p:sp>
    </p:spTree>
    <p:extLst>
      <p:ext uri="{BB962C8B-B14F-4D97-AF65-F5344CB8AC3E}">
        <p14:creationId xmlns:p14="http://schemas.microsoft.com/office/powerpoint/2010/main" val="403308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TEEN YEARS: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Sibling relationships continue to evolve from childhood through adolescence. Of course, Adolescence is a time of change that also can alter the sibling relationship.  Individuals are going through physical and emotional changes as well as developing their own identity separate from their family and expanding their own social networks.</a:t>
            </a:r>
          </a:p>
          <a:p>
            <a:r>
              <a:rPr lang="en-US" sz="1200" kern="1200" dirty="0">
                <a:solidFill>
                  <a:schemeClr val="tx1"/>
                </a:solidFill>
                <a:effectLst/>
                <a:latin typeface="+mn-lt"/>
                <a:ea typeface="+mn-ea"/>
                <a:cs typeface="+mn-cs"/>
              </a:rPr>
              <a:t>·      At school, teens can become very concerned about fitting in and this can be a time when they become aware of their siblings differences.</a:t>
            </a:r>
          </a:p>
          <a:p>
            <a:r>
              <a:rPr lang="en-US" sz="1200" kern="1200" dirty="0">
                <a:solidFill>
                  <a:schemeClr val="tx1"/>
                </a:solidFill>
                <a:effectLst/>
                <a:latin typeface="+mn-lt"/>
                <a:ea typeface="+mn-ea"/>
                <a:cs typeface="+mn-cs"/>
              </a:rPr>
              <a:t>It’s important to validate and normalize for teen siblings that a range of emotions is acceptable. It’s a time and they may feel a lot of divergent and conflicting emotions . When I think back, I felt lots of emotions as a teenager…Insert your own if you would like </a:t>
            </a:r>
          </a:p>
          <a:p>
            <a:r>
              <a:rPr lang="en-US" sz="1200" kern="1200" dirty="0">
                <a:solidFill>
                  <a:schemeClr val="tx1"/>
                </a:solidFill>
                <a:effectLst/>
                <a:latin typeface="+mn-lt"/>
                <a:ea typeface="+mn-ea"/>
                <a:cs typeface="+mn-cs"/>
              </a:rPr>
              <a:t>·   	Research shows that regardless of how large the family is, most often the oldest sister takes on the greatest caregiving duties for their brother or sister with disabilities.  We can really see this develop in the teen years. There might be an older sister that babysits a lot and while this is great, sometimes if can be difficult for siblings to be asked to step into the roles of parent.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needs, there are some opportunities -</a:t>
            </a:r>
          </a:p>
          <a:p>
            <a:r>
              <a:rPr lang="en-US" sz="1200" kern="1200" dirty="0">
                <a:solidFill>
                  <a:schemeClr val="tx1"/>
                </a:solidFill>
                <a:effectLst/>
                <a:latin typeface="+mn-lt"/>
                <a:ea typeface="+mn-ea"/>
                <a:cs typeface="+mn-cs"/>
              </a:rPr>
              <a:t>·      Siblings may provide each other with companionship and emotional support as friends.  </a:t>
            </a:r>
          </a:p>
          <a:p>
            <a:r>
              <a:rPr lang="en-US" sz="1200" kern="1200" dirty="0">
                <a:solidFill>
                  <a:schemeClr val="tx1"/>
                </a:solidFill>
                <a:effectLst/>
                <a:latin typeface="+mn-lt"/>
                <a:ea typeface="+mn-ea"/>
                <a:cs typeface="+mn-cs"/>
              </a:rPr>
              <a:t>·      Siblings can serve as a guide in navigating social situations such as at school.</a:t>
            </a:r>
          </a:p>
          <a:p>
            <a:r>
              <a:rPr lang="en-US" sz="1200" kern="1200" dirty="0">
                <a:solidFill>
                  <a:schemeClr val="tx1"/>
                </a:solidFill>
                <a:effectLst/>
                <a:latin typeface="+mn-lt"/>
                <a:ea typeface="+mn-ea"/>
                <a:cs typeface="+mn-cs"/>
              </a:rPr>
              <a:t>·      For siblings that may attend the same school as their brother or sister with disabilities, they could have some important insight from a peer level about things that can be very helpful for parents and teachers.  </a:t>
            </a:r>
          </a:p>
          <a:p>
            <a:r>
              <a:rPr lang="en-US" sz="1200" kern="1200" dirty="0">
                <a:solidFill>
                  <a:schemeClr val="tx1"/>
                </a:solidFill>
                <a:effectLst/>
                <a:latin typeface="+mn-lt"/>
                <a:ea typeface="+mn-ea"/>
                <a:cs typeface="+mn-cs"/>
              </a:rPr>
              <a:t>·      Also, siblings could be invited to be part of IEP mtgs and contribute their knowledge and insights. However, make sure the person with disabilities wants their sib there before you extend an invitation.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Teen Resources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SibTeen</a:t>
            </a:r>
            <a:r>
              <a:rPr lang="en-US" sz="1200" kern="1200" dirty="0">
                <a:solidFill>
                  <a:schemeClr val="tx1"/>
                </a:solidFill>
                <a:effectLst/>
                <a:latin typeface="+mn-lt"/>
                <a:ea typeface="+mn-ea"/>
                <a:cs typeface="+mn-cs"/>
              </a:rPr>
              <a:t> is an online closed Facebook group that is a place where teenage sibs of people with disabilities can connect with others who get it. It’s a fun and thoughtful group where members share unique concerns, joys, frustrations, and information with others who truly understand! It is hosted and moderated by the Sibling Support Project that I mentioned earlier.</a:t>
            </a:r>
          </a:p>
          <a:p>
            <a:r>
              <a:rPr lang="en-US" sz="1200" kern="1200" dirty="0">
                <a:solidFill>
                  <a:schemeClr val="tx1"/>
                </a:solidFill>
                <a:effectLst/>
                <a:latin typeface="+mn-lt"/>
                <a:ea typeface="+mn-ea"/>
                <a:cs typeface="+mn-cs"/>
              </a:rPr>
              <a:t>·      The Sibling Survival Guide - essays by siblings of people with disabilities that share indispensable information for teens and adults to navigate the journey of being a sibling.</a:t>
            </a:r>
          </a:p>
          <a:p>
            <a:endParaRPr lang="en-US" dirty="0"/>
          </a:p>
        </p:txBody>
      </p:sp>
      <p:sp>
        <p:nvSpPr>
          <p:cNvPr id="4" name="Slide Number Placeholder 3"/>
          <p:cNvSpPr>
            <a:spLocks noGrp="1"/>
          </p:cNvSpPr>
          <p:nvPr>
            <p:ph type="sldNum" sz="quarter" idx="5"/>
          </p:nvPr>
        </p:nvSpPr>
        <p:spPr/>
        <p:txBody>
          <a:bodyPr/>
          <a:lstStyle/>
          <a:p>
            <a:fld id="{829F886D-E249-B64F-9ADA-258ED4C460E7}" type="slidenum">
              <a:rPr lang="en-US" smtClean="0"/>
              <a:t>8</a:t>
            </a:fld>
            <a:endParaRPr lang="en-US"/>
          </a:p>
        </p:txBody>
      </p:sp>
    </p:spTree>
    <p:extLst>
      <p:ext uri="{BB962C8B-B14F-4D97-AF65-F5344CB8AC3E}">
        <p14:creationId xmlns:p14="http://schemas.microsoft.com/office/powerpoint/2010/main" val="146593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4542c8eea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4542c8eea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u="sng" kern="1200" dirty="0">
                <a:solidFill>
                  <a:schemeClr val="tx1"/>
                </a:solidFill>
                <a:effectLst/>
                <a:latin typeface="+mn-lt"/>
                <a:ea typeface="+mn-ea"/>
                <a:cs typeface="+mn-cs"/>
              </a:rPr>
              <a:t>Slide: Adulthood: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We find that adult siblings need a lot of information and peer support. The adult years bring about things that siblings have been thinking and wondering about but often feel unprepared to walk together with their siblings. Adulthood is a time when roles are being transitioned and re-negotiated. And for siblings of people with disabilities, they may have additional roles they play with siblings.</a:t>
            </a:r>
          </a:p>
          <a:p>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Peer support is CRITICAL. Often, siblings in their 20s, 30s and 40s tell us they had NEVER met another sibling before - can you imagine if we asked parents to wait 20 years to talk to another parent!?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Because of the peer nature of the relationship, siblings can really provide support with their brothers and sisters in areas such as social media, employment, voting, transportation, relationships and sexuality, healthcare, housing supports, and more.  </a:t>
            </a:r>
          </a:p>
          <a:p>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As mentioned earlier, Most siblings anticipate taking on greater caregiving roles as their parents age.</a:t>
            </a:r>
          </a:p>
          <a:p>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Parents do an amazing job creating supports but these supports are not often widely known by siblings. Sibs usually have a lot to learn about the service system and how to navigate it.  Parents are amazing service navigators. They live and breathe the day-to-day caregiving over a lifetime.  </a:t>
            </a:r>
          </a:p>
          <a:p>
            <a:pPr lvl="0" fontAlgn="base"/>
            <a:r>
              <a:rPr lang="en-US" sz="1200" kern="1200" dirty="0">
                <a:solidFill>
                  <a:schemeClr val="tx1"/>
                </a:solidFill>
                <a:effectLst/>
                <a:latin typeface="+mn-lt"/>
                <a:ea typeface="+mn-ea"/>
                <a:cs typeface="+mn-cs"/>
              </a:rPr>
              <a:t>Insert a story about your adulthood, if you would like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7123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90DC-CBDB-8444-B2CA-71791F4771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3F681-7E39-6941-96FD-9F02694FC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18A333-B221-3A4E-B062-7FD338D9D770}"/>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95CC9F39-CAC9-AD43-846D-1EF38885B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AD2DB-C819-794D-AE44-1128CF7960EB}"/>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349354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640F-68D6-A346-A027-E6C10D331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C17CF-C374-0147-98F6-7B5750959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A6F59-41CC-4A44-9ACC-6126061D3EAA}"/>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178DFD2E-0298-4A47-8155-3EA58323E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83C4E-C7A6-2E4C-ABE1-E40AF96A4252}"/>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32942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FFBCC-7749-C340-9212-17F47E4FE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095CF-A255-ED4C-BFFB-BC1C8CD54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66A53-D3B2-5E49-922F-23193EBE3E78}"/>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478BC1D9-59DE-DC4F-A975-4760A1FA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BC7F9-6A7C-CF43-B39E-41FAE04F8175}"/>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296568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050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3B2B-5758-EA46-9F19-F7618D06B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E9F2F-AA20-EF40-B8EE-AEAE15705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4F924-8B6F-144F-A35E-1CCB4D295FE9}"/>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EA2BDDB7-FF12-E645-B9BA-7DAF6F3B1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765AE-4DAB-E34D-8109-020E0968513E}"/>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374294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EE55-BEE9-6940-8F7D-8AF1AAF60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D6B3B-B94C-B647-8BD9-89D57CF4F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A3CDA-BE7B-5048-9846-6F9DE9E985A0}"/>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69E6FA31-6454-4D45-A4A9-024632A30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0A06C-912E-8A44-9F64-6628525E4ED0}"/>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18481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7E87-BE39-5C43-87E5-60D537869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7F819-0B76-BB46-AA9D-31B75AF41B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A7B26-8103-C74D-AC42-0D93C19E7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5213E-199E-434D-8BBA-F5817C19A4B1}"/>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6" name="Footer Placeholder 5">
            <a:extLst>
              <a:ext uri="{FF2B5EF4-FFF2-40B4-BE49-F238E27FC236}">
                <a16:creationId xmlns:a16="http://schemas.microsoft.com/office/drawing/2014/main" id="{7C6FBAEF-6DBF-5348-B7CC-2A9E98FDF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33F2A-1373-3B44-B6D2-3EF2BB6F4B4F}"/>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47210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5811-3069-D943-BD35-15DA3A631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6AB55-E73C-144D-848A-4226D9EAC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7B1E5-CBC2-A941-83BC-9FDFB263C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94C033-B95E-134A-A95F-5E8ED6E6E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512F7-8CB5-084D-A079-77C92D137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B207A-4093-F94A-ACF6-F79C2E5FC4A1}"/>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8" name="Footer Placeholder 7">
            <a:extLst>
              <a:ext uri="{FF2B5EF4-FFF2-40B4-BE49-F238E27FC236}">
                <a16:creationId xmlns:a16="http://schemas.microsoft.com/office/drawing/2014/main" id="{0911BE76-A939-F341-88FF-A6DAABFCF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C045C-BEA7-A642-8720-F3AA45C6E87D}"/>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29891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455C-3ACA-8A41-9F3C-8FBED9F14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0F31C4-636C-2348-8F96-A756C5624604}"/>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4" name="Footer Placeholder 3">
            <a:extLst>
              <a:ext uri="{FF2B5EF4-FFF2-40B4-BE49-F238E27FC236}">
                <a16:creationId xmlns:a16="http://schemas.microsoft.com/office/drawing/2014/main" id="{73E4C7C4-8DA9-B64A-B7F4-E75209275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E98AD8-F149-F647-AB0C-710A27EF7B41}"/>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334319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DFF5-6C5F-A048-840A-5425A7EA16D8}"/>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3" name="Footer Placeholder 2">
            <a:extLst>
              <a:ext uri="{FF2B5EF4-FFF2-40B4-BE49-F238E27FC236}">
                <a16:creationId xmlns:a16="http://schemas.microsoft.com/office/drawing/2014/main" id="{14A5CBB9-4BD0-2E41-BAD4-2D093546F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3BC9C4-C986-394C-AE77-C0EE53541317}"/>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292474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EED0-3D40-7D4B-842A-943B4B3D9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0F420-8582-3640-B872-72B409481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2CA196-B030-A445-8562-7041C9A5C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84C05-BB0A-F44C-B031-399DD08587BA}"/>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6" name="Footer Placeholder 5">
            <a:extLst>
              <a:ext uri="{FF2B5EF4-FFF2-40B4-BE49-F238E27FC236}">
                <a16:creationId xmlns:a16="http://schemas.microsoft.com/office/drawing/2014/main" id="{8EF4524C-DF61-984C-9548-E4CFDAF3F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7051F-0E98-5B42-A5A8-14D19F054CED}"/>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182812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943B-0246-5C41-83F7-3C48ADE27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F0ADE9-F8FA-B44B-976A-39B2A284B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9D9D4D-1F5E-064F-8742-985126AF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2F4DC-E7DF-F546-992F-11ECFBA72B9B}"/>
              </a:ext>
            </a:extLst>
          </p:cNvPr>
          <p:cNvSpPr>
            <a:spLocks noGrp="1"/>
          </p:cNvSpPr>
          <p:nvPr>
            <p:ph type="dt" sz="half" idx="10"/>
          </p:nvPr>
        </p:nvSpPr>
        <p:spPr/>
        <p:txBody>
          <a:bodyPr/>
          <a:lstStyle/>
          <a:p>
            <a:fld id="{5AF296BA-B02D-F941-B67E-3BA9191F26FA}" type="datetimeFigureOut">
              <a:rPr lang="en-US" smtClean="0"/>
              <a:t>7/17/2022</a:t>
            </a:fld>
            <a:endParaRPr lang="en-US"/>
          </a:p>
        </p:txBody>
      </p:sp>
      <p:sp>
        <p:nvSpPr>
          <p:cNvPr id="6" name="Footer Placeholder 5">
            <a:extLst>
              <a:ext uri="{FF2B5EF4-FFF2-40B4-BE49-F238E27FC236}">
                <a16:creationId xmlns:a16="http://schemas.microsoft.com/office/drawing/2014/main" id="{8DA135C5-798B-2042-8A64-79849EA66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46DC5-A894-684F-AC49-0FC9E18E232F}"/>
              </a:ext>
            </a:extLst>
          </p:cNvPr>
          <p:cNvSpPr>
            <a:spLocks noGrp="1"/>
          </p:cNvSpPr>
          <p:nvPr>
            <p:ph type="sldNum" sz="quarter" idx="12"/>
          </p:nvPr>
        </p:nvSpPr>
        <p:spPr/>
        <p:txBody>
          <a:bodyPr/>
          <a:lstStyle/>
          <a:p>
            <a:fld id="{39C7A747-A227-C34B-83C8-7DDAED16A604}" type="slidenum">
              <a:rPr lang="en-US" smtClean="0"/>
              <a:t>‹#›</a:t>
            </a:fld>
            <a:endParaRPr lang="en-US"/>
          </a:p>
        </p:txBody>
      </p:sp>
    </p:spTree>
    <p:extLst>
      <p:ext uri="{BB962C8B-B14F-4D97-AF65-F5344CB8AC3E}">
        <p14:creationId xmlns:p14="http://schemas.microsoft.com/office/powerpoint/2010/main" val="414663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1FE1-10E6-7643-9E5A-173BAE926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5D499D-A13D-4C43-ADFD-CD9AB2EDC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B8672-3E5E-DA4C-84EC-9972DC5C4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296BA-B02D-F941-B67E-3BA9191F26FA}" type="datetimeFigureOut">
              <a:rPr lang="en-US" smtClean="0"/>
              <a:t>7/17/2022</a:t>
            </a:fld>
            <a:endParaRPr lang="en-US"/>
          </a:p>
        </p:txBody>
      </p:sp>
      <p:sp>
        <p:nvSpPr>
          <p:cNvPr id="5" name="Footer Placeholder 4">
            <a:extLst>
              <a:ext uri="{FF2B5EF4-FFF2-40B4-BE49-F238E27FC236}">
                <a16:creationId xmlns:a16="http://schemas.microsoft.com/office/drawing/2014/main" id="{4FCAAC33-D05D-AE4F-AAF7-622878F9C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F01A9-8E2D-7346-9C2C-2C43E23E3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7A747-A227-C34B-83C8-7DDAED16A604}" type="slidenum">
              <a:rPr lang="en-US" smtClean="0"/>
              <a:t>‹#›</a:t>
            </a:fld>
            <a:endParaRPr lang="en-US"/>
          </a:p>
        </p:txBody>
      </p:sp>
    </p:spTree>
    <p:extLst>
      <p:ext uri="{BB962C8B-B14F-4D97-AF65-F5344CB8AC3E}">
        <p14:creationId xmlns:p14="http://schemas.microsoft.com/office/powerpoint/2010/main" val="1349898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futureplanning.thearc.org/" TargetMode="External"/><Relationship Id="rId4" Type="http://schemas.openxmlformats.org/officeDocument/2006/relationships/hyperlink" Target="https://siblingleadership.org/wp-content/uploads/2021/01/Future-planning-for-siblings-of-people-with-disabilitie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www.siblingsuppor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5" descr="Text&#10;&#10;Description automatically generated"/>
          <p:cNvPicPr preferRelativeResize="0"/>
          <p:nvPr/>
        </p:nvPicPr>
        <p:blipFill rotWithShape="1">
          <a:blip r:embed="rId3">
            <a:alphaModFix/>
          </a:blip>
          <a:srcRect/>
          <a:stretch/>
        </p:blipFill>
        <p:spPr>
          <a:xfrm>
            <a:off x="4233816" y="599348"/>
            <a:ext cx="3724368" cy="2138401"/>
          </a:xfrm>
          <a:prstGeom prst="rect">
            <a:avLst/>
          </a:prstGeom>
          <a:noFill/>
          <a:ln>
            <a:noFill/>
          </a:ln>
        </p:spPr>
      </p:pic>
      <p:sp>
        <p:nvSpPr>
          <p:cNvPr id="137" name="Google Shape;137;p25"/>
          <p:cNvSpPr txBox="1"/>
          <p:nvPr/>
        </p:nvSpPr>
        <p:spPr>
          <a:xfrm>
            <a:off x="2864200" y="2817140"/>
            <a:ext cx="6463600" cy="4472466"/>
          </a:xfrm>
          <a:prstGeom prst="rect">
            <a:avLst/>
          </a:prstGeom>
          <a:noFill/>
          <a:ln>
            <a:noFill/>
          </a:ln>
        </p:spPr>
        <p:txBody>
          <a:bodyPr spcFirstLastPara="1" wrap="square" lIns="121900" tIns="121900" rIns="121900" bIns="121900" anchor="t" anchorCtr="0">
            <a:spAutoFit/>
          </a:bodyPr>
          <a:lstStyle/>
          <a:p>
            <a:pPr algn="ctr"/>
            <a:endParaRPr lang="en-US" sz="2933" b="1"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r>
              <a:rPr lang="en-US" sz="2933" b="1" dirty="0">
                <a:latin typeface="Cambria" panose="02040503050406030204" pitchFamily="18" charset="0"/>
                <a:ea typeface="Cambria" panose="02040503050406030204" pitchFamily="18" charset="0"/>
                <a:cs typeface="Times New Roman" panose="02020603050405020304" pitchFamily="18" charset="0"/>
                <a:sym typeface="Libre Franklin"/>
              </a:rPr>
              <a:t>Sibling Support</a:t>
            </a:r>
            <a:r>
              <a:rPr lang="en" sz="2933" b="1" dirty="0">
                <a:latin typeface="Cambria" panose="02040503050406030204" pitchFamily="18" charset="0"/>
                <a:ea typeface="Cambria" panose="02040503050406030204" pitchFamily="18" charset="0"/>
                <a:cs typeface="Times New Roman" panose="02020603050405020304" pitchFamily="18" charset="0"/>
                <a:sym typeface="Libre Franklin"/>
              </a:rPr>
              <a:t>: </a:t>
            </a:r>
            <a:endParaRPr sz="2933" b="1"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r>
              <a:rPr lang="en" sz="2933" b="1" dirty="0">
                <a:latin typeface="Cambria" panose="02040503050406030204" pitchFamily="18" charset="0"/>
                <a:ea typeface="Cambria" panose="02040503050406030204" pitchFamily="18" charset="0"/>
                <a:cs typeface="Times New Roman" panose="02020603050405020304" pitchFamily="18" charset="0"/>
                <a:sym typeface="Libre Franklin"/>
              </a:rPr>
              <a:t>The Sibling Leadership Network </a:t>
            </a:r>
          </a:p>
          <a:p>
            <a:pPr algn="ctr"/>
            <a:endParaRPr lang="en" sz="2933" b="1"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endParaRPr lang="en" sz="2933" b="1"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endParaRPr lang="en" sz="2933" b="1"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r>
              <a:rPr lang="en" sz="2933" b="1" dirty="0">
                <a:latin typeface="Cambria" panose="02040503050406030204" pitchFamily="18" charset="0"/>
                <a:ea typeface="Cambria" panose="02040503050406030204" pitchFamily="18" charset="0"/>
                <a:cs typeface="Times New Roman" panose="02020603050405020304" pitchFamily="18" charset="0"/>
                <a:sym typeface="Libre Franklin"/>
              </a:rPr>
              <a:t>Linda Mo</a:t>
            </a:r>
            <a:r>
              <a:rPr lang="en-US" sz="2933" b="1" dirty="0" err="1">
                <a:latin typeface="Cambria" panose="02040503050406030204" pitchFamily="18" charset="0"/>
                <a:ea typeface="Cambria" panose="02040503050406030204" pitchFamily="18" charset="0"/>
                <a:cs typeface="Times New Roman" panose="02020603050405020304" pitchFamily="18" charset="0"/>
                <a:sym typeface="Libre Franklin"/>
              </a:rPr>
              <a:t>nterroso</a:t>
            </a:r>
            <a:r>
              <a:rPr lang="en-US" sz="2933" b="1" dirty="0">
                <a:latin typeface="Cambria" panose="02040503050406030204" pitchFamily="18" charset="0"/>
                <a:ea typeface="Cambria" panose="02040503050406030204" pitchFamily="18" charset="0"/>
                <a:cs typeface="Times New Roman" panose="02020603050405020304" pitchFamily="18" charset="0"/>
                <a:sym typeface="Libre Franklin"/>
              </a:rPr>
              <a:t> </a:t>
            </a:r>
          </a:p>
          <a:p>
            <a:pPr algn="ctr"/>
            <a:r>
              <a:rPr lang="en-US" sz="2000" dirty="0">
                <a:latin typeface="Cambria" panose="02040503050406030204" pitchFamily="18" charset="0"/>
                <a:ea typeface="Cambria" panose="02040503050406030204" pitchFamily="18" charset="0"/>
                <a:cs typeface="Times New Roman" panose="02020603050405020304" pitchFamily="18" charset="0"/>
                <a:sym typeface="Libre Franklin"/>
              </a:rPr>
              <a:t>Vice Chair, Board of Directors</a:t>
            </a:r>
          </a:p>
          <a:p>
            <a:pPr algn="ctr"/>
            <a:r>
              <a:rPr lang="en-US" sz="2000" dirty="0">
                <a:latin typeface="Cambria" panose="02040503050406030204" pitchFamily="18" charset="0"/>
                <a:ea typeface="Cambria" panose="02040503050406030204" pitchFamily="18" charset="0"/>
                <a:cs typeface="Times New Roman" panose="02020603050405020304" pitchFamily="18" charset="0"/>
                <a:sym typeface="Libre Franklin"/>
              </a:rPr>
              <a:t>Sibling Leadership Network</a:t>
            </a:r>
            <a:endParaRPr sz="2000" dirty="0">
              <a:latin typeface="Cambria" panose="02040503050406030204" pitchFamily="18" charset="0"/>
              <a:ea typeface="Cambria" panose="02040503050406030204" pitchFamily="18" charset="0"/>
              <a:cs typeface="Times New Roman" panose="02020603050405020304" pitchFamily="18" charset="0"/>
              <a:sym typeface="Libre Franklin"/>
            </a:endParaRPr>
          </a:p>
          <a:p>
            <a:pPr algn="ctr"/>
            <a:r>
              <a:rPr lang="en" sz="2933" b="1" dirty="0">
                <a:latin typeface="Libre Franklin"/>
                <a:ea typeface="Libre Franklin"/>
                <a:cs typeface="Libre Franklin"/>
                <a:sym typeface="Libre Franklin"/>
              </a:rPr>
              <a:t> </a:t>
            </a:r>
            <a:endParaRPr sz="2933" b="1" dirty="0">
              <a:latin typeface="Libre Franklin"/>
              <a:ea typeface="Libre Franklin"/>
              <a:cs typeface="Libre Franklin"/>
              <a:sym typeface="Libre Franklin"/>
            </a:endParaRPr>
          </a:p>
        </p:txBody>
      </p:sp>
      <p:sp>
        <p:nvSpPr>
          <p:cNvPr id="2" name="Slide Number Placeholder 1">
            <a:extLst>
              <a:ext uri="{FF2B5EF4-FFF2-40B4-BE49-F238E27FC236}">
                <a16:creationId xmlns:a16="http://schemas.microsoft.com/office/drawing/2014/main" id="{D15BDD4B-E88A-6542-848F-188207FCDD79}"/>
              </a:ext>
            </a:extLst>
          </p:cNvPr>
          <p:cNvSpPr>
            <a:spLocks noGrp="1"/>
          </p:cNvSpPr>
          <p:nvPr>
            <p:ph type="sldNum" idx="12"/>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299162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225" name="Google Shape;225;p3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26" name="Google Shape;226;p3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1D5439A2-CBA8-A34F-A724-5A9B575DAE7B}"/>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226779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218" name="Google Shape;218;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19" name="Google Shape;219;p36"/>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44E42E11-517A-C142-A3EE-900DB1F42ADC}"/>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295603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232" name="Google Shape;232;p3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US" dirty="0"/>
              <a:t>https://</a:t>
            </a:r>
            <a:r>
              <a:rPr lang="en-US" dirty="0" err="1"/>
              <a:t>siblingleadership.org</a:t>
            </a:r>
            <a:r>
              <a:rPr lang="en-US" dirty="0"/>
              <a:t>/wp-content/uploads/2021/01/Future-planning-for-siblings-of-people-with-</a:t>
            </a:r>
            <a:r>
              <a:rPr lang="en-US" dirty="0" err="1"/>
              <a:t>disabilities.pdf</a:t>
            </a:r>
            <a:endParaRPr dirty="0"/>
          </a:p>
        </p:txBody>
      </p:sp>
      <p:pic>
        <p:nvPicPr>
          <p:cNvPr id="233" name="Google Shape;233;p38"/>
          <p:cNvPicPr preferRelativeResize="0"/>
          <p:nvPr/>
        </p:nvPicPr>
        <p:blipFill>
          <a:blip r:embed="rId3">
            <a:alphaModFix/>
          </a:blip>
          <a:stretch>
            <a:fillRect/>
          </a:stretch>
        </p:blipFill>
        <p:spPr>
          <a:xfrm>
            <a:off x="60956" y="493133"/>
            <a:ext cx="12131043" cy="5218600"/>
          </a:xfrm>
          <a:prstGeom prst="rect">
            <a:avLst/>
          </a:prstGeom>
          <a:noFill/>
          <a:ln>
            <a:noFill/>
          </a:ln>
        </p:spPr>
      </p:pic>
      <p:sp>
        <p:nvSpPr>
          <p:cNvPr id="2" name="Slide Number Placeholder 1">
            <a:extLst>
              <a:ext uri="{FF2B5EF4-FFF2-40B4-BE49-F238E27FC236}">
                <a16:creationId xmlns:a16="http://schemas.microsoft.com/office/drawing/2014/main" id="{8C35BF30-8B7C-BB40-86FB-38C988BB51C7}"/>
              </a:ext>
            </a:extLst>
          </p:cNvPr>
          <p:cNvSpPr>
            <a:spLocks noGrp="1"/>
          </p:cNvSpPr>
          <p:nvPr>
            <p:ph type="sldNum" idx="12"/>
          </p:nvPr>
        </p:nvSpPr>
        <p:spPr/>
        <p:txBody>
          <a:bodyPr/>
          <a:lstStyle/>
          <a:p>
            <a:fld id="{00000000-1234-1234-1234-123412341234}" type="slidenum">
              <a:rPr lang="en" smtClean="0"/>
              <a:pPr/>
              <a:t>12</a:t>
            </a:fld>
            <a:endParaRPr lang="en"/>
          </a:p>
        </p:txBody>
      </p:sp>
      <p:sp>
        <p:nvSpPr>
          <p:cNvPr id="3" name="TextBox 2">
            <a:extLst>
              <a:ext uri="{FF2B5EF4-FFF2-40B4-BE49-F238E27FC236}">
                <a16:creationId xmlns:a16="http://schemas.microsoft.com/office/drawing/2014/main" id="{EF813E44-4486-3949-A7B4-9FB4ECE95B60}"/>
              </a:ext>
            </a:extLst>
          </p:cNvPr>
          <p:cNvSpPr txBox="1"/>
          <p:nvPr/>
        </p:nvSpPr>
        <p:spPr>
          <a:xfrm>
            <a:off x="2134340" y="5496326"/>
            <a:ext cx="7984273" cy="369332"/>
          </a:xfrm>
          <a:prstGeom prst="rect">
            <a:avLst/>
          </a:prstGeom>
          <a:noFill/>
        </p:spPr>
        <p:txBody>
          <a:bodyPr wrap="square" rtlCol="0">
            <a:spAutoFit/>
          </a:bodyPr>
          <a:lstStyle/>
          <a:p>
            <a:pPr algn="ctr"/>
            <a:r>
              <a:rPr lang="en-US" dirty="0">
                <a:hlinkClick r:id="rId4"/>
              </a:rPr>
              <a:t>Link to Future Planning Resources on the SLN Website</a:t>
            </a:r>
          </a:p>
        </p:txBody>
      </p:sp>
      <p:sp>
        <p:nvSpPr>
          <p:cNvPr id="4" name="TextBox 3">
            <a:extLst>
              <a:ext uri="{FF2B5EF4-FFF2-40B4-BE49-F238E27FC236}">
                <a16:creationId xmlns:a16="http://schemas.microsoft.com/office/drawing/2014/main" id="{EE8626D6-B5F4-D243-9A1A-65162703121D}"/>
              </a:ext>
            </a:extLst>
          </p:cNvPr>
          <p:cNvSpPr txBox="1"/>
          <p:nvPr/>
        </p:nvSpPr>
        <p:spPr>
          <a:xfrm>
            <a:off x="1849460" y="6110691"/>
            <a:ext cx="8554031" cy="369332"/>
          </a:xfrm>
          <a:prstGeom prst="rect">
            <a:avLst/>
          </a:prstGeom>
          <a:noFill/>
        </p:spPr>
        <p:txBody>
          <a:bodyPr wrap="square" rtlCol="0">
            <a:spAutoFit/>
          </a:bodyPr>
          <a:lstStyle/>
          <a:p>
            <a:pPr algn="ctr"/>
            <a:r>
              <a:rPr lang="en-US" dirty="0">
                <a:hlinkClick r:id="rId5"/>
              </a:rPr>
              <a:t>Link to the Arc Center for Future Planning </a:t>
            </a:r>
            <a:endParaRPr lang="en-US" dirty="0"/>
          </a:p>
        </p:txBody>
      </p:sp>
    </p:spTree>
    <p:extLst>
      <p:ext uri="{BB962C8B-B14F-4D97-AF65-F5344CB8AC3E}">
        <p14:creationId xmlns:p14="http://schemas.microsoft.com/office/powerpoint/2010/main" val="8608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239" name="Google Shape;239;p3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40" name="Google Shape;240;p3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09E171CA-4C02-F349-B84C-DCACDD24FB8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160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C07C-08F4-F64A-BFC8-1ACDD4D65B62}"/>
              </a:ext>
            </a:extLst>
          </p:cNvPr>
          <p:cNvSpPr>
            <a:spLocks noGrp="1"/>
          </p:cNvSpPr>
          <p:nvPr>
            <p:ph type="title"/>
          </p:nvPr>
        </p:nvSpPr>
        <p:spPr>
          <a:xfrm>
            <a:off x="486722" y="650496"/>
            <a:ext cx="4282983" cy="1200361"/>
          </a:xfrm>
        </p:spPr>
        <p:txBody>
          <a:bodyPr anchor="b">
            <a:normAutofit fontScale="90000"/>
          </a:bodyPr>
          <a:lstStyle/>
          <a:p>
            <a:r>
              <a:rPr lang="en-US" sz="3600" b="1" dirty="0"/>
              <a:t>Create policies and programs that support siblings </a:t>
            </a:r>
          </a:p>
        </p:txBody>
      </p:sp>
      <p:sp>
        <p:nvSpPr>
          <p:cNvPr id="3" name="Content Placeholder 2">
            <a:extLst>
              <a:ext uri="{FF2B5EF4-FFF2-40B4-BE49-F238E27FC236}">
                <a16:creationId xmlns:a16="http://schemas.microsoft.com/office/drawing/2014/main" id="{ACE2B59C-E3B2-CC45-84DF-B0076B95F8E2}"/>
              </a:ext>
            </a:extLst>
          </p:cNvPr>
          <p:cNvSpPr>
            <a:spLocks noGrp="1"/>
          </p:cNvSpPr>
          <p:nvPr>
            <p:ph idx="1"/>
          </p:nvPr>
        </p:nvSpPr>
        <p:spPr>
          <a:xfrm>
            <a:off x="645067" y="2031102"/>
            <a:ext cx="4282984" cy="3701557"/>
          </a:xfrm>
        </p:spPr>
        <p:txBody>
          <a:bodyPr anchor="ctr">
            <a:normAutofit/>
          </a:bodyPr>
          <a:lstStyle/>
          <a:p>
            <a:r>
              <a:rPr lang="en-US" sz="1800" dirty="0"/>
              <a:t>Include siblings in family future planning meetings.  </a:t>
            </a:r>
          </a:p>
          <a:p>
            <a:r>
              <a:rPr lang="en-US" sz="1800" dirty="0"/>
              <a:t>Ask about siblings during intake meetings.</a:t>
            </a:r>
          </a:p>
          <a:p>
            <a:r>
              <a:rPr lang="en-US" sz="1800" dirty="0"/>
              <a:t>Host adult sibling gatherings.  </a:t>
            </a:r>
          </a:p>
          <a:p>
            <a:r>
              <a:rPr lang="en-US" sz="1800" dirty="0"/>
              <a:t>Host </a:t>
            </a:r>
            <a:r>
              <a:rPr lang="en-US" sz="1800" dirty="0" err="1"/>
              <a:t>Sibshops</a:t>
            </a:r>
            <a:r>
              <a:rPr lang="en-US" sz="1800" dirty="0"/>
              <a:t>.</a:t>
            </a:r>
          </a:p>
          <a:p>
            <a:r>
              <a:rPr lang="en-US" sz="1800" dirty="0"/>
              <a:t>Include siblings on your Board, committees, and in your policies about families.   </a:t>
            </a:r>
          </a:p>
        </p:txBody>
      </p:sp>
      <p:pic>
        <p:nvPicPr>
          <p:cNvPr id="5" name="Picture 4" descr="A group of people posing for the camera&#10;&#10;Description automatically generated">
            <a:extLst>
              <a:ext uri="{FF2B5EF4-FFF2-40B4-BE49-F238E27FC236}">
                <a16:creationId xmlns:a16="http://schemas.microsoft.com/office/drawing/2014/main" id="{59D6228F-8332-D147-A121-7283F9481B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987737" y="650494"/>
            <a:ext cx="5628019" cy="5324143"/>
          </a:xfrm>
          <a:prstGeom prst="rect">
            <a:avLst/>
          </a:prstGeom>
        </p:spPr>
      </p:pic>
      <p:sp>
        <p:nvSpPr>
          <p:cNvPr id="4" name="Slide Number Placeholder 3">
            <a:extLst>
              <a:ext uri="{FF2B5EF4-FFF2-40B4-BE49-F238E27FC236}">
                <a16:creationId xmlns:a16="http://schemas.microsoft.com/office/drawing/2014/main" id="{4341BB67-9DE6-1F47-8D68-098ABD3C0484}"/>
              </a:ext>
            </a:extLst>
          </p:cNvPr>
          <p:cNvSpPr>
            <a:spLocks noGrp="1"/>
          </p:cNvSpPr>
          <p:nvPr>
            <p:ph type="sldNum" sz="quarter" idx="12"/>
          </p:nvPr>
        </p:nvSpPr>
        <p:spPr/>
        <p:txBody>
          <a:bodyPr/>
          <a:lstStyle/>
          <a:p>
            <a:fld id="{A02B20D3-62BD-0042-ABE0-9B1B902E7000}" type="slidenum">
              <a:rPr lang="en-US" smtClean="0"/>
              <a:t>14</a:t>
            </a:fld>
            <a:endParaRPr lang="en-US"/>
          </a:p>
        </p:txBody>
      </p:sp>
    </p:spTree>
    <p:extLst>
      <p:ext uri="{BB962C8B-B14F-4D97-AF65-F5344CB8AC3E}">
        <p14:creationId xmlns:p14="http://schemas.microsoft.com/office/powerpoint/2010/main" val="29042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8348-5059-2A4A-8B15-C74194AB92C0}"/>
              </a:ext>
            </a:extLst>
          </p:cNvPr>
          <p:cNvSpPr>
            <a:spLocks noGrp="1"/>
          </p:cNvSpPr>
          <p:nvPr>
            <p:ph type="title"/>
          </p:nvPr>
        </p:nvSpPr>
        <p:spPr>
          <a:xfrm>
            <a:off x="1043632" y="873940"/>
            <a:ext cx="4928291" cy="1035781"/>
          </a:xfrm>
        </p:spPr>
        <p:txBody>
          <a:bodyPr anchor="ctr">
            <a:noAutofit/>
          </a:bodyPr>
          <a:lstStyle/>
          <a:p>
            <a:r>
              <a:rPr lang="en-US" sz="4000" b="1" dirty="0"/>
              <a:t>Actively reach out to siblings </a:t>
            </a:r>
          </a:p>
        </p:txBody>
      </p:sp>
      <p:sp>
        <p:nvSpPr>
          <p:cNvPr id="3" name="Content Placeholder 2">
            <a:extLst>
              <a:ext uri="{FF2B5EF4-FFF2-40B4-BE49-F238E27FC236}">
                <a16:creationId xmlns:a16="http://schemas.microsoft.com/office/drawing/2014/main" id="{862296FD-2056-2042-BAC2-05039EED3D53}"/>
              </a:ext>
            </a:extLst>
          </p:cNvPr>
          <p:cNvSpPr>
            <a:spLocks noGrp="1"/>
          </p:cNvSpPr>
          <p:nvPr>
            <p:ph idx="1"/>
          </p:nvPr>
        </p:nvSpPr>
        <p:spPr>
          <a:xfrm>
            <a:off x="1045030" y="2524721"/>
            <a:ext cx="4991629" cy="3677123"/>
          </a:xfrm>
        </p:spPr>
        <p:txBody>
          <a:bodyPr anchor="ctr">
            <a:normAutofit fontScale="92500" lnSpcReduction="10000"/>
          </a:bodyPr>
          <a:lstStyle/>
          <a:p>
            <a:pPr marL="0" indent="0">
              <a:buNone/>
            </a:pPr>
            <a:endParaRPr lang="en-US" sz="1800" dirty="0"/>
          </a:p>
          <a:p>
            <a:r>
              <a:rPr lang="en-US" dirty="0"/>
              <a:t>Siblings may not have ever been invited to an event before!</a:t>
            </a:r>
          </a:p>
          <a:p>
            <a:r>
              <a:rPr lang="en-US" dirty="0"/>
              <a:t>Directly communicate with siblings. </a:t>
            </a:r>
          </a:p>
          <a:p>
            <a:r>
              <a:rPr lang="en-US" dirty="0"/>
              <a:t>Support siblings to connect with each other. </a:t>
            </a:r>
          </a:p>
          <a:p>
            <a:r>
              <a:rPr lang="en-US" dirty="0"/>
              <a:t>Ask the person with a disability how he or she would like her/his sibling to be involved. </a:t>
            </a:r>
          </a:p>
        </p:txBody>
      </p:sp>
      <p:pic>
        <p:nvPicPr>
          <p:cNvPr id="5" name="Picture 4" descr="A close up of a logo&#10;&#10;Description automatically generated">
            <a:extLst>
              <a:ext uri="{FF2B5EF4-FFF2-40B4-BE49-F238E27FC236}">
                <a16:creationId xmlns:a16="http://schemas.microsoft.com/office/drawing/2014/main" id="{228B8A38-7310-7F44-A420-656F069ABC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8385" y="613148"/>
            <a:ext cx="4565417" cy="5593443"/>
          </a:xfrm>
          <a:prstGeom prst="rect">
            <a:avLst/>
          </a:prstGeom>
        </p:spPr>
      </p:pic>
      <p:sp>
        <p:nvSpPr>
          <p:cNvPr id="4" name="Slide Number Placeholder 3">
            <a:extLst>
              <a:ext uri="{FF2B5EF4-FFF2-40B4-BE49-F238E27FC236}">
                <a16:creationId xmlns:a16="http://schemas.microsoft.com/office/drawing/2014/main" id="{78D52A7E-B3E2-F44F-BAC4-2E81925932CB}"/>
              </a:ext>
            </a:extLst>
          </p:cNvPr>
          <p:cNvSpPr>
            <a:spLocks noGrp="1"/>
          </p:cNvSpPr>
          <p:nvPr>
            <p:ph type="sldNum" sz="quarter" idx="12"/>
          </p:nvPr>
        </p:nvSpPr>
        <p:spPr/>
        <p:txBody>
          <a:bodyPr/>
          <a:lstStyle/>
          <a:p>
            <a:fld id="{A02B20D3-62BD-0042-ABE0-9B1B902E7000}" type="slidenum">
              <a:rPr lang="en-US" smtClean="0"/>
              <a:t>15</a:t>
            </a:fld>
            <a:endParaRPr lang="en-US"/>
          </a:p>
        </p:txBody>
      </p:sp>
    </p:spTree>
    <p:extLst>
      <p:ext uri="{BB962C8B-B14F-4D97-AF65-F5344CB8AC3E}">
        <p14:creationId xmlns:p14="http://schemas.microsoft.com/office/powerpoint/2010/main" val="83848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929C-29CD-1143-8877-E78BE7B8A402}"/>
              </a:ext>
            </a:extLst>
          </p:cNvPr>
          <p:cNvSpPr>
            <a:spLocks noGrp="1"/>
          </p:cNvSpPr>
          <p:nvPr>
            <p:ph type="title"/>
          </p:nvPr>
        </p:nvSpPr>
        <p:spPr>
          <a:xfrm>
            <a:off x="1113810" y="2185988"/>
            <a:ext cx="4036335" cy="3331653"/>
          </a:xfrm>
        </p:spPr>
        <p:txBody>
          <a:bodyPr spcFirstLastPara="1" vert="horz" wrap="square" lIns="91440" tIns="45720" rIns="91440" bIns="45720" rtlCol="0" anchor="t" anchorCtr="0">
            <a:normAutofit/>
          </a:bodyPr>
          <a:lstStyle/>
          <a:p>
            <a:r>
              <a:rPr lang="en-US" sz="4600" b="1" dirty="0"/>
              <a:t>Don’t expect siblings to be just like parents </a:t>
            </a:r>
          </a:p>
        </p:txBody>
      </p:sp>
      <p:pic>
        <p:nvPicPr>
          <p:cNvPr id="8" name="Content Placeholder 7" descr="A couple of people that are standing in the snow&#10;&#10;Description automatically generated">
            <a:extLst>
              <a:ext uri="{FF2B5EF4-FFF2-40B4-BE49-F238E27FC236}">
                <a16:creationId xmlns:a16="http://schemas.microsoft.com/office/drawing/2014/main" id="{F00051DD-1962-D946-BBCA-895BB64C5BB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22493" y="666730"/>
            <a:ext cx="5536001" cy="5465791"/>
          </a:xfrm>
          <a:prstGeom prst="rect">
            <a:avLst/>
          </a:prstGeom>
        </p:spPr>
      </p:pic>
      <p:sp>
        <p:nvSpPr>
          <p:cNvPr id="3" name="Slide Number Placeholder 2">
            <a:extLst>
              <a:ext uri="{FF2B5EF4-FFF2-40B4-BE49-F238E27FC236}">
                <a16:creationId xmlns:a16="http://schemas.microsoft.com/office/drawing/2014/main" id="{79B5DBA9-7EE5-8A44-9B4B-791C486D5825}"/>
              </a:ext>
            </a:extLst>
          </p:cNvPr>
          <p:cNvSpPr>
            <a:spLocks noGrp="1"/>
          </p:cNvSpPr>
          <p:nvPr>
            <p:ph type="sldNum" sz="quarter" idx="12"/>
          </p:nvPr>
        </p:nvSpPr>
        <p:spPr/>
        <p:txBody>
          <a:bodyPr/>
          <a:lstStyle/>
          <a:p>
            <a:fld id="{A02B20D3-62BD-0042-ABE0-9B1B902E7000}" type="slidenum">
              <a:rPr lang="en-US" smtClean="0"/>
              <a:t>16</a:t>
            </a:fld>
            <a:endParaRPr lang="en-US"/>
          </a:p>
        </p:txBody>
      </p:sp>
    </p:spTree>
    <p:extLst>
      <p:ext uri="{BB962C8B-B14F-4D97-AF65-F5344CB8AC3E}">
        <p14:creationId xmlns:p14="http://schemas.microsoft.com/office/powerpoint/2010/main" val="341612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15298-DC1C-4689-ACA7-C312BC72D370}"/>
              </a:ext>
            </a:extLst>
          </p:cNvPr>
          <p:cNvPicPr>
            <a:picLocks noChangeAspect="1"/>
          </p:cNvPicPr>
          <p:nvPr/>
        </p:nvPicPr>
        <p:blipFill rotWithShape="1">
          <a:blip r:embed="rId3"/>
          <a:srcRect t="6063" r="-1" b="38108"/>
          <a:stretch/>
        </p:blipFill>
        <p:spPr>
          <a:xfrm>
            <a:off x="20" y="10"/>
            <a:ext cx="12191980" cy="6857990"/>
          </a:xfrm>
          <a:prstGeom prst="rect">
            <a:avLst/>
          </a:prstGeom>
        </p:spPr>
      </p:pic>
    </p:spTree>
    <p:extLst>
      <p:ext uri="{BB962C8B-B14F-4D97-AF65-F5344CB8AC3E}">
        <p14:creationId xmlns:p14="http://schemas.microsoft.com/office/powerpoint/2010/main" val="94837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E5095B-4976-4CB2-BE5E-D0AC3926D12E}"/>
              </a:ext>
            </a:extLst>
          </p:cNvPr>
          <p:cNvGraphicFramePr>
            <a:graphicFrameLocks noChangeAspect="1"/>
          </p:cNvGraphicFramePr>
          <p:nvPr>
            <p:extLst>
              <p:ext uri="{D42A27DB-BD31-4B8C-83A1-F6EECF244321}">
                <p14:modId xmlns:p14="http://schemas.microsoft.com/office/powerpoint/2010/main" val="1405036374"/>
              </p:ext>
            </p:extLst>
          </p:nvPr>
        </p:nvGraphicFramePr>
        <p:xfrm>
          <a:off x="3555890" y="141799"/>
          <a:ext cx="5080219" cy="6574401"/>
        </p:xfrm>
        <a:graphic>
          <a:graphicData uri="http://schemas.openxmlformats.org/presentationml/2006/ole">
            <mc:AlternateContent xmlns:mc="http://schemas.openxmlformats.org/markup-compatibility/2006">
              <mc:Choice xmlns:v="urn:schemas-microsoft-com:vml" Requires="v">
                <p:oleObj spid="_x0000_s1028" name="Acrobat Document" r:id="rId4" imgW="3886052" imgH="5029200" progId="Acrobat.Document.DC">
                  <p:embed/>
                </p:oleObj>
              </mc:Choice>
              <mc:Fallback>
                <p:oleObj name="Acrobat Document" r:id="rId4" imgW="3886052" imgH="5029200" progId="Acrobat.Document.DC">
                  <p:embed/>
                  <p:pic>
                    <p:nvPicPr>
                      <p:cNvPr id="0" name=""/>
                      <p:cNvPicPr/>
                      <p:nvPr/>
                    </p:nvPicPr>
                    <p:blipFill>
                      <a:blip r:embed="rId5"/>
                      <a:stretch>
                        <a:fillRect/>
                      </a:stretch>
                    </p:blipFill>
                    <p:spPr>
                      <a:xfrm>
                        <a:off x="3555890" y="141799"/>
                        <a:ext cx="5080219" cy="6574401"/>
                      </a:xfrm>
                      <a:prstGeom prst="rect">
                        <a:avLst/>
                      </a:prstGeom>
                    </p:spPr>
                  </p:pic>
                </p:oleObj>
              </mc:Fallback>
            </mc:AlternateContent>
          </a:graphicData>
        </a:graphic>
      </p:graphicFrame>
    </p:spTree>
    <p:extLst>
      <p:ext uri="{BB962C8B-B14F-4D97-AF65-F5344CB8AC3E}">
        <p14:creationId xmlns:p14="http://schemas.microsoft.com/office/powerpoint/2010/main" val="199633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6C8FE9E-EB71-7341-83AF-75E973171553}"/>
              </a:ext>
            </a:extLst>
          </p:cNvPr>
          <p:cNvSpPr>
            <a:spLocks noGrp="1"/>
          </p:cNvSpPr>
          <p:nvPr>
            <p:ph type="title"/>
          </p:nvPr>
        </p:nvSpPr>
        <p:spPr>
          <a:xfrm>
            <a:off x="621377" y="1902674"/>
            <a:ext cx="4220967" cy="1907840"/>
          </a:xfrm>
        </p:spPr>
        <p:txBody>
          <a:bodyPr anchor="b">
            <a:normAutofit/>
          </a:bodyPr>
          <a:lstStyle/>
          <a:p>
            <a:r>
              <a:rPr lang="en-US" sz="3000" dirty="0">
                <a:solidFill>
                  <a:schemeClr val="bg1"/>
                </a:solidFill>
              </a:rPr>
              <a:t>Please stay connected</a:t>
            </a:r>
            <a:br>
              <a:rPr lang="en-US" sz="3000" dirty="0">
                <a:solidFill>
                  <a:schemeClr val="bg1"/>
                </a:solidFill>
              </a:rPr>
            </a:br>
            <a:br>
              <a:rPr lang="en-US" sz="3000" dirty="0">
                <a:solidFill>
                  <a:schemeClr val="bg1"/>
                </a:solidFill>
              </a:rPr>
            </a:br>
            <a:r>
              <a:rPr lang="en-US" sz="3000" dirty="0" err="1">
                <a:solidFill>
                  <a:schemeClr val="bg1"/>
                </a:solidFill>
              </a:rPr>
              <a:t>www.siblingleadership.org</a:t>
            </a:r>
            <a:br>
              <a:rPr lang="en-US" sz="3000" dirty="0">
                <a:solidFill>
                  <a:schemeClr val="bg1"/>
                </a:solidFill>
              </a:rPr>
            </a:br>
            <a:endParaRPr lang="en-US" sz="3000" dirty="0">
              <a:solidFill>
                <a:schemeClr val="bg1"/>
              </a:solidFill>
            </a:endParaRPr>
          </a:p>
        </p:txBody>
      </p:sp>
      <p:grpSp>
        <p:nvGrpSpPr>
          <p:cNvPr id="98" name="Group 97">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99"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0"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153" name="Google Shape;153;p27" descr="Text&#10;&#10;Description automatically generated"/>
          <p:cNvPicPr preferRelativeResize="0"/>
          <p:nvPr/>
        </p:nvPicPr>
        <p:blipFill rotWithShape="1">
          <a:blip r:embed="rId3"/>
          <a:stretch/>
        </p:blipFill>
        <p:spPr>
          <a:xfrm>
            <a:off x="6930681" y="891906"/>
            <a:ext cx="4138570" cy="2376229"/>
          </a:xfrm>
          <a:prstGeom prst="rect">
            <a:avLst/>
          </a:prstGeom>
          <a:noFill/>
        </p:spPr>
      </p:pic>
      <p:sp>
        <p:nvSpPr>
          <p:cNvPr id="151" name="Google Shape;151;p27"/>
          <p:cNvSpPr txBox="1">
            <a:spLocks noGrp="1"/>
          </p:cNvSpPr>
          <p:nvPr>
            <p:ph type="body" idx="1"/>
          </p:nvPr>
        </p:nvSpPr>
        <p:spPr>
          <a:xfrm>
            <a:off x="767290" y="3428999"/>
            <a:ext cx="4075054" cy="2741213"/>
          </a:xfrm>
          <a:prstGeom prst="rect">
            <a:avLst/>
          </a:prstGeom>
        </p:spPr>
        <p:txBody>
          <a:bodyPr spcFirstLastPara="1" vert="horz" lIns="91433" tIns="45700" rIns="91433" bIns="45700" rtlCol="0" anchor="t" anchorCtr="0">
            <a:normAutofit/>
          </a:bodyPr>
          <a:lstStyle/>
          <a:p>
            <a:pPr marL="0" indent="0">
              <a:spcBef>
                <a:spcPts val="1200"/>
              </a:spcBef>
              <a:buSzPts val="2300"/>
              <a:buNone/>
            </a:pPr>
            <a:endParaRPr lang="en-US" sz="2000" dirty="0">
              <a:solidFill>
                <a:schemeClr val="bg1"/>
              </a:solidFill>
              <a:latin typeface="Calibri"/>
              <a:ea typeface="Calibri"/>
              <a:cs typeface="Calibri"/>
              <a:sym typeface="Calibri"/>
            </a:endParaRPr>
          </a:p>
          <a:p>
            <a:pPr marL="0" indent="0">
              <a:spcBef>
                <a:spcPts val="1200"/>
              </a:spcBef>
              <a:buSzPts val="2300"/>
              <a:buNone/>
            </a:pPr>
            <a:endParaRPr lang="en-US" sz="2000" dirty="0">
              <a:solidFill>
                <a:schemeClr val="bg1"/>
              </a:solidFill>
              <a:latin typeface="Calibri"/>
              <a:ea typeface="Calibri"/>
              <a:cs typeface="Calibri"/>
              <a:sym typeface="Calibri"/>
            </a:endParaRPr>
          </a:p>
          <a:p>
            <a:pPr marL="0" indent="0">
              <a:spcBef>
                <a:spcPts val="1200"/>
              </a:spcBef>
              <a:buSzPts val="2300"/>
              <a:buNone/>
            </a:pPr>
            <a:endParaRPr lang="en-US" sz="2000" dirty="0">
              <a:solidFill>
                <a:schemeClr val="bg1"/>
              </a:solidFill>
              <a:latin typeface="Calibri"/>
              <a:ea typeface="Calibri"/>
              <a:cs typeface="Calibri"/>
              <a:sym typeface="Calibri"/>
            </a:endParaRPr>
          </a:p>
          <a:p>
            <a:pPr marL="0" indent="0">
              <a:spcBef>
                <a:spcPts val="1200"/>
              </a:spcBef>
              <a:buSzPts val="2300"/>
              <a:buNone/>
            </a:pPr>
            <a:endParaRPr lang="en-US" sz="2000" dirty="0">
              <a:solidFill>
                <a:schemeClr val="bg1"/>
              </a:solidFill>
              <a:latin typeface="Calibri"/>
              <a:ea typeface="Calibri"/>
              <a:cs typeface="Calibri"/>
              <a:sym typeface="Calibri"/>
            </a:endParaRPr>
          </a:p>
          <a:p>
            <a:pPr marL="304792" indent="-220128">
              <a:spcBef>
                <a:spcPts val="933"/>
              </a:spcBef>
              <a:buSzPts val="1100"/>
              <a:buNone/>
            </a:pPr>
            <a:endParaRPr lang="en-US" sz="2000" dirty="0">
              <a:solidFill>
                <a:schemeClr val="bg1"/>
              </a:solidFill>
            </a:endParaRPr>
          </a:p>
        </p:txBody>
      </p:sp>
      <p:pic>
        <p:nvPicPr>
          <p:cNvPr id="152" name="Google Shape;152;p27"/>
          <p:cNvPicPr preferRelativeResize="0"/>
          <p:nvPr/>
        </p:nvPicPr>
        <p:blipFill>
          <a:blip r:embed="rId4"/>
          <a:stretch>
            <a:fillRect/>
          </a:stretch>
        </p:blipFill>
        <p:spPr>
          <a:xfrm>
            <a:off x="6585046" y="3842645"/>
            <a:ext cx="4837061" cy="1789711"/>
          </a:xfrm>
          <a:prstGeom prst="rect">
            <a:avLst/>
          </a:prstGeom>
          <a:noFill/>
        </p:spPr>
      </p:pic>
      <p:sp>
        <p:nvSpPr>
          <p:cNvPr id="2" name="Slide Number Placeholder 1">
            <a:extLst>
              <a:ext uri="{FF2B5EF4-FFF2-40B4-BE49-F238E27FC236}">
                <a16:creationId xmlns:a16="http://schemas.microsoft.com/office/drawing/2014/main" id="{33BE063A-3454-DA40-9803-7488168F7D61}"/>
              </a:ext>
            </a:extLst>
          </p:cNvPr>
          <p:cNvSpPr>
            <a:spLocks noGrp="1"/>
          </p:cNvSpPr>
          <p:nvPr>
            <p:ph type="sldNum"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00000000-1234-1234-1234-123412341234}" type="slidenum">
              <a:rPr lang="en" smtClean="0">
                <a:solidFill>
                  <a:schemeClr val="bg1"/>
                </a:solidFill>
              </a:rPr>
              <a:pPr algn="ctr">
                <a:spcAft>
                  <a:spcPts val="600"/>
                </a:spcAft>
              </a:pPr>
              <a:t>19</a:t>
            </a:fld>
            <a:endParaRPr lang="en">
              <a:solidFill>
                <a:schemeClr val="bg1"/>
              </a:solidFill>
            </a:endParaRPr>
          </a:p>
        </p:txBody>
      </p:sp>
    </p:spTree>
    <p:extLst>
      <p:ext uri="{BB962C8B-B14F-4D97-AF65-F5344CB8AC3E}">
        <p14:creationId xmlns:p14="http://schemas.microsoft.com/office/powerpoint/2010/main" val="159809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ECF7-14BB-4600-9E43-18601CB5DD45}"/>
              </a:ext>
            </a:extLst>
          </p:cNvPr>
          <p:cNvSpPr>
            <a:spLocks noGrp="1"/>
          </p:cNvSpPr>
          <p:nvPr>
            <p:ph type="title"/>
          </p:nvPr>
        </p:nvSpPr>
        <p:spPr>
          <a:xfrm>
            <a:off x="7464614" y="1783959"/>
            <a:ext cx="4087306" cy="2889114"/>
          </a:xfrm>
        </p:spPr>
        <p:txBody>
          <a:bodyPr vert="horz" lIns="91440" tIns="45720" rIns="91440" bIns="45720" rtlCol="0" anchor="b">
            <a:normAutofit/>
          </a:bodyPr>
          <a:lstStyle/>
          <a:p>
            <a:br>
              <a:rPr lang="en-US" sz="5400" spc="-300">
                <a:effectLst>
                  <a:outerShdw blurRad="469900" dist="342900" dir="5400000" sy="-20000" rotWithShape="0">
                    <a:prstClr val="black">
                      <a:alpha val="66000"/>
                    </a:prstClr>
                  </a:outerShdw>
                </a:effectLst>
              </a:rPr>
            </a:br>
            <a:r>
              <a:rPr lang="en-US" sz="5400" i="1" spc="-300">
                <a:effectLst>
                  <a:outerShdw blurRad="469900" dist="342900" dir="5400000" sy="-20000" rotWithShape="0">
                    <a:prstClr val="black">
                      <a:alpha val="66000"/>
                    </a:prstClr>
                  </a:outerShdw>
                </a:effectLst>
              </a:rPr>
              <a:t>Thanks for being here</a:t>
            </a:r>
            <a:endParaRPr lang="en-US" sz="5400" spc="-300">
              <a:effectLst>
                <a:outerShdw blurRad="469900" dist="342900" dir="5400000" sy="-20000" rotWithShape="0">
                  <a:prstClr val="black">
                    <a:alpha val="66000"/>
                  </a:prstClr>
                </a:outerShdw>
              </a:effectLst>
            </a:endParaRP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and person posing for a photo&#10;&#10;Description automatically generated with low confidence">
            <a:extLst>
              <a:ext uri="{FF2B5EF4-FFF2-40B4-BE49-F238E27FC236}">
                <a16:creationId xmlns:a16="http://schemas.microsoft.com/office/drawing/2014/main" id="{4627C951-9A5F-42DB-A642-C0CACD0D11A7}"/>
              </a:ext>
            </a:extLst>
          </p:cNvPr>
          <p:cNvPicPr>
            <a:picLocks noChangeAspect="1"/>
          </p:cNvPicPr>
          <p:nvPr/>
        </p:nvPicPr>
        <p:blipFill rotWithShape="1">
          <a:blip r:embed="rId3"/>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3CCD6B30-9C76-4267-87F0-C3EAE038EB75}"/>
              </a:ext>
            </a:extLst>
          </p:cNvPr>
          <p:cNvSpPr txBox="1"/>
          <p:nvPr/>
        </p:nvSpPr>
        <p:spPr>
          <a:xfrm>
            <a:off x="5248655" y="1646239"/>
            <a:ext cx="6807221" cy="4530724"/>
          </a:xfrm>
          <a:prstGeom prst="rect">
            <a:avLst/>
          </a:prstGeom>
        </p:spPr>
        <p:txBody>
          <a:bodyPr vert="horz" lIns="91440" tIns="45720" rIns="91440" bIns="45720" rtlCol="0">
            <a:normAutofit/>
          </a:bodyPr>
          <a:lstStyle/>
          <a:p>
            <a:pPr marL="285750" indent="-228600" defTabSz="914400">
              <a:lnSpc>
                <a:spcPct val="200000"/>
              </a:lnSpc>
              <a:spcAft>
                <a:spcPts val="600"/>
              </a:spcAft>
              <a:buFont typeface="Arial" panose="020B0604020202020204" pitchFamily="34" charset="0"/>
              <a:buChar char="•"/>
            </a:pPr>
            <a:endParaRPr lang="en-US" sz="24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31758433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icture containing text, person, indoor, person&#10;&#10;Description automatically generated">
            <a:extLst>
              <a:ext uri="{FF2B5EF4-FFF2-40B4-BE49-F238E27FC236}">
                <a16:creationId xmlns:a16="http://schemas.microsoft.com/office/drawing/2014/main" id="{5E92F127-9827-4F7D-A977-60B5AA7916D3}"/>
              </a:ext>
            </a:extLst>
          </p:cNvPr>
          <p:cNvPicPr>
            <a:picLocks noChangeAspect="1"/>
          </p:cNvPicPr>
          <p:nvPr/>
        </p:nvPicPr>
        <p:blipFill rotWithShape="1">
          <a:blip r:embed="rId3"/>
          <a:srcRect r="3093" b="32430"/>
          <a:stretch/>
        </p:blipFill>
        <p:spPr>
          <a:xfrm>
            <a:off x="698053" y="234281"/>
            <a:ext cx="2475850" cy="3752885"/>
          </a:xfrm>
          <a:prstGeom prst="rect">
            <a:avLst/>
          </a:prstGeom>
        </p:spPr>
      </p:pic>
      <p:pic>
        <p:nvPicPr>
          <p:cNvPr id="3" name="Picture 2">
            <a:extLst>
              <a:ext uri="{FF2B5EF4-FFF2-40B4-BE49-F238E27FC236}">
                <a16:creationId xmlns:a16="http://schemas.microsoft.com/office/drawing/2014/main" id="{CC78993E-710D-442E-9E82-B125877A1B71}"/>
              </a:ext>
            </a:extLst>
          </p:cNvPr>
          <p:cNvPicPr>
            <a:picLocks noChangeAspect="1"/>
          </p:cNvPicPr>
          <p:nvPr/>
        </p:nvPicPr>
        <p:blipFill>
          <a:blip r:embed="rId4"/>
          <a:stretch>
            <a:fillRect/>
          </a:stretch>
        </p:blipFill>
        <p:spPr>
          <a:xfrm>
            <a:off x="6513242" y="25379"/>
            <a:ext cx="952451" cy="2070549"/>
          </a:xfrm>
          <a:prstGeom prst="rect">
            <a:avLst/>
          </a:prstGeom>
        </p:spPr>
      </p:pic>
      <p:pic>
        <p:nvPicPr>
          <p:cNvPr id="5" name="Picture 4">
            <a:extLst>
              <a:ext uri="{FF2B5EF4-FFF2-40B4-BE49-F238E27FC236}">
                <a16:creationId xmlns:a16="http://schemas.microsoft.com/office/drawing/2014/main" id="{E667A8BB-36CF-451E-B926-C8952AC7B53C}"/>
              </a:ext>
            </a:extLst>
          </p:cNvPr>
          <p:cNvPicPr>
            <a:picLocks noChangeAspect="1"/>
          </p:cNvPicPr>
          <p:nvPr/>
        </p:nvPicPr>
        <p:blipFill rotWithShape="1">
          <a:blip r:embed="rId5"/>
          <a:srcRect l="4422" r="-6682" b="30119"/>
          <a:stretch/>
        </p:blipFill>
        <p:spPr>
          <a:xfrm>
            <a:off x="5047978" y="2850124"/>
            <a:ext cx="1714650" cy="2547246"/>
          </a:xfrm>
          <a:prstGeom prst="rect">
            <a:avLst/>
          </a:prstGeom>
        </p:spPr>
      </p:pic>
      <p:sp>
        <p:nvSpPr>
          <p:cNvPr id="30" name="Freeform: Shape 29">
            <a:extLst>
              <a:ext uri="{FF2B5EF4-FFF2-40B4-BE49-F238E27FC236}">
                <a16:creationId xmlns:a16="http://schemas.microsoft.com/office/drawing/2014/main" id="{2F6B32C1-BA91-470A-8C1B-33264F8B2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2" name="Freeform: Shape 31">
            <a:extLst>
              <a:ext uri="{FF2B5EF4-FFF2-40B4-BE49-F238E27FC236}">
                <a16:creationId xmlns:a16="http://schemas.microsoft.com/office/drawing/2014/main" id="{459570ED-BE4C-49E8-86BC-A81140CFE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AC28A48-4E1D-4DC0-BBB6-87DFF76B24DF}"/>
              </a:ext>
            </a:extLst>
          </p:cNvPr>
          <p:cNvPicPr>
            <a:picLocks noChangeAspect="1"/>
          </p:cNvPicPr>
          <p:nvPr/>
        </p:nvPicPr>
        <p:blipFill>
          <a:blip r:embed="rId6"/>
          <a:stretch>
            <a:fillRect/>
          </a:stretch>
        </p:blipFill>
        <p:spPr>
          <a:xfrm>
            <a:off x="10051093" y="25379"/>
            <a:ext cx="1338773" cy="2910378"/>
          </a:xfrm>
          <a:prstGeom prst="rect">
            <a:avLst/>
          </a:prstGeom>
        </p:spPr>
      </p:pic>
      <p:pic>
        <p:nvPicPr>
          <p:cNvPr id="13" name="Picture 12">
            <a:extLst>
              <a:ext uri="{FF2B5EF4-FFF2-40B4-BE49-F238E27FC236}">
                <a16:creationId xmlns:a16="http://schemas.microsoft.com/office/drawing/2014/main" id="{0D2AFD1B-711E-4771-80F6-2B66F937C9DF}"/>
              </a:ext>
            </a:extLst>
          </p:cNvPr>
          <p:cNvPicPr>
            <a:picLocks noChangeAspect="1"/>
          </p:cNvPicPr>
          <p:nvPr/>
        </p:nvPicPr>
        <p:blipFill>
          <a:blip r:embed="rId7"/>
          <a:stretch>
            <a:fillRect/>
          </a:stretch>
        </p:blipFill>
        <p:spPr>
          <a:xfrm>
            <a:off x="1935978" y="4845530"/>
            <a:ext cx="1077395" cy="2076668"/>
          </a:xfrm>
          <a:prstGeom prst="rect">
            <a:avLst/>
          </a:prstGeom>
        </p:spPr>
      </p:pic>
      <p:pic>
        <p:nvPicPr>
          <p:cNvPr id="7" name="Picture 6">
            <a:extLst>
              <a:ext uri="{FF2B5EF4-FFF2-40B4-BE49-F238E27FC236}">
                <a16:creationId xmlns:a16="http://schemas.microsoft.com/office/drawing/2014/main" id="{F9EF6EE4-A284-448F-8160-2EBDA556FF5C}"/>
              </a:ext>
            </a:extLst>
          </p:cNvPr>
          <p:cNvPicPr>
            <a:picLocks noChangeAspect="1"/>
          </p:cNvPicPr>
          <p:nvPr/>
        </p:nvPicPr>
        <p:blipFill>
          <a:blip r:embed="rId8"/>
          <a:stretch>
            <a:fillRect/>
          </a:stretch>
        </p:blipFill>
        <p:spPr>
          <a:xfrm>
            <a:off x="8203755" y="3069720"/>
            <a:ext cx="1693980" cy="3682564"/>
          </a:xfrm>
          <a:prstGeom prst="rect">
            <a:avLst/>
          </a:prstGeom>
        </p:spPr>
      </p:pic>
    </p:spTree>
    <p:extLst>
      <p:ext uri="{BB962C8B-B14F-4D97-AF65-F5344CB8AC3E}">
        <p14:creationId xmlns:p14="http://schemas.microsoft.com/office/powerpoint/2010/main" val="107390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581192" y="1639475"/>
            <a:ext cx="11029600" cy="1188800"/>
          </a:xfrm>
          <a:prstGeom prst="rect">
            <a:avLst/>
          </a:prstGeom>
          <a:noFill/>
          <a:ln>
            <a:noFill/>
          </a:ln>
        </p:spPr>
        <p:txBody>
          <a:bodyPr spcFirstLastPara="1" vert="horz" wrap="square" lIns="91433" tIns="45700" rIns="91433" bIns="45700" rtlCol="0" anchor="b" anchorCtr="0">
            <a:noAutofit/>
          </a:bodyPr>
          <a:lstStyle/>
          <a:p>
            <a:pPr algn="ctr">
              <a:lnSpc>
                <a:spcPct val="100000"/>
              </a:lnSpc>
              <a:spcBef>
                <a:spcPts val="0"/>
              </a:spcBef>
              <a:buClr>
                <a:srgbClr val="3F3F3F"/>
              </a:buClr>
              <a:buSzPts val="4500"/>
            </a:pPr>
            <a:r>
              <a:rPr lang="en-US" sz="6000"/>
              <a:t>OUR MISSION</a:t>
            </a:r>
            <a:endParaRPr lang="en-US" dirty="0"/>
          </a:p>
        </p:txBody>
      </p:sp>
      <p:sp>
        <p:nvSpPr>
          <p:cNvPr id="143" name="Google Shape;143;p26"/>
          <p:cNvSpPr txBox="1">
            <a:spLocks noGrp="1"/>
          </p:cNvSpPr>
          <p:nvPr>
            <p:ph type="body" idx="1"/>
          </p:nvPr>
        </p:nvSpPr>
        <p:spPr>
          <a:xfrm>
            <a:off x="581192" y="3004541"/>
            <a:ext cx="11029600" cy="3634400"/>
          </a:xfrm>
          <a:prstGeom prst="rect">
            <a:avLst/>
          </a:prstGeom>
          <a:noFill/>
          <a:ln>
            <a:noFill/>
          </a:ln>
        </p:spPr>
        <p:txBody>
          <a:bodyPr spcFirstLastPara="1" vert="horz" wrap="square" lIns="91433" tIns="45700" rIns="91433" bIns="45700" rtlCol="0" anchor="ctr" anchorCtr="0">
            <a:noAutofit/>
          </a:bodyPr>
          <a:lstStyle/>
          <a:p>
            <a:pPr marL="0" indent="0" algn="ctr">
              <a:lnSpc>
                <a:spcPct val="70000"/>
              </a:lnSpc>
              <a:spcBef>
                <a:spcPts val="0"/>
              </a:spcBef>
              <a:buSzPts val="2000"/>
              <a:buNone/>
            </a:pPr>
            <a:r>
              <a:rPr lang="en-US" sz="2933" b="1" i="1">
                <a:latin typeface="Calibri"/>
                <a:ea typeface="Calibri"/>
                <a:cs typeface="Calibri"/>
                <a:sym typeface="Calibri"/>
              </a:rPr>
              <a:t>To provide siblings of individuals with disabilities </a:t>
            </a:r>
            <a:endParaRPr lang="en-US"/>
          </a:p>
          <a:p>
            <a:pPr marL="0" indent="0" algn="ctr">
              <a:lnSpc>
                <a:spcPct val="70000"/>
              </a:lnSpc>
              <a:spcBef>
                <a:spcPts val="1200"/>
              </a:spcBef>
              <a:buSzPts val="2000"/>
              <a:buNone/>
            </a:pPr>
            <a:r>
              <a:rPr lang="en-US" sz="2933" b="1" i="1">
                <a:latin typeface="Calibri"/>
                <a:ea typeface="Calibri"/>
                <a:cs typeface="Calibri"/>
                <a:sym typeface="Calibri"/>
              </a:rPr>
              <a:t>the information, support, and tools </a:t>
            </a:r>
            <a:endParaRPr lang="en-US"/>
          </a:p>
          <a:p>
            <a:pPr marL="0" indent="0" algn="ctr">
              <a:lnSpc>
                <a:spcPct val="70000"/>
              </a:lnSpc>
              <a:spcBef>
                <a:spcPts val="1200"/>
              </a:spcBef>
              <a:buSzPts val="2000"/>
              <a:buNone/>
            </a:pPr>
            <a:r>
              <a:rPr lang="en-US" sz="2933" b="1" i="1">
                <a:latin typeface="Calibri"/>
                <a:ea typeface="Calibri"/>
                <a:cs typeface="Calibri"/>
                <a:sym typeface="Calibri"/>
              </a:rPr>
              <a:t>to advocate </a:t>
            </a:r>
            <a:r>
              <a:rPr lang="en-US" sz="2933" b="1" i="1" u="sng">
                <a:latin typeface="Calibri"/>
                <a:ea typeface="Calibri"/>
                <a:cs typeface="Calibri"/>
                <a:sym typeface="Calibri"/>
              </a:rPr>
              <a:t>with</a:t>
            </a:r>
            <a:r>
              <a:rPr lang="en-US" sz="2933" b="1" i="1">
                <a:latin typeface="Calibri"/>
                <a:ea typeface="Calibri"/>
                <a:cs typeface="Calibri"/>
                <a:sym typeface="Calibri"/>
              </a:rPr>
              <a:t> their brothers and sisters </a:t>
            </a:r>
            <a:endParaRPr lang="en-US"/>
          </a:p>
          <a:p>
            <a:pPr marL="0" indent="0" algn="ctr">
              <a:lnSpc>
                <a:spcPct val="70000"/>
              </a:lnSpc>
              <a:spcBef>
                <a:spcPts val="1200"/>
              </a:spcBef>
              <a:buSzPts val="2000"/>
              <a:buNone/>
            </a:pPr>
            <a:r>
              <a:rPr lang="en-US" sz="2933" b="1" i="1">
                <a:latin typeface="Calibri"/>
                <a:ea typeface="Calibri"/>
                <a:cs typeface="Calibri"/>
                <a:sym typeface="Calibri"/>
              </a:rPr>
              <a:t>and to promote the issues important to them </a:t>
            </a:r>
            <a:endParaRPr lang="en-US"/>
          </a:p>
          <a:p>
            <a:pPr marL="0" indent="0" algn="ctr">
              <a:lnSpc>
                <a:spcPct val="70000"/>
              </a:lnSpc>
              <a:spcBef>
                <a:spcPts val="1200"/>
              </a:spcBef>
              <a:buSzPts val="2000"/>
              <a:buNone/>
            </a:pPr>
            <a:r>
              <a:rPr lang="en-US" sz="2933" b="1" i="1">
                <a:latin typeface="Calibri"/>
                <a:ea typeface="Calibri"/>
                <a:cs typeface="Calibri"/>
                <a:sym typeface="Calibri"/>
              </a:rPr>
              <a:t>and their entire families</a:t>
            </a:r>
            <a:r>
              <a:rPr lang="en-US" sz="3333" b="1" i="1">
                <a:latin typeface="Calibri"/>
                <a:ea typeface="Calibri"/>
                <a:cs typeface="Calibri"/>
                <a:sym typeface="Calibri"/>
              </a:rPr>
              <a:t>.</a:t>
            </a:r>
            <a:endParaRPr lang="en-US"/>
          </a:p>
          <a:p>
            <a:pPr marL="0" indent="0" algn="ctr">
              <a:lnSpc>
                <a:spcPct val="70000"/>
              </a:lnSpc>
              <a:spcBef>
                <a:spcPts val="1200"/>
              </a:spcBef>
              <a:buSzPts val="2300"/>
              <a:buNone/>
            </a:pPr>
            <a:endParaRPr lang="en-US" sz="3333" b="1" i="1">
              <a:latin typeface="Calibri"/>
              <a:ea typeface="Calibri"/>
              <a:cs typeface="Calibri"/>
              <a:sym typeface="Calibri"/>
            </a:endParaRPr>
          </a:p>
          <a:p>
            <a:pPr marL="0" indent="0" algn="ctr">
              <a:lnSpc>
                <a:spcPct val="70000"/>
              </a:lnSpc>
              <a:spcBef>
                <a:spcPts val="1200"/>
              </a:spcBef>
              <a:buSzPts val="2300"/>
              <a:buNone/>
            </a:pPr>
            <a:r>
              <a:rPr lang="en-US" sz="3333">
                <a:solidFill>
                  <a:srgbClr val="00B0F0"/>
                </a:solidFill>
                <a:latin typeface="Calibri"/>
                <a:ea typeface="Calibri"/>
                <a:cs typeface="Calibri"/>
                <a:sym typeface="Calibri"/>
              </a:rPr>
              <a:t>www.siblingleadership.org</a:t>
            </a:r>
            <a:endParaRPr lang="en-US"/>
          </a:p>
          <a:p>
            <a:pPr marL="304792" indent="-220128">
              <a:spcBef>
                <a:spcPts val="933"/>
              </a:spcBef>
              <a:buSzPts val="1100"/>
              <a:buNone/>
            </a:pPr>
            <a:endParaRPr lang="en-US" sz="1600" dirty="0"/>
          </a:p>
        </p:txBody>
      </p:sp>
      <p:pic>
        <p:nvPicPr>
          <p:cNvPr id="144" name="Google Shape;144;p26" descr="Icon&#10;&#10;Description automatically generated"/>
          <p:cNvPicPr preferRelativeResize="0"/>
          <p:nvPr/>
        </p:nvPicPr>
        <p:blipFill rotWithShape="1">
          <a:blip r:embed="rId3">
            <a:alphaModFix/>
          </a:blip>
          <a:srcRect/>
          <a:stretch/>
        </p:blipFill>
        <p:spPr>
          <a:xfrm>
            <a:off x="4306128" y="111575"/>
            <a:ext cx="3579741" cy="1235011"/>
          </a:xfrm>
          <a:prstGeom prst="rect">
            <a:avLst/>
          </a:prstGeom>
          <a:noFill/>
          <a:ln>
            <a:noFill/>
          </a:ln>
        </p:spPr>
      </p:pic>
      <p:sp>
        <p:nvSpPr>
          <p:cNvPr id="2" name="Slide Number Placeholder 1">
            <a:extLst>
              <a:ext uri="{FF2B5EF4-FFF2-40B4-BE49-F238E27FC236}">
                <a16:creationId xmlns:a16="http://schemas.microsoft.com/office/drawing/2014/main" id="{5303423B-1CC8-8A4D-B5FA-21A63FB357A4}"/>
              </a:ext>
            </a:extLst>
          </p:cNvPr>
          <p:cNvSpPr>
            <a:spLocks noGrp="1"/>
          </p:cNvSpPr>
          <p:nvPr>
            <p:ph type="sldNum" idx="12"/>
          </p:nvPr>
        </p:nvSpPr>
        <p:spPr>
          <a:xfrm>
            <a:off x="8610600" y="6356350"/>
            <a:ext cx="2743200" cy="365125"/>
          </a:xfrm>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49308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D44D7-2580-4EF9-A44C-773CC8F78BD0}"/>
              </a:ext>
            </a:extLst>
          </p:cNvPr>
          <p:cNvPicPr>
            <a:picLocks noChangeAspect="1"/>
          </p:cNvPicPr>
          <p:nvPr/>
        </p:nvPicPr>
        <p:blipFill>
          <a:blip r:embed="rId3"/>
          <a:stretch>
            <a:fillRect/>
          </a:stretch>
        </p:blipFill>
        <p:spPr>
          <a:xfrm>
            <a:off x="0" y="0"/>
            <a:ext cx="12192000" cy="6858000"/>
          </a:xfrm>
          <a:prstGeom prst="rect">
            <a:avLst/>
          </a:prstGeom>
          <a:ln w="190500" cap="flat" cmpd="thinThick">
            <a:solidFill>
              <a:srgbClr val="FFFFFF"/>
            </a:solidFill>
            <a:prstDash val="solid"/>
            <a:round/>
          </a:ln>
        </p:spPr>
      </p:pic>
      <p:sp>
        <p:nvSpPr>
          <p:cNvPr id="4" name="TextBox 3">
            <a:extLst>
              <a:ext uri="{FF2B5EF4-FFF2-40B4-BE49-F238E27FC236}">
                <a16:creationId xmlns:a16="http://schemas.microsoft.com/office/drawing/2014/main" id="{ED251D5E-1A9F-46AF-A35C-B29BFE6CD7C4}"/>
              </a:ext>
            </a:extLst>
          </p:cNvPr>
          <p:cNvSpPr txBox="1"/>
          <p:nvPr/>
        </p:nvSpPr>
        <p:spPr>
          <a:xfrm>
            <a:off x="324465" y="427703"/>
            <a:ext cx="6209070" cy="369332"/>
          </a:xfrm>
          <a:prstGeom prst="rect">
            <a:avLst/>
          </a:prstGeom>
          <a:noFill/>
        </p:spPr>
        <p:txBody>
          <a:bodyPr wrap="square" rtlCol="0">
            <a:spAutoFit/>
          </a:bodyPr>
          <a:lstStyle/>
          <a:p>
            <a:r>
              <a:rPr lang="en-US" b="1" dirty="0"/>
              <a:t>Sibling</a:t>
            </a:r>
          </a:p>
        </p:txBody>
      </p:sp>
      <p:sp>
        <p:nvSpPr>
          <p:cNvPr id="5" name="TextBox 4">
            <a:extLst>
              <a:ext uri="{FF2B5EF4-FFF2-40B4-BE49-F238E27FC236}">
                <a16:creationId xmlns:a16="http://schemas.microsoft.com/office/drawing/2014/main" id="{7F33B808-BF00-4B83-83CB-5E7320886720}"/>
              </a:ext>
            </a:extLst>
          </p:cNvPr>
          <p:cNvSpPr txBox="1"/>
          <p:nvPr/>
        </p:nvSpPr>
        <p:spPr>
          <a:xfrm>
            <a:off x="1332271" y="1184335"/>
            <a:ext cx="6209070" cy="369332"/>
          </a:xfrm>
          <a:prstGeom prst="rect">
            <a:avLst/>
          </a:prstGeom>
          <a:noFill/>
        </p:spPr>
        <p:txBody>
          <a:bodyPr wrap="square" rtlCol="0">
            <a:spAutoFit/>
          </a:bodyPr>
          <a:lstStyle/>
          <a:p>
            <a:r>
              <a:rPr lang="en-US" b="1" dirty="0"/>
              <a:t>Parent</a:t>
            </a:r>
          </a:p>
        </p:txBody>
      </p:sp>
      <p:sp>
        <p:nvSpPr>
          <p:cNvPr id="6" name="TextBox 5">
            <a:extLst>
              <a:ext uri="{FF2B5EF4-FFF2-40B4-BE49-F238E27FC236}">
                <a16:creationId xmlns:a16="http://schemas.microsoft.com/office/drawing/2014/main" id="{0D33046F-C75A-4FFF-A103-6FA5499EDE1F}"/>
              </a:ext>
            </a:extLst>
          </p:cNvPr>
          <p:cNvSpPr txBox="1"/>
          <p:nvPr/>
        </p:nvSpPr>
        <p:spPr>
          <a:xfrm>
            <a:off x="521110" y="1940968"/>
            <a:ext cx="6209070" cy="369332"/>
          </a:xfrm>
          <a:prstGeom prst="rect">
            <a:avLst/>
          </a:prstGeom>
          <a:noFill/>
        </p:spPr>
        <p:txBody>
          <a:bodyPr wrap="square" rtlCol="0">
            <a:spAutoFit/>
          </a:bodyPr>
          <a:lstStyle/>
          <a:p>
            <a:r>
              <a:rPr lang="en-US" b="1" dirty="0"/>
              <a:t>Provider</a:t>
            </a:r>
          </a:p>
        </p:txBody>
      </p:sp>
      <p:sp>
        <p:nvSpPr>
          <p:cNvPr id="7" name="TextBox 6">
            <a:extLst>
              <a:ext uri="{FF2B5EF4-FFF2-40B4-BE49-F238E27FC236}">
                <a16:creationId xmlns:a16="http://schemas.microsoft.com/office/drawing/2014/main" id="{0863D289-D9BE-4EF4-8758-72D1B50C7115}"/>
              </a:ext>
            </a:extLst>
          </p:cNvPr>
          <p:cNvSpPr txBox="1"/>
          <p:nvPr/>
        </p:nvSpPr>
        <p:spPr>
          <a:xfrm>
            <a:off x="2276167" y="482853"/>
            <a:ext cx="6209070" cy="369332"/>
          </a:xfrm>
          <a:prstGeom prst="rect">
            <a:avLst/>
          </a:prstGeom>
          <a:noFill/>
        </p:spPr>
        <p:txBody>
          <a:bodyPr wrap="square" rtlCol="0">
            <a:spAutoFit/>
          </a:bodyPr>
          <a:lstStyle/>
          <a:p>
            <a:r>
              <a:rPr lang="en-US" b="1" dirty="0"/>
              <a:t>Caregiver</a:t>
            </a:r>
          </a:p>
        </p:txBody>
      </p:sp>
      <p:sp>
        <p:nvSpPr>
          <p:cNvPr id="8" name="TextBox 7">
            <a:extLst>
              <a:ext uri="{FF2B5EF4-FFF2-40B4-BE49-F238E27FC236}">
                <a16:creationId xmlns:a16="http://schemas.microsoft.com/office/drawing/2014/main" id="{8C5341F3-DB22-4120-AEB3-9122065C0D35}"/>
              </a:ext>
            </a:extLst>
          </p:cNvPr>
          <p:cNvSpPr txBox="1"/>
          <p:nvPr/>
        </p:nvSpPr>
        <p:spPr>
          <a:xfrm>
            <a:off x="2487562" y="1626786"/>
            <a:ext cx="6209070" cy="369332"/>
          </a:xfrm>
          <a:prstGeom prst="rect">
            <a:avLst/>
          </a:prstGeom>
          <a:noFill/>
        </p:spPr>
        <p:txBody>
          <a:bodyPr wrap="square" rtlCol="0">
            <a:spAutoFit/>
          </a:bodyPr>
          <a:lstStyle/>
          <a:p>
            <a:r>
              <a:rPr lang="en-US" b="1" dirty="0"/>
              <a:t>Self-Advocate</a:t>
            </a:r>
          </a:p>
        </p:txBody>
      </p:sp>
    </p:spTree>
    <p:extLst>
      <p:ext uri="{BB962C8B-B14F-4D97-AF65-F5344CB8AC3E}">
        <p14:creationId xmlns:p14="http://schemas.microsoft.com/office/powerpoint/2010/main" val="73695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2"/>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2" name="Group 12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2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4"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74" name="Google Shape;174;p30"/>
          <p:cNvSpPr txBox="1">
            <a:spLocks noGrp="1"/>
          </p:cNvSpPr>
          <p:nvPr>
            <p:ph type="title"/>
          </p:nvPr>
        </p:nvSpPr>
        <p:spPr>
          <a:xfrm>
            <a:off x="767289" y="1487285"/>
            <a:ext cx="4220967" cy="1717091"/>
          </a:xfrm>
          <a:prstGeom prst="rect">
            <a:avLst/>
          </a:prstGeom>
        </p:spPr>
        <p:txBody>
          <a:bodyPr spcFirstLastPara="1" vert="horz" lIns="91433" tIns="45700" rIns="91433" bIns="45700" rtlCol="0" anchor="b" anchorCtr="0">
            <a:normAutofit/>
          </a:bodyPr>
          <a:lstStyle/>
          <a:p>
            <a:pPr>
              <a:spcBef>
                <a:spcPts val="0"/>
              </a:spcBef>
              <a:buClr>
                <a:srgbClr val="3F3F3F"/>
              </a:buClr>
              <a:buSzPts val="3300"/>
            </a:pPr>
            <a:r>
              <a:rPr lang="en-US" sz="3700">
                <a:solidFill>
                  <a:schemeClr val="bg1"/>
                </a:solidFill>
              </a:rPr>
              <a:t>WHY IS THE SIBLING RELATIONSHIP IMPORTANT? </a:t>
            </a:r>
          </a:p>
        </p:txBody>
      </p:sp>
      <p:pic>
        <p:nvPicPr>
          <p:cNvPr id="177" name="Google Shape;177;p30"/>
          <p:cNvPicPr preferRelativeResize="0"/>
          <p:nvPr/>
        </p:nvPicPr>
        <p:blipFill rotWithShape="1">
          <a:blip r:embed="rId3"/>
          <a:srcRect l="36846" r="17346"/>
          <a:stretch/>
        </p:blipFill>
        <p:spPr>
          <a:xfrm>
            <a:off x="8262806" y="1127845"/>
            <a:ext cx="1474319" cy="2140290"/>
          </a:xfrm>
          <a:prstGeom prst="rect">
            <a:avLst/>
          </a:prstGeom>
          <a:noFill/>
        </p:spPr>
      </p:pic>
      <p:sp>
        <p:nvSpPr>
          <p:cNvPr id="176" name="Google Shape;176;p30"/>
          <p:cNvSpPr txBox="1">
            <a:spLocks noGrp="1"/>
          </p:cNvSpPr>
          <p:nvPr>
            <p:ph type="body" idx="1"/>
          </p:nvPr>
        </p:nvSpPr>
        <p:spPr>
          <a:xfrm>
            <a:off x="767290" y="3428999"/>
            <a:ext cx="4075054" cy="2741213"/>
          </a:xfrm>
          <a:prstGeom prst="rect">
            <a:avLst/>
          </a:prstGeom>
        </p:spPr>
        <p:txBody>
          <a:bodyPr spcFirstLastPara="1" vert="horz" lIns="91433" tIns="45700" rIns="91433" bIns="45700" rtlCol="0" anchor="t" anchorCtr="0">
            <a:normAutofit/>
          </a:bodyPr>
          <a:lstStyle/>
          <a:p>
            <a:pPr marL="457189" indent="-457189">
              <a:spcBef>
                <a:spcPts val="0"/>
              </a:spcBef>
              <a:buSzPts val="2200"/>
              <a:buFont typeface="Wingdings" pitchFamily="2" charset="2"/>
              <a:buChar char="§"/>
            </a:pPr>
            <a:r>
              <a:rPr lang="en-US" sz="2000" b="1">
                <a:solidFill>
                  <a:schemeClr val="bg1"/>
                </a:solidFill>
                <a:latin typeface="Calibri"/>
                <a:ea typeface="Calibri"/>
                <a:cs typeface="Calibri"/>
                <a:sym typeface="Calibri"/>
              </a:rPr>
              <a:t>Siblings have longest relationship</a:t>
            </a:r>
            <a:endParaRPr lang="en-US" sz="2000">
              <a:solidFill>
                <a:schemeClr val="bg1"/>
              </a:solidFill>
            </a:endParaRPr>
          </a:p>
          <a:p>
            <a:pPr marL="457189" indent="-457189">
              <a:spcBef>
                <a:spcPts val="1600"/>
              </a:spcBef>
              <a:buSzPts val="2200"/>
              <a:buFont typeface="Wingdings" pitchFamily="2" charset="2"/>
              <a:buChar char="§"/>
            </a:pPr>
            <a:r>
              <a:rPr lang="en-US" sz="2000" b="1">
                <a:solidFill>
                  <a:schemeClr val="bg1"/>
                </a:solidFill>
                <a:latin typeface="Calibri"/>
                <a:ea typeface="Calibri"/>
                <a:cs typeface="Calibri"/>
                <a:sym typeface="Calibri"/>
              </a:rPr>
              <a:t>Sibling experiences are often overlooked</a:t>
            </a:r>
            <a:endParaRPr lang="en-US" sz="2000">
              <a:solidFill>
                <a:schemeClr val="bg1"/>
              </a:solidFill>
            </a:endParaRPr>
          </a:p>
          <a:p>
            <a:pPr marL="457189" indent="-457189">
              <a:spcBef>
                <a:spcPts val="2267"/>
              </a:spcBef>
              <a:buSzPts val="2200"/>
              <a:buFont typeface="Wingdings" pitchFamily="2" charset="2"/>
              <a:buChar char="§"/>
            </a:pPr>
            <a:r>
              <a:rPr lang="en-US" sz="2000" b="1">
                <a:solidFill>
                  <a:schemeClr val="bg1"/>
                </a:solidFill>
                <a:latin typeface="Calibri"/>
                <a:ea typeface="Calibri"/>
                <a:cs typeface="Calibri"/>
                <a:sym typeface="Calibri"/>
              </a:rPr>
              <a:t>Siblings have a peer perspective</a:t>
            </a:r>
            <a:endParaRPr lang="en-US" sz="2000">
              <a:solidFill>
                <a:schemeClr val="bg1"/>
              </a:solidFill>
            </a:endParaRPr>
          </a:p>
          <a:p>
            <a:pPr marL="304792" indent="-203195">
              <a:spcBef>
                <a:spcPts val="2000"/>
              </a:spcBef>
              <a:buSzPts val="1200"/>
              <a:buNone/>
            </a:pPr>
            <a:endParaRPr lang="en-US" sz="2000">
              <a:solidFill>
                <a:schemeClr val="bg1"/>
              </a:solidFill>
            </a:endParaRPr>
          </a:p>
        </p:txBody>
      </p:sp>
      <p:pic>
        <p:nvPicPr>
          <p:cNvPr id="173" name="Google Shape;173;p30"/>
          <p:cNvPicPr preferRelativeResize="0"/>
          <p:nvPr/>
        </p:nvPicPr>
        <p:blipFill rotWithShape="1">
          <a:blip r:embed="rId4"/>
          <a:srcRect l="24531" r="-3" b="-3"/>
          <a:stretch/>
        </p:blipFill>
        <p:spPr>
          <a:xfrm>
            <a:off x="6639998" y="3589866"/>
            <a:ext cx="2142688" cy="2164842"/>
          </a:xfrm>
          <a:prstGeom prst="rect">
            <a:avLst/>
          </a:prstGeom>
          <a:noFill/>
        </p:spPr>
      </p:pic>
      <p:pic>
        <p:nvPicPr>
          <p:cNvPr id="175" name="Google Shape;175;p30"/>
          <p:cNvPicPr preferRelativeResize="0"/>
          <p:nvPr/>
        </p:nvPicPr>
        <p:blipFill rotWithShape="1">
          <a:blip r:embed="rId5"/>
          <a:srcRect r="1" b="23215"/>
          <a:stretch/>
        </p:blipFill>
        <p:spPr>
          <a:xfrm>
            <a:off x="9213688" y="3562066"/>
            <a:ext cx="2153776" cy="2176043"/>
          </a:xfrm>
          <a:prstGeom prst="rect">
            <a:avLst/>
          </a:prstGeom>
          <a:noFill/>
        </p:spPr>
      </p:pic>
      <p:sp>
        <p:nvSpPr>
          <p:cNvPr id="2" name="Slide Number Placeholder 1">
            <a:extLst>
              <a:ext uri="{FF2B5EF4-FFF2-40B4-BE49-F238E27FC236}">
                <a16:creationId xmlns:a16="http://schemas.microsoft.com/office/drawing/2014/main" id="{98779D3A-5660-844A-95DB-22C0109CE6E4}"/>
              </a:ext>
            </a:extLst>
          </p:cNvPr>
          <p:cNvSpPr>
            <a:spLocks noGrp="1"/>
          </p:cNvSpPr>
          <p:nvPr>
            <p:ph type="sldNum"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00000000-1234-1234-1234-123412341234}" type="slidenum">
              <a:rPr lang="en">
                <a:solidFill>
                  <a:schemeClr val="bg1"/>
                </a:solidFill>
              </a:rPr>
              <a:pPr algn="ctr">
                <a:spcAft>
                  <a:spcPts val="600"/>
                </a:spcAft>
              </a:pPr>
              <a:t>6</a:t>
            </a:fld>
            <a:endParaRPr lang="en">
              <a:solidFill>
                <a:schemeClr val="bg1"/>
              </a:solidFill>
            </a:endParaRPr>
          </a:p>
        </p:txBody>
      </p:sp>
    </p:spTree>
    <p:extLst>
      <p:ext uri="{BB962C8B-B14F-4D97-AF65-F5344CB8AC3E}">
        <p14:creationId xmlns:p14="http://schemas.microsoft.com/office/powerpoint/2010/main" val="189771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6C77193-905B-4D45-A458-B11634DBED4A}"/>
              </a:ext>
            </a:extLst>
          </p:cNvPr>
          <p:cNvSpPr>
            <a:spLocks noGrp="1"/>
          </p:cNvSpPr>
          <p:nvPr>
            <p:ph type="title"/>
          </p:nvPr>
        </p:nvSpPr>
        <p:spPr>
          <a:xfrm>
            <a:off x="838200" y="448721"/>
            <a:ext cx="4707671" cy="1225650"/>
          </a:xfrm>
        </p:spPr>
        <p:txBody>
          <a:bodyPr anchor="b">
            <a:normAutofit/>
          </a:bodyPr>
          <a:lstStyle/>
          <a:p>
            <a:r>
              <a:rPr lang="en-US" sz="3800" b="1">
                <a:solidFill>
                  <a:schemeClr val="bg1"/>
                </a:solidFill>
              </a:rPr>
              <a:t>Siblings in childhood </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D8B35C-C9FF-A347-98F3-3A15F129D7AE}"/>
              </a:ext>
            </a:extLst>
          </p:cNvPr>
          <p:cNvSpPr>
            <a:spLocks noGrp="1"/>
          </p:cNvSpPr>
          <p:nvPr>
            <p:ph idx="1"/>
          </p:nvPr>
        </p:nvSpPr>
        <p:spPr>
          <a:xfrm>
            <a:off x="897769" y="1909192"/>
            <a:ext cx="4586513" cy="3647710"/>
          </a:xfrm>
        </p:spPr>
        <p:txBody>
          <a:bodyPr anchor="ctr">
            <a:normAutofit fontScale="92500" lnSpcReduction="10000"/>
          </a:bodyPr>
          <a:lstStyle/>
          <a:p>
            <a:pPr marL="0" indent="0">
              <a:buNone/>
              <a:defRPr/>
            </a:pPr>
            <a:endParaRPr lang="en-US" sz="1600" b="1" dirty="0">
              <a:solidFill>
                <a:schemeClr val="bg1"/>
              </a:solidFill>
            </a:endParaRPr>
          </a:p>
          <a:p>
            <a:pPr marL="0" indent="0">
              <a:buNone/>
              <a:defRPr/>
            </a:pPr>
            <a:r>
              <a:rPr lang="en-US" sz="1600" b="1" dirty="0">
                <a:solidFill>
                  <a:schemeClr val="bg1"/>
                </a:solidFill>
              </a:rPr>
              <a:t>Resources: </a:t>
            </a:r>
          </a:p>
          <a:p>
            <a:pPr marL="0" indent="0">
              <a:buNone/>
              <a:defRPr/>
            </a:pPr>
            <a:endParaRPr lang="en-US" sz="1600" dirty="0">
              <a:solidFill>
                <a:schemeClr val="bg1"/>
              </a:solidFill>
            </a:endParaRPr>
          </a:p>
          <a:p>
            <a:pPr marL="0" indent="0">
              <a:buNone/>
              <a:defRPr/>
            </a:pPr>
            <a:r>
              <a:rPr lang="en-US" sz="1600" dirty="0">
                <a:solidFill>
                  <a:schemeClr val="bg1"/>
                </a:solidFill>
              </a:rPr>
              <a:t>The Sibling Support Project - </a:t>
            </a:r>
          </a:p>
          <a:p>
            <a:pPr marL="0" indent="0">
              <a:buNone/>
              <a:defRPr/>
            </a:pPr>
            <a:r>
              <a:rPr lang="en-US" sz="1600" dirty="0" err="1">
                <a:solidFill>
                  <a:schemeClr val="bg1"/>
                </a:solidFill>
              </a:rPr>
              <a:t>Sibshops</a:t>
            </a:r>
            <a:r>
              <a:rPr lang="en-US" sz="1600" dirty="0">
                <a:solidFill>
                  <a:schemeClr val="bg1"/>
                </a:solidFill>
              </a:rPr>
              <a:t> </a:t>
            </a:r>
          </a:p>
          <a:p>
            <a:pPr marL="0" indent="0">
              <a:buNone/>
              <a:defRPr/>
            </a:pPr>
            <a:r>
              <a:rPr lang="en-US" sz="1600" dirty="0">
                <a:solidFill>
                  <a:schemeClr val="bg1"/>
                </a:solidFill>
                <a:hlinkClick r:id="rId3">
                  <a:extLst>
                    <a:ext uri="{A12FA001-AC4F-418D-AE19-62706E023703}">
                      <ahyp:hlinkClr xmlns:ahyp="http://schemas.microsoft.com/office/drawing/2018/hyperlinkcolor" val="tx"/>
                    </a:ext>
                  </a:extLst>
                </a:hlinkClick>
              </a:rPr>
              <a:t>http://www.siblingsupport.org/</a:t>
            </a:r>
            <a:endParaRPr lang="en-US" sz="1600" dirty="0">
              <a:solidFill>
                <a:schemeClr val="bg1"/>
              </a:solidFill>
            </a:endParaRPr>
          </a:p>
          <a:p>
            <a:pPr marL="0" indent="0">
              <a:buNone/>
              <a:defRPr/>
            </a:pPr>
            <a:endParaRPr lang="en-US" sz="1600" dirty="0">
              <a:solidFill>
                <a:schemeClr val="bg1"/>
              </a:solidFill>
            </a:endParaRPr>
          </a:p>
          <a:p>
            <a:pPr marL="0" indent="0">
              <a:buNone/>
              <a:defRPr/>
            </a:pPr>
            <a:r>
              <a:rPr lang="en-US" sz="1600" dirty="0">
                <a:solidFill>
                  <a:schemeClr val="bg1"/>
                </a:solidFill>
              </a:rPr>
              <a:t>Books: </a:t>
            </a:r>
          </a:p>
          <a:p>
            <a:pPr lvl="1">
              <a:defRPr/>
            </a:pPr>
            <a:r>
              <a:rPr lang="en-US" sz="1600" i="1" dirty="0">
                <a:solidFill>
                  <a:schemeClr val="bg1"/>
                </a:solidFill>
              </a:rPr>
              <a:t>Views From Our Shoes </a:t>
            </a:r>
            <a:r>
              <a:rPr lang="en-US" sz="1600" dirty="0">
                <a:solidFill>
                  <a:schemeClr val="bg1"/>
                </a:solidFill>
              </a:rPr>
              <a:t>by Don Meyer</a:t>
            </a:r>
          </a:p>
          <a:p>
            <a:pPr lvl="1">
              <a:defRPr/>
            </a:pPr>
            <a:r>
              <a:rPr lang="en-US" sz="1600" dirty="0">
                <a:solidFill>
                  <a:schemeClr val="bg1"/>
                </a:solidFill>
              </a:rPr>
              <a:t>Luna, Yes!/Luna, ¡</a:t>
            </a:r>
            <a:r>
              <a:rPr lang="en-US" sz="1600" dirty="0" err="1">
                <a:solidFill>
                  <a:schemeClr val="bg1"/>
                </a:solidFill>
              </a:rPr>
              <a:t>Sí</a:t>
            </a:r>
            <a:r>
              <a:rPr lang="en-US" sz="1600" dirty="0">
                <a:solidFill>
                  <a:schemeClr val="bg1"/>
                </a:solidFill>
              </a:rPr>
              <a:t>!</a:t>
            </a:r>
          </a:p>
          <a:p>
            <a:pPr lvl="1">
              <a:defRPr/>
            </a:pPr>
            <a:r>
              <a:rPr lang="en-US" sz="1600" i="1" dirty="0">
                <a:solidFill>
                  <a:schemeClr val="bg1"/>
                </a:solidFill>
              </a:rPr>
              <a:t>My Brother Charlie </a:t>
            </a:r>
            <a:r>
              <a:rPr lang="en-US" sz="1600" dirty="0">
                <a:solidFill>
                  <a:schemeClr val="bg1"/>
                </a:solidFill>
              </a:rPr>
              <a:t>by Holly Robinson Peete </a:t>
            </a:r>
          </a:p>
          <a:p>
            <a:pPr lvl="1">
              <a:defRPr/>
            </a:pPr>
            <a:r>
              <a:rPr lang="en-US" sz="1600" i="1" dirty="0">
                <a:solidFill>
                  <a:schemeClr val="bg1"/>
                </a:solidFill>
              </a:rPr>
              <a:t>Billy’s Sister </a:t>
            </a:r>
            <a:r>
              <a:rPr lang="en-US" sz="1600" dirty="0">
                <a:solidFill>
                  <a:schemeClr val="bg1"/>
                </a:solidFill>
              </a:rPr>
              <a:t>by Jessica </a:t>
            </a:r>
            <a:r>
              <a:rPr lang="en-US" sz="1600" dirty="0" err="1">
                <a:solidFill>
                  <a:schemeClr val="bg1"/>
                </a:solidFill>
              </a:rPr>
              <a:t>Leving</a:t>
            </a:r>
            <a:r>
              <a:rPr lang="en-US" sz="1600" dirty="0">
                <a:solidFill>
                  <a:schemeClr val="bg1"/>
                </a:solidFill>
              </a:rPr>
              <a:t> </a:t>
            </a:r>
          </a:p>
          <a:p>
            <a:endParaRPr lang="en-US" sz="1600" dirty="0">
              <a:solidFill>
                <a:schemeClr val="bg1"/>
              </a:solidFill>
            </a:endParaRPr>
          </a:p>
        </p:txBody>
      </p:sp>
      <p:pic>
        <p:nvPicPr>
          <p:cNvPr id="5" name="Picture 4" descr="A group of people posing for the camera&#10;&#10;Description automatically generated">
            <a:extLst>
              <a:ext uri="{FF2B5EF4-FFF2-40B4-BE49-F238E27FC236}">
                <a16:creationId xmlns:a16="http://schemas.microsoft.com/office/drawing/2014/main" id="{820972EC-60A4-1B46-9542-849DCD3F7B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031" b="2"/>
          <a:stretch/>
        </p:blipFill>
        <p:spPr bwMode="auto">
          <a:xfrm>
            <a:off x="6525453" y="1"/>
            <a:ext cx="5666547" cy="3398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descr="A picture containing person, indoor, wall, man&#10;&#10;Description automatically generated">
            <a:extLst>
              <a:ext uri="{FF2B5EF4-FFF2-40B4-BE49-F238E27FC236}">
                <a16:creationId xmlns:a16="http://schemas.microsoft.com/office/drawing/2014/main" id="{3B5D039D-A3F5-1D43-B4D2-658DB3AF1B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389" b="-1"/>
          <a:stretch/>
        </p:blipFill>
        <p:spPr bwMode="auto">
          <a:xfrm>
            <a:off x="6522277" y="3398024"/>
            <a:ext cx="5669723" cy="3469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B6E094F1-A815-D44D-BF22-AB258DF7D932}"/>
              </a:ext>
            </a:extLst>
          </p:cNvPr>
          <p:cNvSpPr>
            <a:spLocks noGrp="1"/>
          </p:cNvSpPr>
          <p:nvPr>
            <p:ph type="sldNum" sz="quarter" idx="12"/>
          </p:nvPr>
        </p:nvSpPr>
        <p:spPr>
          <a:xfrm>
            <a:off x="9303026" y="6356350"/>
            <a:ext cx="2050774" cy="365125"/>
          </a:xfrm>
        </p:spPr>
        <p:txBody>
          <a:bodyPr>
            <a:normAutofit/>
          </a:bodyPr>
          <a:lstStyle/>
          <a:p>
            <a:pPr>
              <a:spcAft>
                <a:spcPts val="600"/>
              </a:spcAft>
            </a:pPr>
            <a:fld id="{A02B20D3-62BD-0042-ABE0-9B1B902E7000}"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70891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E55F03-D571-8F4E-818C-EDA4EEA56888}"/>
              </a:ext>
            </a:extLst>
          </p:cNvPr>
          <p:cNvSpPr>
            <a:spLocks noGrp="1"/>
          </p:cNvSpPr>
          <p:nvPr>
            <p:ph type="title"/>
          </p:nvPr>
        </p:nvSpPr>
        <p:spPr>
          <a:xfrm>
            <a:off x="767289" y="1296537"/>
            <a:ext cx="4220967" cy="1907840"/>
          </a:xfrm>
        </p:spPr>
        <p:txBody>
          <a:bodyPr spcFirstLastPara="1" vert="horz" lIns="91440" tIns="45720" rIns="91440" bIns="45720" rtlCol="0" anchor="b" anchorCtr="0">
            <a:normAutofit/>
          </a:bodyPr>
          <a:lstStyle/>
          <a:p>
            <a:r>
              <a:rPr lang="en-US" sz="4800" b="1">
                <a:solidFill>
                  <a:schemeClr val="bg1"/>
                </a:solidFill>
              </a:rPr>
              <a:t>Siblings in the teen years </a:t>
            </a:r>
          </a:p>
        </p:txBody>
      </p:sp>
      <p:grpSp>
        <p:nvGrpSpPr>
          <p:cNvPr id="15" name="Group 14">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6">
            <a:extLst>
              <a:ext uri="{FF2B5EF4-FFF2-40B4-BE49-F238E27FC236}">
                <a16:creationId xmlns:a16="http://schemas.microsoft.com/office/drawing/2014/main" id="{F0A9E283-C637-4E4C-88E4-CFE334FF5EE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bwMode="auto">
          <a:xfrm>
            <a:off x="6977643" y="891906"/>
            <a:ext cx="4044645" cy="23762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EE381FA-96CB-5843-9CBF-ED0A922A758D}"/>
              </a:ext>
            </a:extLst>
          </p:cNvPr>
          <p:cNvSpPr/>
          <p:nvPr/>
        </p:nvSpPr>
        <p:spPr>
          <a:xfrm>
            <a:off x="767290" y="3428999"/>
            <a:ext cx="4075054" cy="274121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lang="en-US" sz="2000" b="1">
                <a:solidFill>
                  <a:schemeClr val="bg1"/>
                </a:solidFill>
              </a:rPr>
              <a:t>Resources: </a:t>
            </a:r>
          </a:p>
          <a:p>
            <a:pPr marL="342891" indent="-228600">
              <a:lnSpc>
                <a:spcPct val="90000"/>
              </a:lnSpc>
              <a:spcAft>
                <a:spcPts val="600"/>
              </a:spcAft>
              <a:buFont typeface="Arial" panose="020B0604020202020204" pitchFamily="34" charset="0"/>
              <a:buChar char="•"/>
              <a:defRPr/>
            </a:pPr>
            <a:r>
              <a:rPr lang="en-US" sz="2000">
                <a:solidFill>
                  <a:schemeClr val="bg1"/>
                </a:solidFill>
              </a:rPr>
              <a:t>SibTeen on Facebook </a:t>
            </a:r>
          </a:p>
          <a:p>
            <a:pPr indent="-228600">
              <a:lnSpc>
                <a:spcPct val="90000"/>
              </a:lnSpc>
              <a:spcAft>
                <a:spcPts val="600"/>
              </a:spcAft>
              <a:buFont typeface="Arial" panose="020B0604020202020204" pitchFamily="34" charset="0"/>
              <a:buChar char="•"/>
              <a:defRPr/>
            </a:pPr>
            <a:endParaRPr lang="en-US" sz="2000">
              <a:solidFill>
                <a:schemeClr val="bg1"/>
              </a:solidFill>
            </a:endParaRPr>
          </a:p>
          <a:p>
            <a:pPr indent="-228600">
              <a:lnSpc>
                <a:spcPct val="90000"/>
              </a:lnSpc>
              <a:spcAft>
                <a:spcPts val="600"/>
              </a:spcAft>
              <a:buFont typeface="Arial" panose="020B0604020202020204" pitchFamily="34" charset="0"/>
              <a:buChar char="•"/>
              <a:defRPr/>
            </a:pPr>
            <a:r>
              <a:rPr lang="en-US" sz="2000">
                <a:solidFill>
                  <a:schemeClr val="bg1"/>
                </a:solidFill>
              </a:rPr>
              <a:t>Books for older teens:</a:t>
            </a:r>
          </a:p>
          <a:p>
            <a:pPr lvl="1" indent="-228600">
              <a:lnSpc>
                <a:spcPct val="90000"/>
              </a:lnSpc>
              <a:spcAft>
                <a:spcPts val="600"/>
              </a:spcAft>
              <a:buFont typeface="Arial" panose="020B0604020202020204" pitchFamily="34" charset="0"/>
              <a:buChar char="•"/>
              <a:defRPr/>
            </a:pPr>
            <a:r>
              <a:rPr lang="en-US" sz="2000" i="1">
                <a:solidFill>
                  <a:schemeClr val="bg1"/>
                </a:solidFill>
              </a:rPr>
              <a:t>Sibling Survival Guide </a:t>
            </a:r>
            <a:r>
              <a:rPr lang="en-US" sz="2000">
                <a:solidFill>
                  <a:schemeClr val="bg1"/>
                </a:solidFill>
              </a:rPr>
              <a:t>by Don Meyer and Emily Holl </a:t>
            </a:r>
          </a:p>
        </p:txBody>
      </p:sp>
      <p:pic>
        <p:nvPicPr>
          <p:cNvPr id="5" name="Picture 5">
            <a:extLst>
              <a:ext uri="{FF2B5EF4-FFF2-40B4-BE49-F238E27FC236}">
                <a16:creationId xmlns:a16="http://schemas.microsoft.com/office/drawing/2014/main" id="{7CFAA441-4048-7B49-A9C0-F3BDC0E3B7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bwMode="auto">
          <a:xfrm>
            <a:off x="7078371" y="3606465"/>
            <a:ext cx="3850410" cy="2262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2FD68A2-BAD2-DD4D-8405-A84827D2FBC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A02B20D3-62BD-0042-ABE0-9B1B902E7000}" type="slidenum">
              <a:rPr lang="en-US">
                <a:solidFill>
                  <a:schemeClr val="bg1"/>
                </a:solidFill>
              </a:rPr>
              <a:pPr algn="ctr">
                <a:spcAft>
                  <a:spcPts val="600"/>
                </a:spcAft>
              </a:pPr>
              <a:t>8</a:t>
            </a:fld>
            <a:endParaRPr lang="en-US">
              <a:solidFill>
                <a:schemeClr val="bg1"/>
              </a:solidFill>
            </a:endParaRPr>
          </a:p>
        </p:txBody>
      </p:sp>
    </p:spTree>
    <p:extLst>
      <p:ext uri="{BB962C8B-B14F-4D97-AF65-F5344CB8AC3E}">
        <p14:creationId xmlns:p14="http://schemas.microsoft.com/office/powerpoint/2010/main" val="381452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210" name="Google Shape;210;p3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11" name="Google Shape;211;p3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12" name="Google Shape;212;p35"/>
          <p:cNvSpPr txBox="1"/>
          <p:nvPr/>
        </p:nvSpPr>
        <p:spPr>
          <a:xfrm>
            <a:off x="7019211" y="2523331"/>
            <a:ext cx="4643200" cy="3200836"/>
          </a:xfrm>
          <a:prstGeom prst="rect">
            <a:avLst/>
          </a:prstGeom>
          <a:noFill/>
          <a:ln>
            <a:noFill/>
          </a:ln>
        </p:spPr>
        <p:txBody>
          <a:bodyPr spcFirstLastPara="1" wrap="square" lIns="121900" tIns="121900" rIns="121900" bIns="121900" anchor="t" anchorCtr="0">
            <a:spAutoFit/>
          </a:bodyPr>
          <a:lstStyle/>
          <a:p>
            <a:r>
              <a:rPr lang="en" sz="2400" b="1" dirty="0">
                <a:solidFill>
                  <a:schemeClr val="bg1"/>
                </a:solidFill>
              </a:rPr>
              <a:t>Peer Support is critical! </a:t>
            </a:r>
            <a:endParaRPr sz="2400" b="1" dirty="0">
              <a:solidFill>
                <a:schemeClr val="bg1"/>
              </a:solidFill>
            </a:endParaRPr>
          </a:p>
          <a:p>
            <a:endParaRPr sz="2400" b="1" dirty="0">
              <a:solidFill>
                <a:schemeClr val="bg1"/>
              </a:solidFill>
            </a:endParaRPr>
          </a:p>
          <a:p>
            <a:pPr marL="609585" indent="-423323">
              <a:buClr>
                <a:srgbClr val="FFFF00"/>
              </a:buClr>
              <a:buSzPts val="1400"/>
              <a:buChar char="●"/>
            </a:pPr>
            <a:r>
              <a:rPr lang="en" sz="2400" b="1" dirty="0">
                <a:solidFill>
                  <a:schemeClr val="bg1"/>
                </a:solidFill>
              </a:rPr>
              <a:t>Sibling Leadership Network </a:t>
            </a:r>
            <a:endParaRPr sz="2400" b="1" dirty="0">
              <a:solidFill>
                <a:schemeClr val="bg1"/>
              </a:solidFill>
            </a:endParaRPr>
          </a:p>
          <a:p>
            <a:endParaRPr sz="2400" b="1" dirty="0">
              <a:solidFill>
                <a:schemeClr val="bg1"/>
              </a:solidFill>
            </a:endParaRPr>
          </a:p>
          <a:p>
            <a:pPr marL="609585" indent="-423323">
              <a:buClr>
                <a:srgbClr val="FFFF00"/>
              </a:buClr>
              <a:buSzPts val="1400"/>
              <a:buChar char="●"/>
            </a:pPr>
            <a:r>
              <a:rPr lang="en" sz="2400" b="1" dirty="0">
                <a:solidFill>
                  <a:schemeClr val="bg1"/>
                </a:solidFill>
              </a:rPr>
              <a:t>SibNet on Facebook </a:t>
            </a:r>
            <a:endParaRPr sz="2400" b="1" dirty="0">
              <a:solidFill>
                <a:schemeClr val="bg1"/>
              </a:solidFill>
            </a:endParaRPr>
          </a:p>
          <a:p>
            <a:endParaRPr sz="2400" dirty="0">
              <a:solidFill>
                <a:srgbClr val="FFFF00"/>
              </a:solidFill>
            </a:endParaRPr>
          </a:p>
          <a:p>
            <a:endParaRPr sz="2400" dirty="0">
              <a:solidFill>
                <a:srgbClr val="FFFF00"/>
              </a:solidFill>
            </a:endParaRPr>
          </a:p>
          <a:p>
            <a:endParaRPr sz="2400" dirty="0">
              <a:solidFill>
                <a:srgbClr val="FFFF00"/>
              </a:solidFill>
            </a:endParaRPr>
          </a:p>
        </p:txBody>
      </p:sp>
      <p:sp>
        <p:nvSpPr>
          <p:cNvPr id="2" name="Slide Number Placeholder 1">
            <a:extLst>
              <a:ext uri="{FF2B5EF4-FFF2-40B4-BE49-F238E27FC236}">
                <a16:creationId xmlns:a16="http://schemas.microsoft.com/office/drawing/2014/main" id="{67BB541D-9A0E-5743-8A69-01A849D6A14F}"/>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77135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3162</Words>
  <Application>Microsoft Office PowerPoint</Application>
  <PresentationFormat>Widescreen</PresentationFormat>
  <Paragraphs>234</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Libre Franklin</vt:lpstr>
      <vt:lpstr>Wingdings</vt:lpstr>
      <vt:lpstr>Office Theme</vt:lpstr>
      <vt:lpstr>Adobe Acrobat Document</vt:lpstr>
      <vt:lpstr>PowerPoint Presentation</vt:lpstr>
      <vt:lpstr> Thanks for being here</vt:lpstr>
      <vt:lpstr>PowerPoint Presentation</vt:lpstr>
      <vt:lpstr>OUR MISSION</vt:lpstr>
      <vt:lpstr>PowerPoint Presentation</vt:lpstr>
      <vt:lpstr>WHY IS THE SIBLING RELATIONSHIP IMPORTANT? </vt:lpstr>
      <vt:lpstr>Siblings in childhood </vt:lpstr>
      <vt:lpstr>Siblings in the teen years </vt:lpstr>
      <vt:lpstr>PowerPoint Presentation</vt:lpstr>
      <vt:lpstr>PowerPoint Presentation</vt:lpstr>
      <vt:lpstr>PowerPoint Presentation</vt:lpstr>
      <vt:lpstr>PowerPoint Presentation</vt:lpstr>
      <vt:lpstr>PowerPoint Presentation</vt:lpstr>
      <vt:lpstr>Create policies and programs that support siblings </vt:lpstr>
      <vt:lpstr>Actively reach out to siblings </vt:lpstr>
      <vt:lpstr>Don’t expect siblings to be just like parents </vt:lpstr>
      <vt:lpstr>PowerPoint Presentation</vt:lpstr>
      <vt:lpstr>PowerPoint Presentation</vt:lpstr>
      <vt:lpstr>Please stay connected  www.siblingleadership.org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Monterroso</dc:creator>
  <cp:lastModifiedBy>Linda Monterroso</cp:lastModifiedBy>
  <cp:revision>3</cp:revision>
  <dcterms:created xsi:type="dcterms:W3CDTF">2022-07-18T14:58:44Z</dcterms:created>
  <dcterms:modified xsi:type="dcterms:W3CDTF">2022-07-18T18:09:15Z</dcterms:modified>
</cp:coreProperties>
</file>