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5"/>
  </p:sldMasterIdLst>
  <p:notesMasterIdLst>
    <p:notesMasterId r:id="rId42"/>
  </p:notesMasterIdLst>
  <p:handoutMasterIdLst>
    <p:handoutMasterId r:id="rId43"/>
  </p:handoutMasterIdLst>
  <p:sldIdLst>
    <p:sldId id="257" r:id="rId6"/>
    <p:sldId id="258" r:id="rId7"/>
    <p:sldId id="1154" r:id="rId8"/>
    <p:sldId id="262" r:id="rId9"/>
    <p:sldId id="1156" r:id="rId10"/>
    <p:sldId id="1185" r:id="rId11"/>
    <p:sldId id="1186" r:id="rId12"/>
    <p:sldId id="1187" r:id="rId13"/>
    <p:sldId id="1188" r:id="rId14"/>
    <p:sldId id="1197" r:id="rId15"/>
    <p:sldId id="1204" r:id="rId16"/>
    <p:sldId id="1198" r:id="rId17"/>
    <p:sldId id="1199" r:id="rId18"/>
    <p:sldId id="1202" r:id="rId19"/>
    <p:sldId id="1200" r:id="rId20"/>
    <p:sldId id="1203" r:id="rId21"/>
    <p:sldId id="1205" r:id="rId22"/>
    <p:sldId id="1157" r:id="rId23"/>
    <p:sldId id="1206" r:id="rId24"/>
    <p:sldId id="1158" r:id="rId25"/>
    <p:sldId id="1159" r:id="rId26"/>
    <p:sldId id="1207" r:id="rId27"/>
    <p:sldId id="1209" r:id="rId28"/>
    <p:sldId id="1160" r:id="rId29"/>
    <p:sldId id="1210" r:id="rId30"/>
    <p:sldId id="1211" r:id="rId31"/>
    <p:sldId id="1212" r:id="rId32"/>
    <p:sldId id="1214" r:id="rId33"/>
    <p:sldId id="1179" r:id="rId34"/>
    <p:sldId id="1180" r:id="rId35"/>
    <p:sldId id="1251" r:id="rId36"/>
    <p:sldId id="1252" r:id="rId37"/>
    <p:sldId id="1253" r:id="rId38"/>
    <p:sldId id="1254" r:id="rId39"/>
    <p:sldId id="1255" r:id="rId40"/>
    <p:sldId id="1256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812F436A-F6FE-4C44-8D89-C2969547E703}">
          <p14:sldIdLst>
            <p14:sldId id="257"/>
          </p14:sldIdLst>
        </p14:section>
        <p14:section name="Section Heading Options" id="{FC50073A-C7B2-47AD-A12F-8E6C10139A81}">
          <p14:sldIdLst>
            <p14:sldId id="258"/>
            <p14:sldId id="1154"/>
          </p14:sldIdLst>
        </p14:section>
        <p14:section name="Content Slide Options" id="{82B61598-9B8D-40B9-9F49-727167549BDD}">
          <p14:sldIdLst>
            <p14:sldId id="262"/>
            <p14:sldId id="1156"/>
            <p14:sldId id="1185"/>
            <p14:sldId id="1186"/>
            <p14:sldId id="1187"/>
            <p14:sldId id="1188"/>
            <p14:sldId id="1197"/>
            <p14:sldId id="1204"/>
            <p14:sldId id="1198"/>
            <p14:sldId id="1199"/>
            <p14:sldId id="1202"/>
            <p14:sldId id="1200"/>
            <p14:sldId id="1203"/>
            <p14:sldId id="1205"/>
            <p14:sldId id="1157"/>
            <p14:sldId id="1206"/>
            <p14:sldId id="1158"/>
            <p14:sldId id="1159"/>
            <p14:sldId id="1207"/>
            <p14:sldId id="1209"/>
            <p14:sldId id="1160"/>
            <p14:sldId id="1210"/>
            <p14:sldId id="1211"/>
            <p14:sldId id="1212"/>
            <p14:sldId id="1214"/>
            <p14:sldId id="1179"/>
            <p14:sldId id="1180"/>
            <p14:sldId id="1251"/>
            <p14:sldId id="1252"/>
            <p14:sldId id="1253"/>
            <p14:sldId id="1254"/>
            <p14:sldId id="1255"/>
            <p14:sldId id="1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Gagnier" initials="SG" lastIdx="1" clrIdx="0">
    <p:extLst>
      <p:ext uri="{19B8F6BF-5375-455C-9EA6-DF929625EA0E}">
        <p15:presenceInfo xmlns:p15="http://schemas.microsoft.com/office/powerpoint/2012/main" userId="S::susan.gagnier@imail.org::0c39bcfd-8a95-45e7-b3eb-82d6fdb54c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235"/>
    <a:srgbClr val="24446C"/>
    <a:srgbClr val="4E84C4"/>
    <a:srgbClr val="D5E3EE"/>
    <a:srgbClr val="073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74A9F-B013-41D2-85D3-F9681BBCA8E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1DB4CD-2F12-49D6-A73A-B1BF46AE1D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Close Your Eyes</a:t>
          </a:r>
        </a:p>
      </dgm:t>
    </dgm:pt>
    <dgm:pt modelId="{85A268F1-FDCD-4717-814B-00EA63BBDB11}" type="parTrans" cxnId="{0DBE3CC8-7131-4B36-AB20-85570522D6FD}">
      <dgm:prSet/>
      <dgm:spPr/>
      <dgm:t>
        <a:bodyPr/>
        <a:lstStyle/>
        <a:p>
          <a:endParaRPr lang="en-US"/>
        </a:p>
      </dgm:t>
    </dgm:pt>
    <dgm:pt modelId="{B0301BF2-0995-47C7-9A5C-FA9894F991B1}" type="sibTrans" cxnId="{0DBE3CC8-7131-4B36-AB20-85570522D6FD}">
      <dgm:prSet/>
      <dgm:spPr/>
      <dgm:t>
        <a:bodyPr/>
        <a:lstStyle/>
        <a:p>
          <a:endParaRPr lang="en-US"/>
        </a:p>
      </dgm:t>
    </dgm:pt>
    <dgm:pt modelId="{20BC4A91-CFD5-4299-917E-E00A0ADEAE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 I say these words, think about the emotion that you feel when you hear them.</a:t>
          </a:r>
        </a:p>
      </dgm:t>
    </dgm:pt>
    <dgm:pt modelId="{44C699D3-7C58-4ECA-BD3B-BE7ABE0E8B84}" type="parTrans" cxnId="{07C67F42-0FCE-40C9-9F0A-6311E29FFFFC}">
      <dgm:prSet/>
      <dgm:spPr/>
      <dgm:t>
        <a:bodyPr/>
        <a:lstStyle/>
        <a:p>
          <a:endParaRPr lang="en-US"/>
        </a:p>
      </dgm:t>
    </dgm:pt>
    <dgm:pt modelId="{7F2518BD-EB60-4C79-B900-77E63855CB8A}" type="sibTrans" cxnId="{07C67F42-0FCE-40C9-9F0A-6311E29FFFFC}">
      <dgm:prSet/>
      <dgm:spPr/>
      <dgm:t>
        <a:bodyPr/>
        <a:lstStyle/>
        <a:p>
          <a:endParaRPr lang="en-US"/>
        </a:p>
      </dgm:t>
    </dgm:pt>
    <dgm:pt modelId="{7B5E1A64-866B-4B17-B429-37573659E7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did you feel? </a:t>
          </a:r>
        </a:p>
      </dgm:t>
    </dgm:pt>
    <dgm:pt modelId="{59E77C14-BC52-44D7-98B3-210CA88A5AD6}" type="parTrans" cxnId="{430B5050-9941-4C35-B20F-A7A583305352}">
      <dgm:prSet/>
      <dgm:spPr/>
      <dgm:t>
        <a:bodyPr/>
        <a:lstStyle/>
        <a:p>
          <a:endParaRPr lang="en-US"/>
        </a:p>
      </dgm:t>
    </dgm:pt>
    <dgm:pt modelId="{0EAACEF2-E13C-4CB4-986E-B5768ADE1DE9}" type="sibTrans" cxnId="{430B5050-9941-4C35-B20F-A7A583305352}">
      <dgm:prSet/>
      <dgm:spPr/>
      <dgm:t>
        <a:bodyPr/>
        <a:lstStyle/>
        <a:p>
          <a:endParaRPr lang="en-US"/>
        </a:p>
      </dgm:t>
    </dgm:pt>
    <dgm:pt modelId="{7F14EC9A-54E4-4E02-9D37-37483348F37F}" type="pres">
      <dgm:prSet presAssocID="{3B974A9F-B013-41D2-85D3-F9681BBCA8E3}" presName="root" presStyleCnt="0">
        <dgm:presLayoutVars>
          <dgm:dir/>
          <dgm:resizeHandles val="exact"/>
        </dgm:presLayoutVars>
      </dgm:prSet>
      <dgm:spPr/>
    </dgm:pt>
    <dgm:pt modelId="{4DE0721A-BDA5-4F1E-8ACE-4E040A7DBB91}" type="pres">
      <dgm:prSet presAssocID="{831DB4CD-2F12-49D6-A73A-B1BF46AE1DBC}" presName="compNode" presStyleCnt="0"/>
      <dgm:spPr/>
    </dgm:pt>
    <dgm:pt modelId="{8B44DA91-6093-4152-8194-6F7D7CD556EA}" type="pres">
      <dgm:prSet presAssocID="{831DB4CD-2F12-49D6-A73A-B1BF46AE1DBC}" presName="bgRect" presStyleLbl="bgShp" presStyleIdx="0" presStyleCnt="3"/>
      <dgm:spPr/>
    </dgm:pt>
    <dgm:pt modelId="{7B386AAF-570F-4EB6-AD22-AF33D6693A3E}" type="pres">
      <dgm:prSet presAssocID="{831DB4CD-2F12-49D6-A73A-B1BF46AE1DB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DDED67CD-9C36-402B-B59B-AAF3E5085999}" type="pres">
      <dgm:prSet presAssocID="{831DB4CD-2F12-49D6-A73A-B1BF46AE1DBC}" presName="spaceRect" presStyleCnt="0"/>
      <dgm:spPr/>
    </dgm:pt>
    <dgm:pt modelId="{A066582E-2CE9-4E6B-BC5C-63DB702331A0}" type="pres">
      <dgm:prSet presAssocID="{831DB4CD-2F12-49D6-A73A-B1BF46AE1DBC}" presName="parTx" presStyleLbl="revTx" presStyleIdx="0" presStyleCnt="3">
        <dgm:presLayoutVars>
          <dgm:chMax val="0"/>
          <dgm:chPref val="0"/>
        </dgm:presLayoutVars>
      </dgm:prSet>
      <dgm:spPr/>
    </dgm:pt>
    <dgm:pt modelId="{CD010934-81D3-4921-9684-810601D41BF8}" type="pres">
      <dgm:prSet presAssocID="{B0301BF2-0995-47C7-9A5C-FA9894F991B1}" presName="sibTrans" presStyleCnt="0"/>
      <dgm:spPr/>
    </dgm:pt>
    <dgm:pt modelId="{9CF44706-5315-4C07-ACC5-6DAD29484508}" type="pres">
      <dgm:prSet presAssocID="{20BC4A91-CFD5-4299-917E-E00A0ADEAE50}" presName="compNode" presStyleCnt="0"/>
      <dgm:spPr/>
    </dgm:pt>
    <dgm:pt modelId="{665004B6-533E-40FC-B299-2C84F7CEA79C}" type="pres">
      <dgm:prSet presAssocID="{20BC4A91-CFD5-4299-917E-E00A0ADEAE50}" presName="bgRect" presStyleLbl="bgShp" presStyleIdx="1" presStyleCnt="3"/>
      <dgm:spPr/>
    </dgm:pt>
    <dgm:pt modelId="{4DA77409-5EE3-4FFA-BA74-77ABBF591789}" type="pres">
      <dgm:prSet presAssocID="{20BC4A91-CFD5-4299-917E-E00A0ADEAE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29F66E96-937E-4875-B9C8-56022758C146}" type="pres">
      <dgm:prSet presAssocID="{20BC4A91-CFD5-4299-917E-E00A0ADEAE50}" presName="spaceRect" presStyleCnt="0"/>
      <dgm:spPr/>
    </dgm:pt>
    <dgm:pt modelId="{6A8A7658-E067-4207-9CEE-3D2E5DFB91AC}" type="pres">
      <dgm:prSet presAssocID="{20BC4A91-CFD5-4299-917E-E00A0ADEAE50}" presName="parTx" presStyleLbl="revTx" presStyleIdx="1" presStyleCnt="3">
        <dgm:presLayoutVars>
          <dgm:chMax val="0"/>
          <dgm:chPref val="0"/>
        </dgm:presLayoutVars>
      </dgm:prSet>
      <dgm:spPr/>
    </dgm:pt>
    <dgm:pt modelId="{597BEA18-1A6F-4287-820F-DC58F93463A7}" type="pres">
      <dgm:prSet presAssocID="{7F2518BD-EB60-4C79-B900-77E63855CB8A}" presName="sibTrans" presStyleCnt="0"/>
      <dgm:spPr/>
    </dgm:pt>
    <dgm:pt modelId="{5B9B4A8C-66BE-43D3-B542-3881847B15D1}" type="pres">
      <dgm:prSet presAssocID="{7B5E1A64-866B-4B17-B429-37573659E769}" presName="compNode" presStyleCnt="0"/>
      <dgm:spPr/>
    </dgm:pt>
    <dgm:pt modelId="{D3006456-CEBA-497E-9D4F-7C58365EA82A}" type="pres">
      <dgm:prSet presAssocID="{7B5E1A64-866B-4B17-B429-37573659E769}" presName="bgRect" presStyleLbl="bgShp" presStyleIdx="2" presStyleCnt="3"/>
      <dgm:spPr/>
    </dgm:pt>
    <dgm:pt modelId="{0DCA3AB6-FB74-45CA-AE2D-D3A6C83FAAEE}" type="pres">
      <dgm:prSet presAssocID="{7B5E1A64-866B-4B17-B429-37573659E76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A708223C-BF39-49ED-8151-2B887DDC59BF}" type="pres">
      <dgm:prSet presAssocID="{7B5E1A64-866B-4B17-B429-37573659E769}" presName="spaceRect" presStyleCnt="0"/>
      <dgm:spPr/>
    </dgm:pt>
    <dgm:pt modelId="{D8FA86E7-3020-4A7A-A13A-B3C64CA1AFCE}" type="pres">
      <dgm:prSet presAssocID="{7B5E1A64-866B-4B17-B429-37573659E76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7C67F42-0FCE-40C9-9F0A-6311E29FFFFC}" srcId="{3B974A9F-B013-41D2-85D3-F9681BBCA8E3}" destId="{20BC4A91-CFD5-4299-917E-E00A0ADEAE50}" srcOrd="1" destOrd="0" parTransId="{44C699D3-7C58-4ECA-BD3B-BE7ABE0E8B84}" sibTransId="{7F2518BD-EB60-4C79-B900-77E63855CB8A}"/>
    <dgm:cxn modelId="{430B5050-9941-4C35-B20F-A7A583305352}" srcId="{3B974A9F-B013-41D2-85D3-F9681BBCA8E3}" destId="{7B5E1A64-866B-4B17-B429-37573659E769}" srcOrd="2" destOrd="0" parTransId="{59E77C14-BC52-44D7-98B3-210CA88A5AD6}" sibTransId="{0EAACEF2-E13C-4CB4-986E-B5768ADE1DE9}"/>
    <dgm:cxn modelId="{8EDF9DBC-7D72-4295-A3B9-A23B6ABACCB3}" type="presOf" srcId="{20BC4A91-CFD5-4299-917E-E00A0ADEAE50}" destId="{6A8A7658-E067-4207-9CEE-3D2E5DFB91AC}" srcOrd="0" destOrd="0" presId="urn:microsoft.com/office/officeart/2018/2/layout/IconVerticalSolidList"/>
    <dgm:cxn modelId="{D1A031BE-D426-458C-B601-F44E08045853}" type="presOf" srcId="{7B5E1A64-866B-4B17-B429-37573659E769}" destId="{D8FA86E7-3020-4A7A-A13A-B3C64CA1AFCE}" srcOrd="0" destOrd="0" presId="urn:microsoft.com/office/officeart/2018/2/layout/IconVerticalSolidList"/>
    <dgm:cxn modelId="{5013C2BE-2D1A-42D6-AD19-3294A812966F}" type="presOf" srcId="{3B974A9F-B013-41D2-85D3-F9681BBCA8E3}" destId="{7F14EC9A-54E4-4E02-9D37-37483348F37F}" srcOrd="0" destOrd="0" presId="urn:microsoft.com/office/officeart/2018/2/layout/IconVerticalSolidList"/>
    <dgm:cxn modelId="{0DBE3CC8-7131-4B36-AB20-85570522D6FD}" srcId="{3B974A9F-B013-41D2-85D3-F9681BBCA8E3}" destId="{831DB4CD-2F12-49D6-A73A-B1BF46AE1DBC}" srcOrd="0" destOrd="0" parTransId="{85A268F1-FDCD-4717-814B-00EA63BBDB11}" sibTransId="{B0301BF2-0995-47C7-9A5C-FA9894F991B1}"/>
    <dgm:cxn modelId="{5B7FEBCD-6E20-45C4-909A-9F0E31F5AFC0}" type="presOf" srcId="{831DB4CD-2F12-49D6-A73A-B1BF46AE1DBC}" destId="{A066582E-2CE9-4E6B-BC5C-63DB702331A0}" srcOrd="0" destOrd="0" presId="urn:microsoft.com/office/officeart/2018/2/layout/IconVerticalSolidList"/>
    <dgm:cxn modelId="{EAD8C7F1-AC35-47A3-9659-06D3F0B3B086}" type="presParOf" srcId="{7F14EC9A-54E4-4E02-9D37-37483348F37F}" destId="{4DE0721A-BDA5-4F1E-8ACE-4E040A7DBB91}" srcOrd="0" destOrd="0" presId="urn:microsoft.com/office/officeart/2018/2/layout/IconVerticalSolidList"/>
    <dgm:cxn modelId="{761D9132-5ADC-4717-AA4E-01ABEB89BFCB}" type="presParOf" srcId="{4DE0721A-BDA5-4F1E-8ACE-4E040A7DBB91}" destId="{8B44DA91-6093-4152-8194-6F7D7CD556EA}" srcOrd="0" destOrd="0" presId="urn:microsoft.com/office/officeart/2018/2/layout/IconVerticalSolidList"/>
    <dgm:cxn modelId="{68A07C56-95DE-4733-A15A-8F9F18B8BDB7}" type="presParOf" srcId="{4DE0721A-BDA5-4F1E-8ACE-4E040A7DBB91}" destId="{7B386AAF-570F-4EB6-AD22-AF33D6693A3E}" srcOrd="1" destOrd="0" presId="urn:microsoft.com/office/officeart/2018/2/layout/IconVerticalSolidList"/>
    <dgm:cxn modelId="{993B4169-8163-4778-AF62-BB5DB655C5BF}" type="presParOf" srcId="{4DE0721A-BDA5-4F1E-8ACE-4E040A7DBB91}" destId="{DDED67CD-9C36-402B-B59B-AAF3E5085999}" srcOrd="2" destOrd="0" presId="urn:microsoft.com/office/officeart/2018/2/layout/IconVerticalSolidList"/>
    <dgm:cxn modelId="{91F0E73F-2533-4238-8787-CA3FA87854A3}" type="presParOf" srcId="{4DE0721A-BDA5-4F1E-8ACE-4E040A7DBB91}" destId="{A066582E-2CE9-4E6B-BC5C-63DB702331A0}" srcOrd="3" destOrd="0" presId="urn:microsoft.com/office/officeart/2018/2/layout/IconVerticalSolidList"/>
    <dgm:cxn modelId="{066EFB11-68FD-48C6-A285-5C8ACB1FE962}" type="presParOf" srcId="{7F14EC9A-54E4-4E02-9D37-37483348F37F}" destId="{CD010934-81D3-4921-9684-810601D41BF8}" srcOrd="1" destOrd="0" presId="urn:microsoft.com/office/officeart/2018/2/layout/IconVerticalSolidList"/>
    <dgm:cxn modelId="{715B3D7F-157C-4CCC-B5B5-B2EE74309972}" type="presParOf" srcId="{7F14EC9A-54E4-4E02-9D37-37483348F37F}" destId="{9CF44706-5315-4C07-ACC5-6DAD29484508}" srcOrd="2" destOrd="0" presId="urn:microsoft.com/office/officeart/2018/2/layout/IconVerticalSolidList"/>
    <dgm:cxn modelId="{6A7A56D1-E208-48C4-9369-54E2B5555A37}" type="presParOf" srcId="{9CF44706-5315-4C07-ACC5-6DAD29484508}" destId="{665004B6-533E-40FC-B299-2C84F7CEA79C}" srcOrd="0" destOrd="0" presId="urn:microsoft.com/office/officeart/2018/2/layout/IconVerticalSolidList"/>
    <dgm:cxn modelId="{04675EE8-1AF2-45EE-9F48-EB25A229940A}" type="presParOf" srcId="{9CF44706-5315-4C07-ACC5-6DAD29484508}" destId="{4DA77409-5EE3-4FFA-BA74-77ABBF591789}" srcOrd="1" destOrd="0" presId="urn:microsoft.com/office/officeart/2018/2/layout/IconVerticalSolidList"/>
    <dgm:cxn modelId="{7F5C5731-E4B2-4A71-B858-7B1E29065FC4}" type="presParOf" srcId="{9CF44706-5315-4C07-ACC5-6DAD29484508}" destId="{29F66E96-937E-4875-B9C8-56022758C146}" srcOrd="2" destOrd="0" presId="urn:microsoft.com/office/officeart/2018/2/layout/IconVerticalSolidList"/>
    <dgm:cxn modelId="{A3F4CDCF-00F9-4244-AA9F-6058D9D3BA10}" type="presParOf" srcId="{9CF44706-5315-4C07-ACC5-6DAD29484508}" destId="{6A8A7658-E067-4207-9CEE-3D2E5DFB91AC}" srcOrd="3" destOrd="0" presId="urn:microsoft.com/office/officeart/2018/2/layout/IconVerticalSolidList"/>
    <dgm:cxn modelId="{DBD10A1A-209C-4D3B-AFD1-7B53705197EA}" type="presParOf" srcId="{7F14EC9A-54E4-4E02-9D37-37483348F37F}" destId="{597BEA18-1A6F-4287-820F-DC58F93463A7}" srcOrd="3" destOrd="0" presId="urn:microsoft.com/office/officeart/2018/2/layout/IconVerticalSolidList"/>
    <dgm:cxn modelId="{1B0F4A63-1200-4C0A-B223-D3549E9BD65F}" type="presParOf" srcId="{7F14EC9A-54E4-4E02-9D37-37483348F37F}" destId="{5B9B4A8C-66BE-43D3-B542-3881847B15D1}" srcOrd="4" destOrd="0" presId="urn:microsoft.com/office/officeart/2018/2/layout/IconVerticalSolidList"/>
    <dgm:cxn modelId="{A06C773F-BA22-4F2C-8F76-146CB3C44092}" type="presParOf" srcId="{5B9B4A8C-66BE-43D3-B542-3881847B15D1}" destId="{D3006456-CEBA-497E-9D4F-7C58365EA82A}" srcOrd="0" destOrd="0" presId="urn:microsoft.com/office/officeart/2018/2/layout/IconVerticalSolidList"/>
    <dgm:cxn modelId="{C0D1BBB0-B284-4814-A40A-BDCE4CF927F7}" type="presParOf" srcId="{5B9B4A8C-66BE-43D3-B542-3881847B15D1}" destId="{0DCA3AB6-FB74-45CA-AE2D-D3A6C83FAAEE}" srcOrd="1" destOrd="0" presId="urn:microsoft.com/office/officeart/2018/2/layout/IconVerticalSolidList"/>
    <dgm:cxn modelId="{E98B2489-3FDF-4390-885C-CE19BCCD50E4}" type="presParOf" srcId="{5B9B4A8C-66BE-43D3-B542-3881847B15D1}" destId="{A708223C-BF39-49ED-8151-2B887DDC59BF}" srcOrd="2" destOrd="0" presId="urn:microsoft.com/office/officeart/2018/2/layout/IconVerticalSolidList"/>
    <dgm:cxn modelId="{D6266FBF-A27C-46CD-9304-D03CF29C1FA0}" type="presParOf" srcId="{5B9B4A8C-66BE-43D3-B542-3881847B15D1}" destId="{D8FA86E7-3020-4A7A-A13A-B3C64CA1AF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5DD70-00F8-4D58-B84C-76F100F9D6C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57F7E4-5BAA-4D09-99B1-5418F1E5AE4E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2015 Same-Sex Marriage Act and the question of full civil liberties (Perone, 2015). </a:t>
          </a:r>
        </a:p>
      </dgm:t>
    </dgm:pt>
    <dgm:pt modelId="{C30B978F-470A-409F-AC7E-888E30272FD7}" type="parTrans" cxnId="{DBE8CF2A-9A1E-41C6-8D7A-CE6489DB1E0D}">
      <dgm:prSet/>
      <dgm:spPr/>
      <dgm:t>
        <a:bodyPr/>
        <a:lstStyle/>
        <a:p>
          <a:endParaRPr lang="en-US"/>
        </a:p>
      </dgm:t>
    </dgm:pt>
    <dgm:pt modelId="{9CBA4523-6D9E-487A-BEA8-52CF3C47BA3F}" type="sibTrans" cxnId="{DBE8CF2A-9A1E-41C6-8D7A-CE6489DB1E0D}">
      <dgm:prSet/>
      <dgm:spPr/>
      <dgm:t>
        <a:bodyPr/>
        <a:lstStyle/>
        <a:p>
          <a:endParaRPr lang="en-US"/>
        </a:p>
      </dgm:t>
    </dgm:pt>
    <dgm:pt modelId="{7EB2A5C6-20FD-4688-A334-041CA869FABC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Health care discrimination exists despite expansion of civil liberties (Emlet et al., 2017; Fallin-Bennet, 2015).</a:t>
          </a:r>
        </a:p>
      </dgm:t>
    </dgm:pt>
    <dgm:pt modelId="{A46AA2A9-7738-4159-81D7-28F16CD38482}" type="parTrans" cxnId="{BCA20487-5915-4657-99B4-17A1C0825FE9}">
      <dgm:prSet/>
      <dgm:spPr/>
      <dgm:t>
        <a:bodyPr/>
        <a:lstStyle/>
        <a:p>
          <a:endParaRPr lang="en-US"/>
        </a:p>
      </dgm:t>
    </dgm:pt>
    <dgm:pt modelId="{4F5D3671-A626-426E-ACF8-C13E7E7EAE30}" type="sibTrans" cxnId="{BCA20487-5915-4657-99B4-17A1C0825FE9}">
      <dgm:prSet/>
      <dgm:spPr/>
      <dgm:t>
        <a:bodyPr/>
        <a:lstStyle/>
        <a:p>
          <a:endParaRPr lang="en-US"/>
        </a:p>
      </dgm:t>
    </dgm:pt>
    <dgm:pt modelId="{ED39BCD2-E85A-4ACD-8A8C-FA6CCAA89C94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Health needs went unmet due to discriminatory practices (Doyle &amp; Molix, 2016; Figueroa &amp; Zoccola, 2016; Gonzales &amp; Henning-Smith, 2017; Pachankis &amp; Bränström, 2019).</a:t>
          </a:r>
        </a:p>
        <a:p>
          <a:endParaRPr lang="en-US"/>
        </a:p>
      </dgm:t>
    </dgm:pt>
    <dgm:pt modelId="{EE98BC21-A77F-4393-9B0B-66233EF7040C}" type="parTrans" cxnId="{E9409041-87C3-4893-825F-DEC585786EBC}">
      <dgm:prSet/>
      <dgm:spPr/>
      <dgm:t>
        <a:bodyPr/>
        <a:lstStyle/>
        <a:p>
          <a:endParaRPr lang="en-US"/>
        </a:p>
      </dgm:t>
    </dgm:pt>
    <dgm:pt modelId="{8706A817-268E-4151-ACFE-E4573C02ACF0}" type="sibTrans" cxnId="{E9409041-87C3-4893-825F-DEC585786EBC}">
      <dgm:prSet/>
      <dgm:spPr/>
      <dgm:t>
        <a:bodyPr/>
        <a:lstStyle/>
        <a:p>
          <a:endParaRPr lang="en-US"/>
        </a:p>
      </dgm:t>
    </dgm:pt>
    <dgm:pt modelId="{A1AA6315-7638-466F-8F23-D60E60E5649A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The understanding of the impact of discrimination on health-related behavior is limited (Whitehead et al., 2016). </a:t>
          </a:r>
        </a:p>
      </dgm:t>
    </dgm:pt>
    <dgm:pt modelId="{82A63A50-650F-402A-9127-43DA531DD17C}" type="parTrans" cxnId="{DF7FE00D-74A6-4FE9-8E1C-63FC8641B163}">
      <dgm:prSet/>
      <dgm:spPr/>
      <dgm:t>
        <a:bodyPr/>
        <a:lstStyle/>
        <a:p>
          <a:endParaRPr lang="en-US"/>
        </a:p>
      </dgm:t>
    </dgm:pt>
    <dgm:pt modelId="{AFEE6A7D-D8B0-4F45-9227-F71AA4B7DE73}" type="sibTrans" cxnId="{DF7FE00D-74A6-4FE9-8E1C-63FC8641B163}">
      <dgm:prSet/>
      <dgm:spPr/>
      <dgm:t>
        <a:bodyPr/>
        <a:lstStyle/>
        <a:p>
          <a:endParaRPr lang="en-US"/>
        </a:p>
      </dgm:t>
    </dgm:pt>
    <dgm:pt modelId="{A113A923-4FE0-4DCE-A8E5-ABA0967EB8DF}" type="pres">
      <dgm:prSet presAssocID="{74F5DD70-00F8-4D58-B84C-76F100F9D6CC}" presName="diagram" presStyleCnt="0">
        <dgm:presLayoutVars>
          <dgm:dir/>
          <dgm:resizeHandles val="exact"/>
        </dgm:presLayoutVars>
      </dgm:prSet>
      <dgm:spPr/>
    </dgm:pt>
    <dgm:pt modelId="{8C959E6D-08BB-453D-B3BA-979604A582D8}" type="pres">
      <dgm:prSet presAssocID="{2A57F7E4-5BAA-4D09-99B1-5418F1E5AE4E}" presName="node" presStyleLbl="node1" presStyleIdx="0" presStyleCnt="4">
        <dgm:presLayoutVars>
          <dgm:bulletEnabled val="1"/>
        </dgm:presLayoutVars>
      </dgm:prSet>
      <dgm:spPr/>
    </dgm:pt>
    <dgm:pt modelId="{BC34D234-1476-430A-BF52-AF8E3BD7327A}" type="pres">
      <dgm:prSet presAssocID="{9CBA4523-6D9E-487A-BEA8-52CF3C47BA3F}" presName="sibTrans" presStyleCnt="0"/>
      <dgm:spPr/>
    </dgm:pt>
    <dgm:pt modelId="{45956D7D-4B10-4F10-A713-943EF907A7A6}" type="pres">
      <dgm:prSet presAssocID="{7EB2A5C6-20FD-4688-A334-041CA869FABC}" presName="node" presStyleLbl="node1" presStyleIdx="1" presStyleCnt="4">
        <dgm:presLayoutVars>
          <dgm:bulletEnabled val="1"/>
        </dgm:presLayoutVars>
      </dgm:prSet>
      <dgm:spPr/>
    </dgm:pt>
    <dgm:pt modelId="{6983952C-1D65-44C8-AA4A-31C4BE4B9521}" type="pres">
      <dgm:prSet presAssocID="{4F5D3671-A626-426E-ACF8-C13E7E7EAE30}" presName="sibTrans" presStyleCnt="0"/>
      <dgm:spPr/>
    </dgm:pt>
    <dgm:pt modelId="{1E5784BB-C520-4D04-8B9C-7DF13020B7B1}" type="pres">
      <dgm:prSet presAssocID="{ED39BCD2-E85A-4ACD-8A8C-FA6CCAA89C94}" presName="node" presStyleLbl="node1" presStyleIdx="2" presStyleCnt="4">
        <dgm:presLayoutVars>
          <dgm:bulletEnabled val="1"/>
        </dgm:presLayoutVars>
      </dgm:prSet>
      <dgm:spPr/>
    </dgm:pt>
    <dgm:pt modelId="{36338803-CC1B-4E45-AB29-975F4EF67908}" type="pres">
      <dgm:prSet presAssocID="{8706A817-268E-4151-ACFE-E4573C02ACF0}" presName="sibTrans" presStyleCnt="0"/>
      <dgm:spPr/>
    </dgm:pt>
    <dgm:pt modelId="{CBD3E5C0-3F14-4536-BDEB-F5FEC76AC028}" type="pres">
      <dgm:prSet presAssocID="{A1AA6315-7638-466F-8F23-D60E60E5649A}" presName="node" presStyleLbl="node1" presStyleIdx="3" presStyleCnt="4">
        <dgm:presLayoutVars>
          <dgm:bulletEnabled val="1"/>
        </dgm:presLayoutVars>
      </dgm:prSet>
      <dgm:spPr/>
    </dgm:pt>
  </dgm:ptLst>
  <dgm:cxnLst>
    <dgm:cxn modelId="{DF7FE00D-74A6-4FE9-8E1C-63FC8641B163}" srcId="{74F5DD70-00F8-4D58-B84C-76F100F9D6CC}" destId="{A1AA6315-7638-466F-8F23-D60E60E5649A}" srcOrd="3" destOrd="0" parTransId="{82A63A50-650F-402A-9127-43DA531DD17C}" sibTransId="{AFEE6A7D-D8B0-4F45-9227-F71AA4B7DE73}"/>
    <dgm:cxn modelId="{07E3FA0E-CFC9-4E2D-B9E9-82EBCD199978}" type="presOf" srcId="{A1AA6315-7638-466F-8F23-D60E60E5649A}" destId="{CBD3E5C0-3F14-4536-BDEB-F5FEC76AC028}" srcOrd="0" destOrd="0" presId="urn:microsoft.com/office/officeart/2005/8/layout/default"/>
    <dgm:cxn modelId="{DBE8CF2A-9A1E-41C6-8D7A-CE6489DB1E0D}" srcId="{74F5DD70-00F8-4D58-B84C-76F100F9D6CC}" destId="{2A57F7E4-5BAA-4D09-99B1-5418F1E5AE4E}" srcOrd="0" destOrd="0" parTransId="{C30B978F-470A-409F-AC7E-888E30272FD7}" sibTransId="{9CBA4523-6D9E-487A-BEA8-52CF3C47BA3F}"/>
    <dgm:cxn modelId="{E9409041-87C3-4893-825F-DEC585786EBC}" srcId="{74F5DD70-00F8-4D58-B84C-76F100F9D6CC}" destId="{ED39BCD2-E85A-4ACD-8A8C-FA6CCAA89C94}" srcOrd="2" destOrd="0" parTransId="{EE98BC21-A77F-4393-9B0B-66233EF7040C}" sibTransId="{8706A817-268E-4151-ACFE-E4573C02ACF0}"/>
    <dgm:cxn modelId="{BCA20487-5915-4657-99B4-17A1C0825FE9}" srcId="{74F5DD70-00F8-4D58-B84C-76F100F9D6CC}" destId="{7EB2A5C6-20FD-4688-A334-041CA869FABC}" srcOrd="1" destOrd="0" parTransId="{A46AA2A9-7738-4159-81D7-28F16CD38482}" sibTransId="{4F5D3671-A626-426E-ACF8-C13E7E7EAE30}"/>
    <dgm:cxn modelId="{BD5DEF88-57FC-486D-8BFC-9C3EDE839C26}" type="presOf" srcId="{74F5DD70-00F8-4D58-B84C-76F100F9D6CC}" destId="{A113A923-4FE0-4DCE-A8E5-ABA0967EB8DF}" srcOrd="0" destOrd="0" presId="urn:microsoft.com/office/officeart/2005/8/layout/default"/>
    <dgm:cxn modelId="{2E4BD4AC-5089-4CF0-97A0-A6F91CAA2F9B}" type="presOf" srcId="{7EB2A5C6-20FD-4688-A334-041CA869FABC}" destId="{45956D7D-4B10-4F10-A713-943EF907A7A6}" srcOrd="0" destOrd="0" presId="urn:microsoft.com/office/officeart/2005/8/layout/default"/>
    <dgm:cxn modelId="{CE04E8B4-E8B1-4685-B91C-62B9E3686722}" type="presOf" srcId="{2A57F7E4-5BAA-4D09-99B1-5418F1E5AE4E}" destId="{8C959E6D-08BB-453D-B3BA-979604A582D8}" srcOrd="0" destOrd="0" presId="urn:microsoft.com/office/officeart/2005/8/layout/default"/>
    <dgm:cxn modelId="{EEF347DA-B6BB-4911-A6E4-CE78D7203C00}" type="presOf" srcId="{ED39BCD2-E85A-4ACD-8A8C-FA6CCAA89C94}" destId="{1E5784BB-C520-4D04-8B9C-7DF13020B7B1}" srcOrd="0" destOrd="0" presId="urn:microsoft.com/office/officeart/2005/8/layout/default"/>
    <dgm:cxn modelId="{39830D8E-BD86-4F9A-82A5-189F8F27F253}" type="presParOf" srcId="{A113A923-4FE0-4DCE-A8E5-ABA0967EB8DF}" destId="{8C959E6D-08BB-453D-B3BA-979604A582D8}" srcOrd="0" destOrd="0" presId="urn:microsoft.com/office/officeart/2005/8/layout/default"/>
    <dgm:cxn modelId="{8A9EF690-F1A1-4C3F-B857-FF488BB06BA4}" type="presParOf" srcId="{A113A923-4FE0-4DCE-A8E5-ABA0967EB8DF}" destId="{BC34D234-1476-430A-BF52-AF8E3BD7327A}" srcOrd="1" destOrd="0" presId="urn:microsoft.com/office/officeart/2005/8/layout/default"/>
    <dgm:cxn modelId="{CDFE3471-CC08-4527-98F9-6759FD001C5E}" type="presParOf" srcId="{A113A923-4FE0-4DCE-A8E5-ABA0967EB8DF}" destId="{45956D7D-4B10-4F10-A713-943EF907A7A6}" srcOrd="2" destOrd="0" presId="urn:microsoft.com/office/officeart/2005/8/layout/default"/>
    <dgm:cxn modelId="{35FEB2A5-62B5-4E81-883E-7641AEA77DBD}" type="presParOf" srcId="{A113A923-4FE0-4DCE-A8E5-ABA0967EB8DF}" destId="{6983952C-1D65-44C8-AA4A-31C4BE4B9521}" srcOrd="3" destOrd="0" presId="urn:microsoft.com/office/officeart/2005/8/layout/default"/>
    <dgm:cxn modelId="{30A643EC-5019-4BC8-BE4F-1E93974C7B7E}" type="presParOf" srcId="{A113A923-4FE0-4DCE-A8E5-ABA0967EB8DF}" destId="{1E5784BB-C520-4D04-8B9C-7DF13020B7B1}" srcOrd="4" destOrd="0" presId="urn:microsoft.com/office/officeart/2005/8/layout/default"/>
    <dgm:cxn modelId="{15A857ED-7AB6-463D-B0D8-C9B0BE26953C}" type="presParOf" srcId="{A113A923-4FE0-4DCE-A8E5-ABA0967EB8DF}" destId="{36338803-CC1B-4E45-AB29-975F4EF67908}" srcOrd="5" destOrd="0" presId="urn:microsoft.com/office/officeart/2005/8/layout/default"/>
    <dgm:cxn modelId="{A5EF24C5-54C9-4006-87A2-76EBEA1E61B0}" type="presParOf" srcId="{A113A923-4FE0-4DCE-A8E5-ABA0967EB8DF}" destId="{CBD3E5C0-3F14-4536-BDEB-F5FEC76AC02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1BACB8-6957-43B9-8F60-31515BD590D7}" type="doc">
      <dgm:prSet loTypeId="urn:microsoft.com/office/officeart/2008/layout/LinedList" loCatId="list" qsTypeId="urn:microsoft.com/office/officeart/2005/8/quickstyle/simple2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22D43CB-1D57-4B3E-9710-FC4B19BB591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Literature on understanding health-related behavior of sexual minorities outside of mental health and sexual health is scant (Barefoot et al., 2017;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Bristowe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et al., 2018; Doyle &amp;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Molix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2016).</a:t>
          </a:r>
        </a:p>
      </dgm:t>
    </dgm:pt>
    <dgm:pt modelId="{10B7B55B-85CB-49F3-88A2-FE74CF2C62F6}" type="parTrans" cxnId="{57930206-4171-4682-8E52-ED780FD8B24B}">
      <dgm:prSet/>
      <dgm:spPr/>
      <dgm:t>
        <a:bodyPr/>
        <a:lstStyle/>
        <a:p>
          <a:endParaRPr lang="en-US"/>
        </a:p>
      </dgm:t>
    </dgm:pt>
    <dgm:pt modelId="{4D7E13B4-FD0A-42DE-BC35-C805B3288B27}" type="sibTrans" cxnId="{57930206-4171-4682-8E52-ED780FD8B24B}">
      <dgm:prSet/>
      <dgm:spPr/>
      <dgm:t>
        <a:bodyPr/>
        <a:lstStyle/>
        <a:p>
          <a:endParaRPr lang="en-US"/>
        </a:p>
      </dgm:t>
    </dgm:pt>
    <dgm:pt modelId="{3248558C-8370-4BF5-971C-ADEE5508702F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Fundamental literature focal points have included (a) provider preparedness, (b) geographic location limitations, (c) sexual health discrimination, (d) legal protections, and (e) sexual orientation disclosure (Baldwin et al., 2017; Bowling et al., 2019; Chasin, 2015; Cyrus, 2017).</a:t>
          </a:r>
        </a:p>
      </dgm:t>
    </dgm:pt>
    <dgm:pt modelId="{F351C0BD-45A4-49B7-B8FF-600E588AA81E}" type="parTrans" cxnId="{75AC03F1-CECC-47C7-9237-8239A36BE380}">
      <dgm:prSet/>
      <dgm:spPr/>
      <dgm:t>
        <a:bodyPr/>
        <a:lstStyle/>
        <a:p>
          <a:endParaRPr lang="en-US"/>
        </a:p>
      </dgm:t>
    </dgm:pt>
    <dgm:pt modelId="{AF60D52F-724C-4396-823B-99AD530DCEE1}" type="sibTrans" cxnId="{75AC03F1-CECC-47C7-9237-8239A36BE380}">
      <dgm:prSet/>
      <dgm:spPr/>
      <dgm:t>
        <a:bodyPr/>
        <a:lstStyle/>
        <a:p>
          <a:endParaRPr lang="en-US"/>
        </a:p>
      </dgm:t>
    </dgm:pt>
    <dgm:pt modelId="{92ED4D46-4F84-4EFA-B517-114E882C0730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Pre-existing literature fails to acknowledge the impact of how stigma presents itself in practice and how that stigma impacts health behavior of sexual minorities (Dichter et al., 2018; Dolezal &amp; Lyons, 2017; Ellner &amp; Phillips, 2017; English et al., 2018; Gahagan &amp; Subirana-Malaret, 2018; Hughes et al., 2017). </a:t>
          </a:r>
        </a:p>
      </dgm:t>
    </dgm:pt>
    <dgm:pt modelId="{CECBBEAC-2C7C-49FF-ACA8-5A5CC6BC05BE}" type="parTrans" cxnId="{491AFE7E-9E42-4075-94B1-68C01BC169FD}">
      <dgm:prSet/>
      <dgm:spPr/>
      <dgm:t>
        <a:bodyPr/>
        <a:lstStyle/>
        <a:p>
          <a:endParaRPr lang="en-US"/>
        </a:p>
      </dgm:t>
    </dgm:pt>
    <dgm:pt modelId="{430D46AA-3C23-4347-B1AB-E2CCACCE7AF3}" type="sibTrans" cxnId="{491AFE7E-9E42-4075-94B1-68C01BC169FD}">
      <dgm:prSet/>
      <dgm:spPr/>
      <dgm:t>
        <a:bodyPr/>
        <a:lstStyle/>
        <a:p>
          <a:endParaRPr lang="en-US"/>
        </a:p>
      </dgm:t>
    </dgm:pt>
    <dgm:pt modelId="{3FDFB3EA-049E-4F8F-B156-FE577B51D6C0}" type="pres">
      <dgm:prSet presAssocID="{801BACB8-6957-43B9-8F60-31515BD590D7}" presName="vert0" presStyleCnt="0">
        <dgm:presLayoutVars>
          <dgm:dir/>
          <dgm:animOne val="branch"/>
          <dgm:animLvl val="lvl"/>
        </dgm:presLayoutVars>
      </dgm:prSet>
      <dgm:spPr/>
    </dgm:pt>
    <dgm:pt modelId="{491EAD60-AC33-4CC4-9C3C-C36BA661301C}" type="pres">
      <dgm:prSet presAssocID="{A22D43CB-1D57-4B3E-9710-FC4B19BB5919}" presName="thickLine" presStyleLbl="alignNode1" presStyleIdx="0" presStyleCnt="3"/>
      <dgm:spPr/>
    </dgm:pt>
    <dgm:pt modelId="{317766E3-1A08-4095-B367-85DB377C0FD1}" type="pres">
      <dgm:prSet presAssocID="{A22D43CB-1D57-4B3E-9710-FC4B19BB5919}" presName="horz1" presStyleCnt="0"/>
      <dgm:spPr/>
    </dgm:pt>
    <dgm:pt modelId="{2CD54A84-48DF-4896-BDC1-CBBFAAFF73A9}" type="pres">
      <dgm:prSet presAssocID="{A22D43CB-1D57-4B3E-9710-FC4B19BB5919}" presName="tx1" presStyleLbl="revTx" presStyleIdx="0" presStyleCnt="3"/>
      <dgm:spPr/>
    </dgm:pt>
    <dgm:pt modelId="{07BDF2C8-9F4B-47E7-ABBE-23271F3D855E}" type="pres">
      <dgm:prSet presAssocID="{A22D43CB-1D57-4B3E-9710-FC4B19BB5919}" presName="vert1" presStyleCnt="0"/>
      <dgm:spPr/>
    </dgm:pt>
    <dgm:pt modelId="{668840D0-DFA6-47C4-A383-15D14B046377}" type="pres">
      <dgm:prSet presAssocID="{3248558C-8370-4BF5-971C-ADEE5508702F}" presName="thickLine" presStyleLbl="alignNode1" presStyleIdx="1" presStyleCnt="3"/>
      <dgm:spPr/>
    </dgm:pt>
    <dgm:pt modelId="{E0F98DC5-76EC-4B94-9D49-EEC3229EEEA3}" type="pres">
      <dgm:prSet presAssocID="{3248558C-8370-4BF5-971C-ADEE5508702F}" presName="horz1" presStyleCnt="0"/>
      <dgm:spPr/>
    </dgm:pt>
    <dgm:pt modelId="{B6C3DB8E-B535-4AFA-9300-A897E6728BE6}" type="pres">
      <dgm:prSet presAssocID="{3248558C-8370-4BF5-971C-ADEE5508702F}" presName="tx1" presStyleLbl="revTx" presStyleIdx="1" presStyleCnt="3"/>
      <dgm:spPr/>
    </dgm:pt>
    <dgm:pt modelId="{B10FE1C4-AC21-4868-A694-94F1BF3BDB9A}" type="pres">
      <dgm:prSet presAssocID="{3248558C-8370-4BF5-971C-ADEE5508702F}" presName="vert1" presStyleCnt="0"/>
      <dgm:spPr/>
    </dgm:pt>
    <dgm:pt modelId="{CA8F91F4-090E-431C-803B-4AB3A4E32882}" type="pres">
      <dgm:prSet presAssocID="{92ED4D46-4F84-4EFA-B517-114E882C0730}" presName="thickLine" presStyleLbl="alignNode1" presStyleIdx="2" presStyleCnt="3"/>
      <dgm:spPr/>
    </dgm:pt>
    <dgm:pt modelId="{09387235-8C13-4409-86F8-8C8E7B4C5659}" type="pres">
      <dgm:prSet presAssocID="{92ED4D46-4F84-4EFA-B517-114E882C0730}" presName="horz1" presStyleCnt="0"/>
      <dgm:spPr/>
    </dgm:pt>
    <dgm:pt modelId="{BC5A0254-0DB7-49B2-9B4D-3FE83E55C89E}" type="pres">
      <dgm:prSet presAssocID="{92ED4D46-4F84-4EFA-B517-114E882C0730}" presName="tx1" presStyleLbl="revTx" presStyleIdx="2" presStyleCnt="3"/>
      <dgm:spPr/>
    </dgm:pt>
    <dgm:pt modelId="{984DB25E-A981-4BB3-9E6A-D7A4E2DD16A2}" type="pres">
      <dgm:prSet presAssocID="{92ED4D46-4F84-4EFA-B517-114E882C0730}" presName="vert1" presStyleCnt="0"/>
      <dgm:spPr/>
    </dgm:pt>
  </dgm:ptLst>
  <dgm:cxnLst>
    <dgm:cxn modelId="{4FEFDA02-9C5B-4783-9E88-43EEE76271C8}" type="presOf" srcId="{92ED4D46-4F84-4EFA-B517-114E882C0730}" destId="{BC5A0254-0DB7-49B2-9B4D-3FE83E55C89E}" srcOrd="0" destOrd="0" presId="urn:microsoft.com/office/officeart/2008/layout/LinedList"/>
    <dgm:cxn modelId="{57930206-4171-4682-8E52-ED780FD8B24B}" srcId="{801BACB8-6957-43B9-8F60-31515BD590D7}" destId="{A22D43CB-1D57-4B3E-9710-FC4B19BB5919}" srcOrd="0" destOrd="0" parTransId="{10B7B55B-85CB-49F3-88A2-FE74CF2C62F6}" sibTransId="{4D7E13B4-FD0A-42DE-BC35-C805B3288B27}"/>
    <dgm:cxn modelId="{835CC65E-D503-49C4-9D9C-8C16EADBD18B}" type="presOf" srcId="{3248558C-8370-4BF5-971C-ADEE5508702F}" destId="{B6C3DB8E-B535-4AFA-9300-A897E6728BE6}" srcOrd="0" destOrd="0" presId="urn:microsoft.com/office/officeart/2008/layout/LinedList"/>
    <dgm:cxn modelId="{A69F9563-7FAC-4557-9512-BA59D140CB58}" type="presOf" srcId="{801BACB8-6957-43B9-8F60-31515BD590D7}" destId="{3FDFB3EA-049E-4F8F-B156-FE577B51D6C0}" srcOrd="0" destOrd="0" presId="urn:microsoft.com/office/officeart/2008/layout/LinedList"/>
    <dgm:cxn modelId="{848A5D7C-F8F9-458B-8A62-23E28E9B667F}" type="presOf" srcId="{A22D43CB-1D57-4B3E-9710-FC4B19BB5919}" destId="{2CD54A84-48DF-4896-BDC1-CBBFAAFF73A9}" srcOrd="0" destOrd="0" presId="urn:microsoft.com/office/officeart/2008/layout/LinedList"/>
    <dgm:cxn modelId="{491AFE7E-9E42-4075-94B1-68C01BC169FD}" srcId="{801BACB8-6957-43B9-8F60-31515BD590D7}" destId="{92ED4D46-4F84-4EFA-B517-114E882C0730}" srcOrd="2" destOrd="0" parTransId="{CECBBEAC-2C7C-49FF-ACA8-5A5CC6BC05BE}" sibTransId="{430D46AA-3C23-4347-B1AB-E2CCACCE7AF3}"/>
    <dgm:cxn modelId="{75AC03F1-CECC-47C7-9237-8239A36BE380}" srcId="{801BACB8-6957-43B9-8F60-31515BD590D7}" destId="{3248558C-8370-4BF5-971C-ADEE5508702F}" srcOrd="1" destOrd="0" parTransId="{F351C0BD-45A4-49B7-B8FF-600E588AA81E}" sibTransId="{AF60D52F-724C-4396-823B-99AD530DCEE1}"/>
    <dgm:cxn modelId="{592132BE-8B95-40FE-BC49-8B4C57289388}" type="presParOf" srcId="{3FDFB3EA-049E-4F8F-B156-FE577B51D6C0}" destId="{491EAD60-AC33-4CC4-9C3C-C36BA661301C}" srcOrd="0" destOrd="0" presId="urn:microsoft.com/office/officeart/2008/layout/LinedList"/>
    <dgm:cxn modelId="{5A96AA71-761B-40A7-AC37-0667BEFB74A7}" type="presParOf" srcId="{3FDFB3EA-049E-4F8F-B156-FE577B51D6C0}" destId="{317766E3-1A08-4095-B367-85DB377C0FD1}" srcOrd="1" destOrd="0" presId="urn:microsoft.com/office/officeart/2008/layout/LinedList"/>
    <dgm:cxn modelId="{D24DC296-CCE2-48B8-B595-6048D6DBDAB5}" type="presParOf" srcId="{317766E3-1A08-4095-B367-85DB377C0FD1}" destId="{2CD54A84-48DF-4896-BDC1-CBBFAAFF73A9}" srcOrd="0" destOrd="0" presId="urn:microsoft.com/office/officeart/2008/layout/LinedList"/>
    <dgm:cxn modelId="{3B7FB60A-C978-4014-ADB2-69B0129D26F5}" type="presParOf" srcId="{317766E3-1A08-4095-B367-85DB377C0FD1}" destId="{07BDF2C8-9F4B-47E7-ABBE-23271F3D855E}" srcOrd="1" destOrd="0" presId="urn:microsoft.com/office/officeart/2008/layout/LinedList"/>
    <dgm:cxn modelId="{F1CF9A76-76CB-49BD-8DF6-73E5AA1F6457}" type="presParOf" srcId="{3FDFB3EA-049E-4F8F-B156-FE577B51D6C0}" destId="{668840D0-DFA6-47C4-A383-15D14B046377}" srcOrd="2" destOrd="0" presId="urn:microsoft.com/office/officeart/2008/layout/LinedList"/>
    <dgm:cxn modelId="{5FB4E50A-804C-46AD-BC67-02E91FA4DA91}" type="presParOf" srcId="{3FDFB3EA-049E-4F8F-B156-FE577B51D6C0}" destId="{E0F98DC5-76EC-4B94-9D49-EEC3229EEEA3}" srcOrd="3" destOrd="0" presId="urn:microsoft.com/office/officeart/2008/layout/LinedList"/>
    <dgm:cxn modelId="{E8D633C7-35A7-4B01-8B87-765F63E20120}" type="presParOf" srcId="{E0F98DC5-76EC-4B94-9D49-EEC3229EEEA3}" destId="{B6C3DB8E-B535-4AFA-9300-A897E6728BE6}" srcOrd="0" destOrd="0" presId="urn:microsoft.com/office/officeart/2008/layout/LinedList"/>
    <dgm:cxn modelId="{F10306C4-BAD7-4090-8EDF-CDEE759EFC7F}" type="presParOf" srcId="{E0F98DC5-76EC-4B94-9D49-EEC3229EEEA3}" destId="{B10FE1C4-AC21-4868-A694-94F1BF3BDB9A}" srcOrd="1" destOrd="0" presId="urn:microsoft.com/office/officeart/2008/layout/LinedList"/>
    <dgm:cxn modelId="{DB60A706-55A0-49AE-A33A-C935D8303208}" type="presParOf" srcId="{3FDFB3EA-049E-4F8F-B156-FE577B51D6C0}" destId="{CA8F91F4-090E-431C-803B-4AB3A4E32882}" srcOrd="4" destOrd="0" presId="urn:microsoft.com/office/officeart/2008/layout/LinedList"/>
    <dgm:cxn modelId="{FB4AB23F-6102-4938-AE98-E2081F27F76D}" type="presParOf" srcId="{3FDFB3EA-049E-4F8F-B156-FE577B51D6C0}" destId="{09387235-8C13-4409-86F8-8C8E7B4C5659}" srcOrd="5" destOrd="0" presId="urn:microsoft.com/office/officeart/2008/layout/LinedList"/>
    <dgm:cxn modelId="{FDBF5D90-7ED8-47E5-B8AE-8797554239C9}" type="presParOf" srcId="{09387235-8C13-4409-86F8-8C8E7B4C5659}" destId="{BC5A0254-0DB7-49B2-9B4D-3FE83E55C89E}" srcOrd="0" destOrd="0" presId="urn:microsoft.com/office/officeart/2008/layout/LinedList"/>
    <dgm:cxn modelId="{2C1BD640-8B56-490D-A8C2-2902AE4912C1}" type="presParOf" srcId="{09387235-8C13-4409-86F8-8C8E7B4C5659}" destId="{984DB25E-A981-4BB3-9E6A-D7A4E2DD16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77BC01-4E0F-4044-965F-E1877751F927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10D680-3920-471E-814C-24917BA6462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Limited articles were published during the conduct of this study (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Aisner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2020; Furness et al., 2020;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Willging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et al., 2020).</a:t>
          </a:r>
        </a:p>
      </dgm:t>
    </dgm:pt>
    <dgm:pt modelId="{1EBDDCFE-AD3F-4EF2-BD42-1E2CD80FDDBA}" type="parTrans" cxnId="{321329B1-BDA1-4140-8EBE-CE6D817729B7}">
      <dgm:prSet/>
      <dgm:spPr/>
      <dgm:t>
        <a:bodyPr/>
        <a:lstStyle/>
        <a:p>
          <a:endParaRPr lang="en-US"/>
        </a:p>
      </dgm:t>
    </dgm:pt>
    <dgm:pt modelId="{D391A991-95BC-423C-852C-D1A013ADE7A1}" type="sibTrans" cxnId="{321329B1-BDA1-4140-8EBE-CE6D817729B7}">
      <dgm:prSet/>
      <dgm:spPr/>
      <dgm:t>
        <a:bodyPr/>
        <a:lstStyle/>
        <a:p>
          <a:endParaRPr lang="en-US"/>
        </a:p>
      </dgm:t>
    </dgm:pt>
    <dgm:pt modelId="{52394BA4-BE9E-4162-8B56-943AED8E928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Verbal and physical manifestations of stigmatization were found in the participant’s narratives</a:t>
          </a:r>
          <a:r>
            <a:rPr lang="en-US" dirty="0"/>
            <a:t>. </a:t>
          </a:r>
        </a:p>
      </dgm:t>
    </dgm:pt>
    <dgm:pt modelId="{43E28A85-10E2-4FF4-843F-5CE84717FDCF}" type="parTrans" cxnId="{499D0483-8B6C-4AA1-AFC1-9F60D7CDC36A}">
      <dgm:prSet/>
      <dgm:spPr/>
      <dgm:t>
        <a:bodyPr/>
        <a:lstStyle/>
        <a:p>
          <a:endParaRPr lang="en-US"/>
        </a:p>
      </dgm:t>
    </dgm:pt>
    <dgm:pt modelId="{52807F0E-6F64-43A4-AD0F-AAFF6CBA0825}" type="sibTrans" cxnId="{499D0483-8B6C-4AA1-AFC1-9F60D7CDC36A}">
      <dgm:prSet/>
      <dgm:spPr/>
      <dgm:t>
        <a:bodyPr/>
        <a:lstStyle/>
        <a:p>
          <a:endParaRPr lang="en-US"/>
        </a:p>
      </dgm:t>
    </dgm:pt>
    <dgm:pt modelId="{555B9D4A-F250-4B43-BFA4-B8B1880CD42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Acceptance of the provider toward the LGBTQIA+ community, communication patterns, and exposure to the LGBTQIA+ community were influencing factors impacting the components of health-related behavior. </a:t>
          </a:r>
        </a:p>
      </dgm:t>
    </dgm:pt>
    <dgm:pt modelId="{48D3F4C9-28BF-4DB4-87E3-5BF37BFB6265}" type="parTrans" cxnId="{5B5E7860-4D08-43B4-B6EB-52186C4176D0}">
      <dgm:prSet/>
      <dgm:spPr/>
      <dgm:t>
        <a:bodyPr/>
        <a:lstStyle/>
        <a:p>
          <a:endParaRPr lang="en-US"/>
        </a:p>
      </dgm:t>
    </dgm:pt>
    <dgm:pt modelId="{B1387795-AE00-489F-A769-7D615C54B7B1}" type="sibTrans" cxnId="{5B5E7860-4D08-43B4-B6EB-52186C4176D0}">
      <dgm:prSet/>
      <dgm:spPr/>
      <dgm:t>
        <a:bodyPr/>
        <a:lstStyle/>
        <a:p>
          <a:endParaRPr lang="en-US"/>
        </a:p>
      </dgm:t>
    </dgm:pt>
    <dgm:pt modelId="{588850A3-CB8A-497D-AC70-63C99E7FA76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Provider credentials offer a power differential on the dynamic interaction between sexual minorities and the provider in discussing health care needs. </a:t>
          </a:r>
        </a:p>
      </dgm:t>
    </dgm:pt>
    <dgm:pt modelId="{420AEDA1-B7AE-4C77-B0FE-4F8DE3B5C912}" type="parTrans" cxnId="{A4892081-F4DF-4C9F-9D28-99385BC3995D}">
      <dgm:prSet/>
      <dgm:spPr/>
      <dgm:t>
        <a:bodyPr/>
        <a:lstStyle/>
        <a:p>
          <a:endParaRPr lang="en-US"/>
        </a:p>
      </dgm:t>
    </dgm:pt>
    <dgm:pt modelId="{EA906F6A-59A9-4862-95B0-21A29AF307AF}" type="sibTrans" cxnId="{A4892081-F4DF-4C9F-9D28-99385BC3995D}">
      <dgm:prSet/>
      <dgm:spPr/>
      <dgm:t>
        <a:bodyPr/>
        <a:lstStyle/>
        <a:p>
          <a:endParaRPr lang="en-US"/>
        </a:p>
      </dgm:t>
    </dgm:pt>
    <dgm:pt modelId="{CF93E3A6-DAD5-4E4F-A639-9509FEEAE1C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Barometric change represented as an external presence of self indicates unchartered areas of health care for LGBTQIA+ health research. </a:t>
          </a:r>
        </a:p>
      </dgm:t>
    </dgm:pt>
    <dgm:pt modelId="{D92E02CB-5AE9-437D-B18D-74F7F6FD3BB4}" type="parTrans" cxnId="{2FE5BB7E-2145-43D0-BC10-7FD3815E208C}">
      <dgm:prSet/>
      <dgm:spPr/>
      <dgm:t>
        <a:bodyPr/>
        <a:lstStyle/>
        <a:p>
          <a:endParaRPr lang="en-US"/>
        </a:p>
      </dgm:t>
    </dgm:pt>
    <dgm:pt modelId="{412A7688-76DA-42AA-9986-BDD0459DDBD2}" type="sibTrans" cxnId="{2FE5BB7E-2145-43D0-BC10-7FD3815E208C}">
      <dgm:prSet/>
      <dgm:spPr/>
      <dgm:t>
        <a:bodyPr/>
        <a:lstStyle/>
        <a:p>
          <a:endParaRPr lang="en-US"/>
        </a:p>
      </dgm:t>
    </dgm:pt>
    <dgm:pt modelId="{AB3BF1F9-7656-431E-AA02-C1FD2188671A}" type="pres">
      <dgm:prSet presAssocID="{F177BC01-4E0F-4044-965F-E1877751F927}" presName="diagram" presStyleCnt="0">
        <dgm:presLayoutVars>
          <dgm:dir/>
          <dgm:resizeHandles val="exact"/>
        </dgm:presLayoutVars>
      </dgm:prSet>
      <dgm:spPr/>
    </dgm:pt>
    <dgm:pt modelId="{AFB6A2AB-1CEF-4449-8A06-662E5A175B91}" type="pres">
      <dgm:prSet presAssocID="{9210D680-3920-471E-814C-24917BA64620}" presName="node" presStyleLbl="node1" presStyleIdx="0" presStyleCnt="5">
        <dgm:presLayoutVars>
          <dgm:bulletEnabled val="1"/>
        </dgm:presLayoutVars>
      </dgm:prSet>
      <dgm:spPr/>
    </dgm:pt>
    <dgm:pt modelId="{10C7AC7C-7878-42B9-AC48-1F3C96A74FDA}" type="pres">
      <dgm:prSet presAssocID="{D391A991-95BC-423C-852C-D1A013ADE7A1}" presName="sibTrans" presStyleCnt="0"/>
      <dgm:spPr/>
    </dgm:pt>
    <dgm:pt modelId="{0680E18C-5177-4F6D-92A2-D17A0AFD3A17}" type="pres">
      <dgm:prSet presAssocID="{52394BA4-BE9E-4162-8B56-943AED8E9280}" presName="node" presStyleLbl="node1" presStyleIdx="1" presStyleCnt="5">
        <dgm:presLayoutVars>
          <dgm:bulletEnabled val="1"/>
        </dgm:presLayoutVars>
      </dgm:prSet>
      <dgm:spPr/>
    </dgm:pt>
    <dgm:pt modelId="{04FBE2BF-8F31-453B-9DB3-30FAB0B1B997}" type="pres">
      <dgm:prSet presAssocID="{52807F0E-6F64-43A4-AD0F-AAFF6CBA0825}" presName="sibTrans" presStyleCnt="0"/>
      <dgm:spPr/>
    </dgm:pt>
    <dgm:pt modelId="{E7719FE2-D2B2-4265-AA49-B3B9292ED7A6}" type="pres">
      <dgm:prSet presAssocID="{555B9D4A-F250-4B43-BFA4-B8B1880CD42F}" presName="node" presStyleLbl="node1" presStyleIdx="2" presStyleCnt="5">
        <dgm:presLayoutVars>
          <dgm:bulletEnabled val="1"/>
        </dgm:presLayoutVars>
      </dgm:prSet>
      <dgm:spPr/>
    </dgm:pt>
    <dgm:pt modelId="{FD9E3B0B-57CD-4E26-AE7A-BDE876217258}" type="pres">
      <dgm:prSet presAssocID="{B1387795-AE00-489F-A769-7D615C54B7B1}" presName="sibTrans" presStyleCnt="0"/>
      <dgm:spPr/>
    </dgm:pt>
    <dgm:pt modelId="{EDBF271F-4C96-4FCC-A230-72D82B6523D3}" type="pres">
      <dgm:prSet presAssocID="{588850A3-CB8A-497D-AC70-63C99E7FA768}" presName="node" presStyleLbl="node1" presStyleIdx="3" presStyleCnt="5">
        <dgm:presLayoutVars>
          <dgm:bulletEnabled val="1"/>
        </dgm:presLayoutVars>
      </dgm:prSet>
      <dgm:spPr/>
    </dgm:pt>
    <dgm:pt modelId="{AE9661E5-9E5E-424F-B082-F4BF56CD19EE}" type="pres">
      <dgm:prSet presAssocID="{EA906F6A-59A9-4862-95B0-21A29AF307AF}" presName="sibTrans" presStyleCnt="0"/>
      <dgm:spPr/>
    </dgm:pt>
    <dgm:pt modelId="{0D29A601-4665-4CB3-8522-0BF26A411C12}" type="pres">
      <dgm:prSet presAssocID="{CF93E3A6-DAD5-4E4F-A639-9509FEEAE1C3}" presName="node" presStyleLbl="node1" presStyleIdx="4" presStyleCnt="5">
        <dgm:presLayoutVars>
          <dgm:bulletEnabled val="1"/>
        </dgm:presLayoutVars>
      </dgm:prSet>
      <dgm:spPr/>
    </dgm:pt>
  </dgm:ptLst>
  <dgm:cxnLst>
    <dgm:cxn modelId="{4E461140-9BCE-4A26-A43C-10F3D32241EF}" type="presOf" srcId="{555B9D4A-F250-4B43-BFA4-B8B1880CD42F}" destId="{E7719FE2-D2B2-4265-AA49-B3B9292ED7A6}" srcOrd="0" destOrd="0" presId="urn:microsoft.com/office/officeart/2005/8/layout/default"/>
    <dgm:cxn modelId="{5B5E7860-4D08-43B4-B6EB-52186C4176D0}" srcId="{F177BC01-4E0F-4044-965F-E1877751F927}" destId="{555B9D4A-F250-4B43-BFA4-B8B1880CD42F}" srcOrd="2" destOrd="0" parTransId="{48D3F4C9-28BF-4DB4-87E3-5BF37BFB6265}" sibTransId="{B1387795-AE00-489F-A769-7D615C54B7B1}"/>
    <dgm:cxn modelId="{342FCD43-6EDE-49F3-A7A2-30C58F49889C}" type="presOf" srcId="{52394BA4-BE9E-4162-8B56-943AED8E9280}" destId="{0680E18C-5177-4F6D-92A2-D17A0AFD3A17}" srcOrd="0" destOrd="0" presId="urn:microsoft.com/office/officeart/2005/8/layout/default"/>
    <dgm:cxn modelId="{41130767-D88C-4A91-83C4-B7F050C874CB}" type="presOf" srcId="{F177BC01-4E0F-4044-965F-E1877751F927}" destId="{AB3BF1F9-7656-431E-AA02-C1FD2188671A}" srcOrd="0" destOrd="0" presId="urn:microsoft.com/office/officeart/2005/8/layout/default"/>
    <dgm:cxn modelId="{95CE5D49-03E6-4DFE-B13C-0E245061FAFB}" type="presOf" srcId="{CF93E3A6-DAD5-4E4F-A639-9509FEEAE1C3}" destId="{0D29A601-4665-4CB3-8522-0BF26A411C12}" srcOrd="0" destOrd="0" presId="urn:microsoft.com/office/officeart/2005/8/layout/default"/>
    <dgm:cxn modelId="{6FAACB6A-2FD0-4091-8E96-922C1B73504E}" type="presOf" srcId="{588850A3-CB8A-497D-AC70-63C99E7FA768}" destId="{EDBF271F-4C96-4FCC-A230-72D82B6523D3}" srcOrd="0" destOrd="0" presId="urn:microsoft.com/office/officeart/2005/8/layout/default"/>
    <dgm:cxn modelId="{2FE5BB7E-2145-43D0-BC10-7FD3815E208C}" srcId="{F177BC01-4E0F-4044-965F-E1877751F927}" destId="{CF93E3A6-DAD5-4E4F-A639-9509FEEAE1C3}" srcOrd="4" destOrd="0" parTransId="{D92E02CB-5AE9-437D-B18D-74F7F6FD3BB4}" sibTransId="{412A7688-76DA-42AA-9986-BDD0459DDBD2}"/>
    <dgm:cxn modelId="{A4892081-F4DF-4C9F-9D28-99385BC3995D}" srcId="{F177BC01-4E0F-4044-965F-E1877751F927}" destId="{588850A3-CB8A-497D-AC70-63C99E7FA768}" srcOrd="3" destOrd="0" parTransId="{420AEDA1-B7AE-4C77-B0FE-4F8DE3B5C912}" sibTransId="{EA906F6A-59A9-4862-95B0-21A29AF307AF}"/>
    <dgm:cxn modelId="{499D0483-8B6C-4AA1-AFC1-9F60D7CDC36A}" srcId="{F177BC01-4E0F-4044-965F-E1877751F927}" destId="{52394BA4-BE9E-4162-8B56-943AED8E9280}" srcOrd="1" destOrd="0" parTransId="{43E28A85-10E2-4FF4-843F-5CE84717FDCF}" sibTransId="{52807F0E-6F64-43A4-AD0F-AAFF6CBA0825}"/>
    <dgm:cxn modelId="{3EEBB785-72F6-40AA-BB7E-8A903F0BFA7F}" type="presOf" srcId="{9210D680-3920-471E-814C-24917BA64620}" destId="{AFB6A2AB-1CEF-4449-8A06-662E5A175B91}" srcOrd="0" destOrd="0" presId="urn:microsoft.com/office/officeart/2005/8/layout/default"/>
    <dgm:cxn modelId="{321329B1-BDA1-4140-8EBE-CE6D817729B7}" srcId="{F177BC01-4E0F-4044-965F-E1877751F927}" destId="{9210D680-3920-471E-814C-24917BA64620}" srcOrd="0" destOrd="0" parTransId="{1EBDDCFE-AD3F-4EF2-BD42-1E2CD80FDDBA}" sibTransId="{D391A991-95BC-423C-852C-D1A013ADE7A1}"/>
    <dgm:cxn modelId="{15516C4D-AB34-441E-9296-8E5B3CF4FD41}" type="presParOf" srcId="{AB3BF1F9-7656-431E-AA02-C1FD2188671A}" destId="{AFB6A2AB-1CEF-4449-8A06-662E5A175B91}" srcOrd="0" destOrd="0" presId="urn:microsoft.com/office/officeart/2005/8/layout/default"/>
    <dgm:cxn modelId="{4AE825AF-E840-40E6-AEE8-F00A4C1668D4}" type="presParOf" srcId="{AB3BF1F9-7656-431E-AA02-C1FD2188671A}" destId="{10C7AC7C-7878-42B9-AC48-1F3C96A74FDA}" srcOrd="1" destOrd="0" presId="urn:microsoft.com/office/officeart/2005/8/layout/default"/>
    <dgm:cxn modelId="{B0551009-E49E-4F03-8BF9-B0DC50551FEE}" type="presParOf" srcId="{AB3BF1F9-7656-431E-AA02-C1FD2188671A}" destId="{0680E18C-5177-4F6D-92A2-D17A0AFD3A17}" srcOrd="2" destOrd="0" presId="urn:microsoft.com/office/officeart/2005/8/layout/default"/>
    <dgm:cxn modelId="{578E8D65-4044-45DF-A6F0-8C250C50850E}" type="presParOf" srcId="{AB3BF1F9-7656-431E-AA02-C1FD2188671A}" destId="{04FBE2BF-8F31-453B-9DB3-30FAB0B1B997}" srcOrd="3" destOrd="0" presId="urn:microsoft.com/office/officeart/2005/8/layout/default"/>
    <dgm:cxn modelId="{5BC5F19A-08B5-45F2-BF5D-78658C87B8B0}" type="presParOf" srcId="{AB3BF1F9-7656-431E-AA02-C1FD2188671A}" destId="{E7719FE2-D2B2-4265-AA49-B3B9292ED7A6}" srcOrd="4" destOrd="0" presId="urn:microsoft.com/office/officeart/2005/8/layout/default"/>
    <dgm:cxn modelId="{E3D11CD5-C27C-404B-9B81-26F4C8E26C77}" type="presParOf" srcId="{AB3BF1F9-7656-431E-AA02-C1FD2188671A}" destId="{FD9E3B0B-57CD-4E26-AE7A-BDE876217258}" srcOrd="5" destOrd="0" presId="urn:microsoft.com/office/officeart/2005/8/layout/default"/>
    <dgm:cxn modelId="{FBFC56B4-0127-46F8-9940-F601353B986D}" type="presParOf" srcId="{AB3BF1F9-7656-431E-AA02-C1FD2188671A}" destId="{EDBF271F-4C96-4FCC-A230-72D82B6523D3}" srcOrd="6" destOrd="0" presId="urn:microsoft.com/office/officeart/2005/8/layout/default"/>
    <dgm:cxn modelId="{2F1ECCDE-A6D5-459D-BD45-5D769BCCC47F}" type="presParOf" srcId="{AB3BF1F9-7656-431E-AA02-C1FD2188671A}" destId="{AE9661E5-9E5E-424F-B082-F4BF56CD19EE}" srcOrd="7" destOrd="0" presId="urn:microsoft.com/office/officeart/2005/8/layout/default"/>
    <dgm:cxn modelId="{21C0F3F2-9712-43F4-9D0E-DF1A2CC5B125}" type="presParOf" srcId="{AB3BF1F9-7656-431E-AA02-C1FD2188671A}" destId="{0D29A601-4665-4CB3-8522-0BF26A411C1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F3B0D7-AB73-40CA-9DA0-43B18A8D757D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43DF6C-C6A0-4AFB-B231-38CE609406EC}">
      <dgm:prSet custT="1"/>
      <dgm:spPr/>
      <dgm:t>
        <a:bodyPr/>
        <a:lstStyle/>
        <a:p>
          <a:r>
            <a:rPr lang="en-US" sz="1400" dirty="0"/>
            <a:t>Understand</a:t>
          </a:r>
        </a:p>
      </dgm:t>
    </dgm:pt>
    <dgm:pt modelId="{EE1464CC-3F9E-4991-BF78-2CDA56581B1F}" type="parTrans" cxnId="{FCDE2A3A-9A88-4FF7-A1E7-4A22D9254AE3}">
      <dgm:prSet/>
      <dgm:spPr/>
      <dgm:t>
        <a:bodyPr/>
        <a:lstStyle/>
        <a:p>
          <a:endParaRPr lang="en-US"/>
        </a:p>
      </dgm:t>
    </dgm:pt>
    <dgm:pt modelId="{94088F1C-0E70-4732-9706-75A0334E9ED8}" type="sibTrans" cxnId="{FCDE2A3A-9A88-4FF7-A1E7-4A22D9254AE3}">
      <dgm:prSet/>
      <dgm:spPr/>
      <dgm:t>
        <a:bodyPr/>
        <a:lstStyle/>
        <a:p>
          <a:endParaRPr lang="en-US"/>
        </a:p>
      </dgm:t>
    </dgm:pt>
    <dgm:pt modelId="{60FF91DA-69B9-44BD-99EF-AFFCE34F14C3}">
      <dgm:prSet/>
      <dgm:spPr/>
      <dgm:t>
        <a:bodyPr/>
        <a:lstStyle/>
        <a:p>
          <a:r>
            <a:rPr lang="en-US"/>
            <a:t>Understand ADA laws and how it applies to LGBTQIA+ persons</a:t>
          </a:r>
        </a:p>
      </dgm:t>
    </dgm:pt>
    <dgm:pt modelId="{49F6C065-755E-4B72-B915-4EF279E4B08F}" type="parTrans" cxnId="{729E8C2C-3C66-455B-B963-A7A7C7BA12B5}">
      <dgm:prSet/>
      <dgm:spPr/>
      <dgm:t>
        <a:bodyPr/>
        <a:lstStyle/>
        <a:p>
          <a:endParaRPr lang="en-US"/>
        </a:p>
      </dgm:t>
    </dgm:pt>
    <dgm:pt modelId="{6A32C2D0-90BC-4561-9A56-4BE0C0F5E946}" type="sibTrans" cxnId="{729E8C2C-3C66-455B-B963-A7A7C7BA12B5}">
      <dgm:prSet/>
      <dgm:spPr/>
      <dgm:t>
        <a:bodyPr/>
        <a:lstStyle/>
        <a:p>
          <a:endParaRPr lang="en-US"/>
        </a:p>
      </dgm:t>
    </dgm:pt>
    <dgm:pt modelId="{078D41DB-584E-463A-AE9F-DBBD804981F2}">
      <dgm:prSet/>
      <dgm:spPr/>
      <dgm:t>
        <a:bodyPr/>
        <a:lstStyle/>
        <a:p>
          <a:r>
            <a:rPr lang="en-US"/>
            <a:t>Advance</a:t>
          </a:r>
        </a:p>
      </dgm:t>
    </dgm:pt>
    <dgm:pt modelId="{4E529C7C-0907-416B-9A5F-F3EE52518744}" type="parTrans" cxnId="{37C3E62B-4995-40A3-ADA2-845DA9313223}">
      <dgm:prSet/>
      <dgm:spPr/>
      <dgm:t>
        <a:bodyPr/>
        <a:lstStyle/>
        <a:p>
          <a:endParaRPr lang="en-US"/>
        </a:p>
      </dgm:t>
    </dgm:pt>
    <dgm:pt modelId="{D10F121F-FE66-45BC-95A7-007487116771}" type="sibTrans" cxnId="{37C3E62B-4995-40A3-ADA2-845DA9313223}">
      <dgm:prSet/>
      <dgm:spPr/>
      <dgm:t>
        <a:bodyPr/>
        <a:lstStyle/>
        <a:p>
          <a:endParaRPr lang="en-US"/>
        </a:p>
      </dgm:t>
    </dgm:pt>
    <dgm:pt modelId="{5DB4D5A2-9805-422B-9A54-FEB6B4854B82}">
      <dgm:prSet/>
      <dgm:spPr/>
      <dgm:t>
        <a:bodyPr/>
        <a:lstStyle/>
        <a:p>
          <a:r>
            <a:rPr lang="en-US"/>
            <a:t>Advance legal protections </a:t>
          </a:r>
        </a:p>
      </dgm:t>
    </dgm:pt>
    <dgm:pt modelId="{739A6BC5-0A4E-43A7-9565-1621B0E1428A}" type="parTrans" cxnId="{7837FB1B-7577-420D-A9A5-1F5CC700831A}">
      <dgm:prSet/>
      <dgm:spPr/>
      <dgm:t>
        <a:bodyPr/>
        <a:lstStyle/>
        <a:p>
          <a:endParaRPr lang="en-US"/>
        </a:p>
      </dgm:t>
    </dgm:pt>
    <dgm:pt modelId="{FCA941E1-09EA-4336-88F2-BFB6B5AFC548}" type="sibTrans" cxnId="{7837FB1B-7577-420D-A9A5-1F5CC700831A}">
      <dgm:prSet/>
      <dgm:spPr/>
      <dgm:t>
        <a:bodyPr/>
        <a:lstStyle/>
        <a:p>
          <a:endParaRPr lang="en-US"/>
        </a:p>
      </dgm:t>
    </dgm:pt>
    <dgm:pt modelId="{673781FA-E441-4D9E-900F-E55C662AABD6}">
      <dgm:prSet/>
      <dgm:spPr/>
      <dgm:t>
        <a:bodyPr/>
        <a:lstStyle/>
        <a:p>
          <a:r>
            <a:rPr lang="en-US"/>
            <a:t>Improve</a:t>
          </a:r>
        </a:p>
      </dgm:t>
    </dgm:pt>
    <dgm:pt modelId="{15A7C9B1-8638-4266-985A-73CDED7FCABB}" type="parTrans" cxnId="{9E4840B2-FC71-4578-A077-0AC03CD32BE8}">
      <dgm:prSet/>
      <dgm:spPr/>
      <dgm:t>
        <a:bodyPr/>
        <a:lstStyle/>
        <a:p>
          <a:endParaRPr lang="en-US"/>
        </a:p>
      </dgm:t>
    </dgm:pt>
    <dgm:pt modelId="{1F2E3817-269B-4B46-9B79-E8C7F3C5EB0C}" type="sibTrans" cxnId="{9E4840B2-FC71-4578-A077-0AC03CD32BE8}">
      <dgm:prSet/>
      <dgm:spPr/>
      <dgm:t>
        <a:bodyPr/>
        <a:lstStyle/>
        <a:p>
          <a:endParaRPr lang="en-US"/>
        </a:p>
      </dgm:t>
    </dgm:pt>
    <dgm:pt modelId="{BB39D12E-B2CB-4543-A073-78D54DDFEDA3}">
      <dgm:prSet/>
      <dgm:spPr/>
      <dgm:t>
        <a:bodyPr/>
        <a:lstStyle/>
        <a:p>
          <a:r>
            <a:rPr lang="en-US"/>
            <a:t>Improve access and inclusivity to services</a:t>
          </a:r>
        </a:p>
      </dgm:t>
    </dgm:pt>
    <dgm:pt modelId="{2454742F-5E63-42F0-888A-B8E31BF2C4E0}" type="parTrans" cxnId="{92302373-9CBC-4906-BD57-FF65DC224ABA}">
      <dgm:prSet/>
      <dgm:spPr/>
      <dgm:t>
        <a:bodyPr/>
        <a:lstStyle/>
        <a:p>
          <a:endParaRPr lang="en-US"/>
        </a:p>
      </dgm:t>
    </dgm:pt>
    <dgm:pt modelId="{AEC18A90-096B-4D38-A115-65179739F396}" type="sibTrans" cxnId="{92302373-9CBC-4906-BD57-FF65DC224ABA}">
      <dgm:prSet/>
      <dgm:spPr/>
      <dgm:t>
        <a:bodyPr/>
        <a:lstStyle/>
        <a:p>
          <a:endParaRPr lang="en-US"/>
        </a:p>
      </dgm:t>
    </dgm:pt>
    <dgm:pt modelId="{648CD7BE-DFD6-48BB-AAE3-5171048B10A7}">
      <dgm:prSet/>
      <dgm:spPr/>
      <dgm:t>
        <a:bodyPr/>
        <a:lstStyle/>
        <a:p>
          <a:r>
            <a:rPr lang="en-US"/>
            <a:t>Expand</a:t>
          </a:r>
        </a:p>
      </dgm:t>
    </dgm:pt>
    <dgm:pt modelId="{3DF36FA8-640E-492A-8C6D-F6B274114CA1}" type="parTrans" cxnId="{F76A72C3-EA46-4A38-A055-9FD25BA236B8}">
      <dgm:prSet/>
      <dgm:spPr/>
      <dgm:t>
        <a:bodyPr/>
        <a:lstStyle/>
        <a:p>
          <a:endParaRPr lang="en-US"/>
        </a:p>
      </dgm:t>
    </dgm:pt>
    <dgm:pt modelId="{346AAFF9-F53F-45DF-9CAD-4A1D9EE2AC71}" type="sibTrans" cxnId="{F76A72C3-EA46-4A38-A055-9FD25BA236B8}">
      <dgm:prSet/>
      <dgm:spPr/>
      <dgm:t>
        <a:bodyPr/>
        <a:lstStyle/>
        <a:p>
          <a:endParaRPr lang="en-US"/>
        </a:p>
      </dgm:t>
    </dgm:pt>
    <dgm:pt modelId="{478BBB61-076C-4CFE-9424-18FA701E7779}">
      <dgm:prSet/>
      <dgm:spPr/>
      <dgm:t>
        <a:bodyPr/>
        <a:lstStyle/>
        <a:p>
          <a:r>
            <a:rPr lang="en-US"/>
            <a:t>Expand research on LGBTQIA+ persons living with disabilities </a:t>
          </a:r>
        </a:p>
      </dgm:t>
    </dgm:pt>
    <dgm:pt modelId="{FAF05076-9A89-4F1C-BC15-F938DEADA801}" type="parTrans" cxnId="{7EA4272C-40FD-4F09-A3DE-8268D741545C}">
      <dgm:prSet/>
      <dgm:spPr/>
      <dgm:t>
        <a:bodyPr/>
        <a:lstStyle/>
        <a:p>
          <a:endParaRPr lang="en-US"/>
        </a:p>
      </dgm:t>
    </dgm:pt>
    <dgm:pt modelId="{F8222D50-C069-4980-9B4F-47E3DF5CFB58}" type="sibTrans" cxnId="{7EA4272C-40FD-4F09-A3DE-8268D741545C}">
      <dgm:prSet/>
      <dgm:spPr/>
      <dgm:t>
        <a:bodyPr/>
        <a:lstStyle/>
        <a:p>
          <a:endParaRPr lang="en-US"/>
        </a:p>
      </dgm:t>
    </dgm:pt>
    <dgm:pt modelId="{C9339C52-49F4-4BAD-BE92-0682921A0B23}">
      <dgm:prSet/>
      <dgm:spPr/>
      <dgm:t>
        <a:bodyPr/>
        <a:lstStyle/>
        <a:p>
          <a:r>
            <a:rPr lang="en-US"/>
            <a:t>Improve</a:t>
          </a:r>
        </a:p>
      </dgm:t>
    </dgm:pt>
    <dgm:pt modelId="{879ABED4-A613-4492-BBEF-671D741BFFA5}" type="parTrans" cxnId="{6AB54F3E-EAD6-429A-BE9D-B4C09B362361}">
      <dgm:prSet/>
      <dgm:spPr/>
      <dgm:t>
        <a:bodyPr/>
        <a:lstStyle/>
        <a:p>
          <a:endParaRPr lang="en-US"/>
        </a:p>
      </dgm:t>
    </dgm:pt>
    <dgm:pt modelId="{78169BDA-DDAE-4F1F-9EB9-AA6B1FBD533A}" type="sibTrans" cxnId="{6AB54F3E-EAD6-429A-BE9D-B4C09B362361}">
      <dgm:prSet/>
      <dgm:spPr/>
      <dgm:t>
        <a:bodyPr/>
        <a:lstStyle/>
        <a:p>
          <a:endParaRPr lang="en-US"/>
        </a:p>
      </dgm:t>
    </dgm:pt>
    <dgm:pt modelId="{21E8083B-B787-4462-A983-D7C6CD3D7914}">
      <dgm:prSet/>
      <dgm:spPr/>
      <dgm:t>
        <a:bodyPr/>
        <a:lstStyle/>
        <a:p>
          <a:r>
            <a:rPr lang="en-US"/>
            <a:t>Improve training</a:t>
          </a:r>
        </a:p>
      </dgm:t>
    </dgm:pt>
    <dgm:pt modelId="{0DD6AB7E-5931-4BD1-A43F-49BBE62D004D}" type="parTrans" cxnId="{BA44F8E8-844B-48A3-B2E9-4A5ABD07E536}">
      <dgm:prSet/>
      <dgm:spPr/>
      <dgm:t>
        <a:bodyPr/>
        <a:lstStyle/>
        <a:p>
          <a:endParaRPr lang="en-US"/>
        </a:p>
      </dgm:t>
    </dgm:pt>
    <dgm:pt modelId="{E9D34F0A-FEC6-4DBA-8731-1D10E293DBC7}" type="sibTrans" cxnId="{BA44F8E8-844B-48A3-B2E9-4A5ABD07E536}">
      <dgm:prSet/>
      <dgm:spPr/>
      <dgm:t>
        <a:bodyPr/>
        <a:lstStyle/>
        <a:p>
          <a:endParaRPr lang="en-US"/>
        </a:p>
      </dgm:t>
    </dgm:pt>
    <dgm:pt modelId="{E66BB94D-A221-4C6F-B367-B537AA8413D9}" type="pres">
      <dgm:prSet presAssocID="{1CF3B0D7-AB73-40CA-9DA0-43B18A8D757D}" presName="Name0" presStyleCnt="0">
        <dgm:presLayoutVars>
          <dgm:dir/>
          <dgm:animLvl val="lvl"/>
          <dgm:resizeHandles val="exact"/>
        </dgm:presLayoutVars>
      </dgm:prSet>
      <dgm:spPr/>
    </dgm:pt>
    <dgm:pt modelId="{A8986EB7-6A79-4F6A-B73E-B650D2F37502}" type="pres">
      <dgm:prSet presAssocID="{6943DF6C-C6A0-4AFB-B231-38CE609406EC}" presName="linNode" presStyleCnt="0"/>
      <dgm:spPr/>
    </dgm:pt>
    <dgm:pt modelId="{CC082D24-62E7-4B3E-A91C-AEEA92669F49}" type="pres">
      <dgm:prSet presAssocID="{6943DF6C-C6A0-4AFB-B231-38CE609406EC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020C5EAA-4944-4540-8813-0CBDC0E0F40A}" type="pres">
      <dgm:prSet presAssocID="{6943DF6C-C6A0-4AFB-B231-38CE609406EC}" presName="descendantText" presStyleLbl="alignAccFollowNode1" presStyleIdx="0" presStyleCnt="5">
        <dgm:presLayoutVars>
          <dgm:bulletEnabled/>
        </dgm:presLayoutVars>
      </dgm:prSet>
      <dgm:spPr/>
    </dgm:pt>
    <dgm:pt modelId="{DA8C7FA5-40BD-47DE-A3A5-5AC6FA209047}" type="pres">
      <dgm:prSet presAssocID="{94088F1C-0E70-4732-9706-75A0334E9ED8}" presName="sp" presStyleCnt="0"/>
      <dgm:spPr/>
    </dgm:pt>
    <dgm:pt modelId="{90DD22D9-40EC-4E55-B4DB-C12D4C262A1D}" type="pres">
      <dgm:prSet presAssocID="{078D41DB-584E-463A-AE9F-DBBD804981F2}" presName="linNode" presStyleCnt="0"/>
      <dgm:spPr/>
    </dgm:pt>
    <dgm:pt modelId="{D7098110-7FB3-4CC7-81A4-AA8909D72320}" type="pres">
      <dgm:prSet presAssocID="{078D41DB-584E-463A-AE9F-DBBD804981F2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FA296D87-9EC8-4B1D-8390-F57BA6A70310}" type="pres">
      <dgm:prSet presAssocID="{078D41DB-584E-463A-AE9F-DBBD804981F2}" presName="descendantText" presStyleLbl="alignAccFollowNode1" presStyleIdx="1" presStyleCnt="5">
        <dgm:presLayoutVars>
          <dgm:bulletEnabled/>
        </dgm:presLayoutVars>
      </dgm:prSet>
      <dgm:spPr/>
    </dgm:pt>
    <dgm:pt modelId="{161814F6-88B8-48FA-AC84-25C9ED242378}" type="pres">
      <dgm:prSet presAssocID="{D10F121F-FE66-45BC-95A7-007487116771}" presName="sp" presStyleCnt="0"/>
      <dgm:spPr/>
    </dgm:pt>
    <dgm:pt modelId="{1C66526F-A616-4352-A218-49D87A9E6FD3}" type="pres">
      <dgm:prSet presAssocID="{673781FA-E441-4D9E-900F-E55C662AABD6}" presName="linNode" presStyleCnt="0"/>
      <dgm:spPr/>
    </dgm:pt>
    <dgm:pt modelId="{0E3F0862-EAF2-470A-BB57-BF8040E3C4B1}" type="pres">
      <dgm:prSet presAssocID="{673781FA-E441-4D9E-900F-E55C662AABD6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45DDF41E-8BAD-44CA-A1C3-36545155A32A}" type="pres">
      <dgm:prSet presAssocID="{673781FA-E441-4D9E-900F-E55C662AABD6}" presName="descendantText" presStyleLbl="alignAccFollowNode1" presStyleIdx="2" presStyleCnt="5">
        <dgm:presLayoutVars>
          <dgm:bulletEnabled/>
        </dgm:presLayoutVars>
      </dgm:prSet>
      <dgm:spPr/>
    </dgm:pt>
    <dgm:pt modelId="{C5A92630-1971-4C8E-824B-51FD053AF712}" type="pres">
      <dgm:prSet presAssocID="{1F2E3817-269B-4B46-9B79-E8C7F3C5EB0C}" presName="sp" presStyleCnt="0"/>
      <dgm:spPr/>
    </dgm:pt>
    <dgm:pt modelId="{F8EFBC1D-3C37-42E1-8831-22A63C9CC97B}" type="pres">
      <dgm:prSet presAssocID="{648CD7BE-DFD6-48BB-AAE3-5171048B10A7}" presName="linNode" presStyleCnt="0"/>
      <dgm:spPr/>
    </dgm:pt>
    <dgm:pt modelId="{968C9CC3-DA96-45B6-83B3-E1ACEE16F4A4}" type="pres">
      <dgm:prSet presAssocID="{648CD7BE-DFD6-48BB-AAE3-5171048B10A7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27B14CB2-403B-4F83-AA0F-8A2FF18A787C}" type="pres">
      <dgm:prSet presAssocID="{648CD7BE-DFD6-48BB-AAE3-5171048B10A7}" presName="descendantText" presStyleLbl="alignAccFollowNode1" presStyleIdx="3" presStyleCnt="5">
        <dgm:presLayoutVars>
          <dgm:bulletEnabled/>
        </dgm:presLayoutVars>
      </dgm:prSet>
      <dgm:spPr/>
    </dgm:pt>
    <dgm:pt modelId="{D2FE8547-68CF-40CE-9952-8F3CA0A2AFE6}" type="pres">
      <dgm:prSet presAssocID="{346AAFF9-F53F-45DF-9CAD-4A1D9EE2AC71}" presName="sp" presStyleCnt="0"/>
      <dgm:spPr/>
    </dgm:pt>
    <dgm:pt modelId="{7D45B9DE-9D54-4435-B878-ED4F3419FCD0}" type="pres">
      <dgm:prSet presAssocID="{C9339C52-49F4-4BAD-BE92-0682921A0B23}" presName="linNode" presStyleCnt="0"/>
      <dgm:spPr/>
    </dgm:pt>
    <dgm:pt modelId="{7B4CCF3F-FFF4-4628-AAA8-FCD36A205491}" type="pres">
      <dgm:prSet presAssocID="{C9339C52-49F4-4BAD-BE92-0682921A0B23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7DFF3269-44A8-48DC-A4B5-7C1116744E43}" type="pres">
      <dgm:prSet presAssocID="{C9339C52-49F4-4BAD-BE92-0682921A0B23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9C90F216-A0AF-493E-B313-B19B87CC3ADB}" type="presOf" srcId="{60FF91DA-69B9-44BD-99EF-AFFCE34F14C3}" destId="{020C5EAA-4944-4540-8813-0CBDC0E0F40A}" srcOrd="0" destOrd="0" presId="urn:microsoft.com/office/officeart/2016/7/layout/VerticalSolidActionList"/>
    <dgm:cxn modelId="{7837FB1B-7577-420D-A9A5-1F5CC700831A}" srcId="{078D41DB-584E-463A-AE9F-DBBD804981F2}" destId="{5DB4D5A2-9805-422B-9A54-FEB6B4854B82}" srcOrd="0" destOrd="0" parTransId="{739A6BC5-0A4E-43A7-9565-1621B0E1428A}" sibTransId="{FCA941E1-09EA-4336-88F2-BFB6B5AFC548}"/>
    <dgm:cxn modelId="{BEAF9920-5027-40AE-87D2-F8172D0EF44B}" type="presOf" srcId="{21E8083B-B787-4462-A983-D7C6CD3D7914}" destId="{7DFF3269-44A8-48DC-A4B5-7C1116744E43}" srcOrd="0" destOrd="0" presId="urn:microsoft.com/office/officeart/2016/7/layout/VerticalSolidActionList"/>
    <dgm:cxn modelId="{37C3E62B-4995-40A3-ADA2-845DA9313223}" srcId="{1CF3B0D7-AB73-40CA-9DA0-43B18A8D757D}" destId="{078D41DB-584E-463A-AE9F-DBBD804981F2}" srcOrd="1" destOrd="0" parTransId="{4E529C7C-0907-416B-9A5F-F3EE52518744}" sibTransId="{D10F121F-FE66-45BC-95A7-007487116771}"/>
    <dgm:cxn modelId="{7EA4272C-40FD-4F09-A3DE-8268D741545C}" srcId="{648CD7BE-DFD6-48BB-AAE3-5171048B10A7}" destId="{478BBB61-076C-4CFE-9424-18FA701E7779}" srcOrd="0" destOrd="0" parTransId="{FAF05076-9A89-4F1C-BC15-F938DEADA801}" sibTransId="{F8222D50-C069-4980-9B4F-47E3DF5CFB58}"/>
    <dgm:cxn modelId="{729E8C2C-3C66-455B-B963-A7A7C7BA12B5}" srcId="{6943DF6C-C6A0-4AFB-B231-38CE609406EC}" destId="{60FF91DA-69B9-44BD-99EF-AFFCE34F14C3}" srcOrd="0" destOrd="0" parTransId="{49F6C065-755E-4B72-B915-4EF279E4B08F}" sibTransId="{6A32C2D0-90BC-4561-9A56-4BE0C0F5E946}"/>
    <dgm:cxn modelId="{FCDE2A3A-9A88-4FF7-A1E7-4A22D9254AE3}" srcId="{1CF3B0D7-AB73-40CA-9DA0-43B18A8D757D}" destId="{6943DF6C-C6A0-4AFB-B231-38CE609406EC}" srcOrd="0" destOrd="0" parTransId="{EE1464CC-3F9E-4991-BF78-2CDA56581B1F}" sibTransId="{94088F1C-0E70-4732-9706-75A0334E9ED8}"/>
    <dgm:cxn modelId="{02C04A3A-8790-4A6C-B053-6E340352172F}" type="presOf" srcId="{478BBB61-076C-4CFE-9424-18FA701E7779}" destId="{27B14CB2-403B-4F83-AA0F-8A2FF18A787C}" srcOrd="0" destOrd="0" presId="urn:microsoft.com/office/officeart/2016/7/layout/VerticalSolidActionList"/>
    <dgm:cxn modelId="{6AB54F3E-EAD6-429A-BE9D-B4C09B362361}" srcId="{1CF3B0D7-AB73-40CA-9DA0-43B18A8D757D}" destId="{C9339C52-49F4-4BAD-BE92-0682921A0B23}" srcOrd="4" destOrd="0" parTransId="{879ABED4-A613-4492-BBEF-671D741BFFA5}" sibTransId="{78169BDA-DDAE-4F1F-9EB9-AA6B1FBD533A}"/>
    <dgm:cxn modelId="{92302373-9CBC-4906-BD57-FF65DC224ABA}" srcId="{673781FA-E441-4D9E-900F-E55C662AABD6}" destId="{BB39D12E-B2CB-4543-A073-78D54DDFEDA3}" srcOrd="0" destOrd="0" parTransId="{2454742F-5E63-42F0-888A-B8E31BF2C4E0}" sibTransId="{AEC18A90-096B-4D38-A115-65179739F396}"/>
    <dgm:cxn modelId="{6B2DC4A3-C8FD-4DFB-B85E-51AE9520C4F9}" type="presOf" srcId="{648CD7BE-DFD6-48BB-AAE3-5171048B10A7}" destId="{968C9CC3-DA96-45B6-83B3-E1ACEE16F4A4}" srcOrd="0" destOrd="0" presId="urn:microsoft.com/office/officeart/2016/7/layout/VerticalSolidActionList"/>
    <dgm:cxn modelId="{E4B5D5B1-E0EA-4D7F-9E00-63238B4134C6}" type="presOf" srcId="{673781FA-E441-4D9E-900F-E55C662AABD6}" destId="{0E3F0862-EAF2-470A-BB57-BF8040E3C4B1}" srcOrd="0" destOrd="0" presId="urn:microsoft.com/office/officeart/2016/7/layout/VerticalSolidActionList"/>
    <dgm:cxn modelId="{9E4840B2-FC71-4578-A077-0AC03CD32BE8}" srcId="{1CF3B0D7-AB73-40CA-9DA0-43B18A8D757D}" destId="{673781FA-E441-4D9E-900F-E55C662AABD6}" srcOrd="2" destOrd="0" parTransId="{15A7C9B1-8638-4266-985A-73CDED7FCABB}" sibTransId="{1F2E3817-269B-4B46-9B79-E8C7F3C5EB0C}"/>
    <dgm:cxn modelId="{E2C7F0BC-E2E2-4872-9A5A-6710CA167729}" type="presOf" srcId="{BB39D12E-B2CB-4543-A073-78D54DDFEDA3}" destId="{45DDF41E-8BAD-44CA-A1C3-36545155A32A}" srcOrd="0" destOrd="0" presId="urn:microsoft.com/office/officeart/2016/7/layout/VerticalSolidActionList"/>
    <dgm:cxn modelId="{25ABF8C2-1D45-4E73-81EF-5EE45C359EA9}" type="presOf" srcId="{C9339C52-49F4-4BAD-BE92-0682921A0B23}" destId="{7B4CCF3F-FFF4-4628-AAA8-FCD36A205491}" srcOrd="0" destOrd="0" presId="urn:microsoft.com/office/officeart/2016/7/layout/VerticalSolidActionList"/>
    <dgm:cxn modelId="{F76A72C3-EA46-4A38-A055-9FD25BA236B8}" srcId="{1CF3B0D7-AB73-40CA-9DA0-43B18A8D757D}" destId="{648CD7BE-DFD6-48BB-AAE3-5171048B10A7}" srcOrd="3" destOrd="0" parTransId="{3DF36FA8-640E-492A-8C6D-F6B274114CA1}" sibTransId="{346AAFF9-F53F-45DF-9CAD-4A1D9EE2AC71}"/>
    <dgm:cxn modelId="{E13598C3-3130-4CBE-98BE-1F27DE049698}" type="presOf" srcId="{078D41DB-584E-463A-AE9F-DBBD804981F2}" destId="{D7098110-7FB3-4CC7-81A4-AA8909D72320}" srcOrd="0" destOrd="0" presId="urn:microsoft.com/office/officeart/2016/7/layout/VerticalSolidActionList"/>
    <dgm:cxn modelId="{924CEAD9-3435-4001-A113-A2309CEFBCA3}" type="presOf" srcId="{6943DF6C-C6A0-4AFB-B231-38CE609406EC}" destId="{CC082D24-62E7-4B3E-A91C-AEEA92669F49}" srcOrd="0" destOrd="0" presId="urn:microsoft.com/office/officeart/2016/7/layout/VerticalSolidActionList"/>
    <dgm:cxn modelId="{D3B8E3DB-AC74-4ED1-A29A-D212DE17C40A}" type="presOf" srcId="{1CF3B0D7-AB73-40CA-9DA0-43B18A8D757D}" destId="{E66BB94D-A221-4C6F-B367-B537AA8413D9}" srcOrd="0" destOrd="0" presId="urn:microsoft.com/office/officeart/2016/7/layout/VerticalSolidActionList"/>
    <dgm:cxn modelId="{BA44F8E8-844B-48A3-B2E9-4A5ABD07E536}" srcId="{C9339C52-49F4-4BAD-BE92-0682921A0B23}" destId="{21E8083B-B787-4462-A983-D7C6CD3D7914}" srcOrd="0" destOrd="0" parTransId="{0DD6AB7E-5931-4BD1-A43F-49BBE62D004D}" sibTransId="{E9D34F0A-FEC6-4DBA-8731-1D10E293DBC7}"/>
    <dgm:cxn modelId="{A56CFAF5-8059-4D85-A415-1624F3FAD5CF}" type="presOf" srcId="{5DB4D5A2-9805-422B-9A54-FEB6B4854B82}" destId="{FA296D87-9EC8-4B1D-8390-F57BA6A70310}" srcOrd="0" destOrd="0" presId="urn:microsoft.com/office/officeart/2016/7/layout/VerticalSolidActionList"/>
    <dgm:cxn modelId="{594A3574-1C3B-4F00-A81F-9EDD9AEB4F1F}" type="presParOf" srcId="{E66BB94D-A221-4C6F-B367-B537AA8413D9}" destId="{A8986EB7-6A79-4F6A-B73E-B650D2F37502}" srcOrd="0" destOrd="0" presId="urn:microsoft.com/office/officeart/2016/7/layout/VerticalSolidActionList"/>
    <dgm:cxn modelId="{4628B5F6-B771-4E74-BBCC-7D1BBD13D3A8}" type="presParOf" srcId="{A8986EB7-6A79-4F6A-B73E-B650D2F37502}" destId="{CC082D24-62E7-4B3E-A91C-AEEA92669F49}" srcOrd="0" destOrd="0" presId="urn:microsoft.com/office/officeart/2016/7/layout/VerticalSolidActionList"/>
    <dgm:cxn modelId="{B68638E7-C481-4871-BE28-DCF550185F2D}" type="presParOf" srcId="{A8986EB7-6A79-4F6A-B73E-B650D2F37502}" destId="{020C5EAA-4944-4540-8813-0CBDC0E0F40A}" srcOrd="1" destOrd="0" presId="urn:microsoft.com/office/officeart/2016/7/layout/VerticalSolidActionList"/>
    <dgm:cxn modelId="{19CB4B3B-49F8-4F84-85D3-4BE97C2752AD}" type="presParOf" srcId="{E66BB94D-A221-4C6F-B367-B537AA8413D9}" destId="{DA8C7FA5-40BD-47DE-A3A5-5AC6FA209047}" srcOrd="1" destOrd="0" presId="urn:microsoft.com/office/officeart/2016/7/layout/VerticalSolidActionList"/>
    <dgm:cxn modelId="{C131291D-17C0-400B-9E8D-D6B67DC57D51}" type="presParOf" srcId="{E66BB94D-A221-4C6F-B367-B537AA8413D9}" destId="{90DD22D9-40EC-4E55-B4DB-C12D4C262A1D}" srcOrd="2" destOrd="0" presId="urn:microsoft.com/office/officeart/2016/7/layout/VerticalSolidActionList"/>
    <dgm:cxn modelId="{5EEE72E2-C1E7-4ED8-A23C-852F76C85706}" type="presParOf" srcId="{90DD22D9-40EC-4E55-B4DB-C12D4C262A1D}" destId="{D7098110-7FB3-4CC7-81A4-AA8909D72320}" srcOrd="0" destOrd="0" presId="urn:microsoft.com/office/officeart/2016/7/layout/VerticalSolidActionList"/>
    <dgm:cxn modelId="{3C139712-CA9E-4634-B7CA-F622CF6E0C03}" type="presParOf" srcId="{90DD22D9-40EC-4E55-B4DB-C12D4C262A1D}" destId="{FA296D87-9EC8-4B1D-8390-F57BA6A70310}" srcOrd="1" destOrd="0" presId="urn:microsoft.com/office/officeart/2016/7/layout/VerticalSolidActionList"/>
    <dgm:cxn modelId="{1D083C94-980A-493F-8B1A-C9FC8906E23B}" type="presParOf" srcId="{E66BB94D-A221-4C6F-B367-B537AA8413D9}" destId="{161814F6-88B8-48FA-AC84-25C9ED242378}" srcOrd="3" destOrd="0" presId="urn:microsoft.com/office/officeart/2016/7/layout/VerticalSolidActionList"/>
    <dgm:cxn modelId="{0F9B513D-4653-45E9-88D9-574C1EE685BB}" type="presParOf" srcId="{E66BB94D-A221-4C6F-B367-B537AA8413D9}" destId="{1C66526F-A616-4352-A218-49D87A9E6FD3}" srcOrd="4" destOrd="0" presId="urn:microsoft.com/office/officeart/2016/7/layout/VerticalSolidActionList"/>
    <dgm:cxn modelId="{801161EB-0B4C-48F5-A869-5F56C08E2C9A}" type="presParOf" srcId="{1C66526F-A616-4352-A218-49D87A9E6FD3}" destId="{0E3F0862-EAF2-470A-BB57-BF8040E3C4B1}" srcOrd="0" destOrd="0" presId="urn:microsoft.com/office/officeart/2016/7/layout/VerticalSolidActionList"/>
    <dgm:cxn modelId="{FE9F051F-3597-45A9-B4E0-76FEF9CEFBFE}" type="presParOf" srcId="{1C66526F-A616-4352-A218-49D87A9E6FD3}" destId="{45DDF41E-8BAD-44CA-A1C3-36545155A32A}" srcOrd="1" destOrd="0" presId="urn:microsoft.com/office/officeart/2016/7/layout/VerticalSolidActionList"/>
    <dgm:cxn modelId="{FF608B55-05E1-4106-97EC-EC6E07B1DB52}" type="presParOf" srcId="{E66BB94D-A221-4C6F-B367-B537AA8413D9}" destId="{C5A92630-1971-4C8E-824B-51FD053AF712}" srcOrd="5" destOrd="0" presId="urn:microsoft.com/office/officeart/2016/7/layout/VerticalSolidActionList"/>
    <dgm:cxn modelId="{506279D4-1386-41F4-9450-BF97D9D74706}" type="presParOf" srcId="{E66BB94D-A221-4C6F-B367-B537AA8413D9}" destId="{F8EFBC1D-3C37-42E1-8831-22A63C9CC97B}" srcOrd="6" destOrd="0" presId="urn:microsoft.com/office/officeart/2016/7/layout/VerticalSolidActionList"/>
    <dgm:cxn modelId="{EDE20E95-0948-4239-8067-B7ED7D0464CD}" type="presParOf" srcId="{F8EFBC1D-3C37-42E1-8831-22A63C9CC97B}" destId="{968C9CC3-DA96-45B6-83B3-E1ACEE16F4A4}" srcOrd="0" destOrd="0" presId="urn:microsoft.com/office/officeart/2016/7/layout/VerticalSolidActionList"/>
    <dgm:cxn modelId="{9B194787-660E-42A6-9957-AA19E8ED0316}" type="presParOf" srcId="{F8EFBC1D-3C37-42E1-8831-22A63C9CC97B}" destId="{27B14CB2-403B-4F83-AA0F-8A2FF18A787C}" srcOrd="1" destOrd="0" presId="urn:microsoft.com/office/officeart/2016/7/layout/VerticalSolidActionList"/>
    <dgm:cxn modelId="{171896E7-2226-43E0-86A0-DF086A3D2438}" type="presParOf" srcId="{E66BB94D-A221-4C6F-B367-B537AA8413D9}" destId="{D2FE8547-68CF-40CE-9952-8F3CA0A2AFE6}" srcOrd="7" destOrd="0" presId="urn:microsoft.com/office/officeart/2016/7/layout/VerticalSolidActionList"/>
    <dgm:cxn modelId="{0DA300DA-C3F2-49A3-A19D-F9613CC0020D}" type="presParOf" srcId="{E66BB94D-A221-4C6F-B367-B537AA8413D9}" destId="{7D45B9DE-9D54-4435-B878-ED4F3419FCD0}" srcOrd="8" destOrd="0" presId="urn:microsoft.com/office/officeart/2016/7/layout/VerticalSolidActionList"/>
    <dgm:cxn modelId="{C4F23A10-5492-48A0-B2DC-C4AA346DFBCE}" type="presParOf" srcId="{7D45B9DE-9D54-4435-B878-ED4F3419FCD0}" destId="{7B4CCF3F-FFF4-4628-AAA8-FCD36A205491}" srcOrd="0" destOrd="0" presId="urn:microsoft.com/office/officeart/2016/7/layout/VerticalSolidActionList"/>
    <dgm:cxn modelId="{CB029FC4-832E-440B-9E05-BCEC702A9932}" type="presParOf" srcId="{7D45B9DE-9D54-4435-B878-ED4F3419FCD0}" destId="{7DFF3269-44A8-48DC-A4B5-7C1116744E43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4DA91-6093-4152-8194-6F7D7CD556EA}">
      <dsp:nvSpPr>
        <dsp:cNvPr id="0" name=""/>
        <dsp:cNvSpPr/>
      </dsp:nvSpPr>
      <dsp:spPr>
        <a:xfrm>
          <a:off x="0" y="420"/>
          <a:ext cx="6490855" cy="9832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86AAF-570F-4EB6-AD22-AF33D6693A3E}">
      <dsp:nvSpPr>
        <dsp:cNvPr id="0" name=""/>
        <dsp:cNvSpPr/>
      </dsp:nvSpPr>
      <dsp:spPr>
        <a:xfrm>
          <a:off x="297422" y="221643"/>
          <a:ext cx="540768" cy="540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6582E-2CE9-4E6B-BC5C-63DB702331A0}">
      <dsp:nvSpPr>
        <dsp:cNvPr id="0" name=""/>
        <dsp:cNvSpPr/>
      </dsp:nvSpPr>
      <dsp:spPr>
        <a:xfrm>
          <a:off x="1135613" y="420"/>
          <a:ext cx="5355241" cy="983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57" tIns="104057" rIns="104057" bIns="1040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Close Your Eyes</a:t>
          </a:r>
        </a:p>
      </dsp:txBody>
      <dsp:txXfrm>
        <a:off x="1135613" y="420"/>
        <a:ext cx="5355241" cy="983215"/>
      </dsp:txXfrm>
    </dsp:sp>
    <dsp:sp modelId="{665004B6-533E-40FC-B299-2C84F7CEA79C}">
      <dsp:nvSpPr>
        <dsp:cNvPr id="0" name=""/>
        <dsp:cNvSpPr/>
      </dsp:nvSpPr>
      <dsp:spPr>
        <a:xfrm>
          <a:off x="0" y="1229438"/>
          <a:ext cx="6490855" cy="9832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77409-5EE3-4FFA-BA74-77ABBF591789}">
      <dsp:nvSpPr>
        <dsp:cNvPr id="0" name=""/>
        <dsp:cNvSpPr/>
      </dsp:nvSpPr>
      <dsp:spPr>
        <a:xfrm>
          <a:off x="297422" y="1450662"/>
          <a:ext cx="540768" cy="540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A7658-E067-4207-9CEE-3D2E5DFB91AC}">
      <dsp:nvSpPr>
        <dsp:cNvPr id="0" name=""/>
        <dsp:cNvSpPr/>
      </dsp:nvSpPr>
      <dsp:spPr>
        <a:xfrm>
          <a:off x="1135613" y="1229438"/>
          <a:ext cx="5355241" cy="983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57" tIns="104057" rIns="104057" bIns="1040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 I say these words, think about the emotion that you feel when you hear them.</a:t>
          </a:r>
        </a:p>
      </dsp:txBody>
      <dsp:txXfrm>
        <a:off x="1135613" y="1229438"/>
        <a:ext cx="5355241" cy="983215"/>
      </dsp:txXfrm>
    </dsp:sp>
    <dsp:sp modelId="{D3006456-CEBA-497E-9D4F-7C58365EA82A}">
      <dsp:nvSpPr>
        <dsp:cNvPr id="0" name=""/>
        <dsp:cNvSpPr/>
      </dsp:nvSpPr>
      <dsp:spPr>
        <a:xfrm>
          <a:off x="0" y="2458457"/>
          <a:ext cx="6490855" cy="9832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A3AB6-FB74-45CA-AE2D-D3A6C83FAAEE}">
      <dsp:nvSpPr>
        <dsp:cNvPr id="0" name=""/>
        <dsp:cNvSpPr/>
      </dsp:nvSpPr>
      <dsp:spPr>
        <a:xfrm>
          <a:off x="297422" y="2679681"/>
          <a:ext cx="540768" cy="5407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A86E7-3020-4A7A-A13A-B3C64CA1AFCE}">
      <dsp:nvSpPr>
        <dsp:cNvPr id="0" name=""/>
        <dsp:cNvSpPr/>
      </dsp:nvSpPr>
      <dsp:spPr>
        <a:xfrm>
          <a:off x="1135613" y="2458457"/>
          <a:ext cx="5355241" cy="983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57" tIns="104057" rIns="104057" bIns="1040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did you feel? </a:t>
          </a:r>
        </a:p>
      </dsp:txBody>
      <dsp:txXfrm>
        <a:off x="1135613" y="2458457"/>
        <a:ext cx="5355241" cy="983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59E6D-08BB-453D-B3BA-979604A582D8}">
      <dsp:nvSpPr>
        <dsp:cNvPr id="0" name=""/>
        <dsp:cNvSpPr/>
      </dsp:nvSpPr>
      <dsp:spPr>
        <a:xfrm>
          <a:off x="842" y="632719"/>
          <a:ext cx="3285155" cy="1971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2015 Same-Sex Marriage Act and the question of full civil liberties (Perone, 2015). </a:t>
          </a:r>
        </a:p>
      </dsp:txBody>
      <dsp:txXfrm>
        <a:off x="842" y="632719"/>
        <a:ext cx="3285155" cy="1971093"/>
      </dsp:txXfrm>
    </dsp:sp>
    <dsp:sp modelId="{45956D7D-4B10-4F10-A713-943EF907A7A6}">
      <dsp:nvSpPr>
        <dsp:cNvPr id="0" name=""/>
        <dsp:cNvSpPr/>
      </dsp:nvSpPr>
      <dsp:spPr>
        <a:xfrm>
          <a:off x="3614513" y="632719"/>
          <a:ext cx="3285155" cy="1971093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Health care discrimination exists despite expansion of civil liberties (Emlet et al., 2017; Fallin-Bennet, 2015).</a:t>
          </a:r>
        </a:p>
      </dsp:txBody>
      <dsp:txXfrm>
        <a:off x="3614513" y="632719"/>
        <a:ext cx="3285155" cy="1971093"/>
      </dsp:txXfrm>
    </dsp:sp>
    <dsp:sp modelId="{1E5784BB-C520-4D04-8B9C-7DF13020B7B1}">
      <dsp:nvSpPr>
        <dsp:cNvPr id="0" name=""/>
        <dsp:cNvSpPr/>
      </dsp:nvSpPr>
      <dsp:spPr>
        <a:xfrm>
          <a:off x="842" y="2932328"/>
          <a:ext cx="3285155" cy="1971093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Health needs went unmet due to discriminatory practices (Doyle &amp; Molix, 2016; Figueroa &amp; Zoccola, 2016; Gonzales &amp; Henning-Smith, 2017; Pachankis &amp; Bränström, 2019).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42" y="2932328"/>
        <a:ext cx="3285155" cy="1971093"/>
      </dsp:txXfrm>
    </dsp:sp>
    <dsp:sp modelId="{CBD3E5C0-3F14-4536-BDEB-F5FEC76AC028}">
      <dsp:nvSpPr>
        <dsp:cNvPr id="0" name=""/>
        <dsp:cNvSpPr/>
      </dsp:nvSpPr>
      <dsp:spPr>
        <a:xfrm>
          <a:off x="3614513" y="2932328"/>
          <a:ext cx="3285155" cy="197109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The understanding of the impact of discrimination on health-related behavior is limited (Whitehead et al., 2016). </a:t>
          </a:r>
        </a:p>
      </dsp:txBody>
      <dsp:txXfrm>
        <a:off x="3614513" y="2932328"/>
        <a:ext cx="3285155" cy="1971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EAD60-AC33-4CC4-9C3C-C36BA661301C}">
      <dsp:nvSpPr>
        <dsp:cNvPr id="0" name=""/>
        <dsp:cNvSpPr/>
      </dsp:nvSpPr>
      <dsp:spPr>
        <a:xfrm>
          <a:off x="0" y="2145"/>
          <a:ext cx="1090506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D54A84-48DF-4896-BDC1-CBBFAAFF73A9}">
      <dsp:nvSpPr>
        <dsp:cNvPr id="0" name=""/>
        <dsp:cNvSpPr/>
      </dsp:nvSpPr>
      <dsp:spPr>
        <a:xfrm>
          <a:off x="0" y="2145"/>
          <a:ext cx="10905066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Literature on understanding health-related behavior of sexual minorities outside of mental health and sexual health is scant (Barefoot et al., 2017;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Bristowe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et al., 2018; Doyle &amp;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Molix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2016).</a:t>
          </a:r>
        </a:p>
      </dsp:txBody>
      <dsp:txXfrm>
        <a:off x="0" y="2145"/>
        <a:ext cx="10905066" cy="1463230"/>
      </dsp:txXfrm>
    </dsp:sp>
    <dsp:sp modelId="{668840D0-DFA6-47C4-A383-15D14B046377}">
      <dsp:nvSpPr>
        <dsp:cNvPr id="0" name=""/>
        <dsp:cNvSpPr/>
      </dsp:nvSpPr>
      <dsp:spPr>
        <a:xfrm>
          <a:off x="0" y="1465375"/>
          <a:ext cx="1090506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C3DB8E-B535-4AFA-9300-A897E6728BE6}">
      <dsp:nvSpPr>
        <dsp:cNvPr id="0" name=""/>
        <dsp:cNvSpPr/>
      </dsp:nvSpPr>
      <dsp:spPr>
        <a:xfrm>
          <a:off x="0" y="1465375"/>
          <a:ext cx="10905066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Fundamental literature focal points have included (a) provider preparedness, (b) geographic location limitations, (c) sexual health discrimination, (d) legal protections, and (e) sexual orientation disclosure (Baldwin et al., 2017; Bowling et al., 2019; Chasin, 2015; Cyrus, 2017).</a:t>
          </a:r>
        </a:p>
      </dsp:txBody>
      <dsp:txXfrm>
        <a:off x="0" y="1465375"/>
        <a:ext cx="10905066" cy="1463230"/>
      </dsp:txXfrm>
    </dsp:sp>
    <dsp:sp modelId="{CA8F91F4-090E-431C-803B-4AB3A4E32882}">
      <dsp:nvSpPr>
        <dsp:cNvPr id="0" name=""/>
        <dsp:cNvSpPr/>
      </dsp:nvSpPr>
      <dsp:spPr>
        <a:xfrm>
          <a:off x="0" y="2928606"/>
          <a:ext cx="1090506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5A0254-0DB7-49B2-9B4D-3FE83E55C89E}">
      <dsp:nvSpPr>
        <dsp:cNvPr id="0" name=""/>
        <dsp:cNvSpPr/>
      </dsp:nvSpPr>
      <dsp:spPr>
        <a:xfrm>
          <a:off x="0" y="2928606"/>
          <a:ext cx="10905066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Pre-existing literature fails to acknowledge the impact of how stigma presents itself in practice and how that stigma impacts health behavior of sexual minorities (Dichter et al., 2018; Dolezal &amp; Lyons, 2017; Ellner &amp; Phillips, 2017; English et al., 2018; Gahagan &amp; Subirana-Malaret, 2018; Hughes et al., 2017). </a:t>
          </a:r>
        </a:p>
      </dsp:txBody>
      <dsp:txXfrm>
        <a:off x="0" y="2928606"/>
        <a:ext cx="10905066" cy="1463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6A2AB-1CEF-4449-8A06-662E5A175B91}">
      <dsp:nvSpPr>
        <dsp:cNvPr id="0" name=""/>
        <dsp:cNvSpPr/>
      </dsp:nvSpPr>
      <dsp:spPr>
        <a:xfrm>
          <a:off x="186042" y="2108"/>
          <a:ext cx="3119246" cy="1871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Limited articles were published during the conduct of this study (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Aisner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2020; Furness et al., 2020;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Willging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et al., 2020).</a:t>
          </a:r>
        </a:p>
      </dsp:txBody>
      <dsp:txXfrm>
        <a:off x="186042" y="2108"/>
        <a:ext cx="3119246" cy="1871548"/>
      </dsp:txXfrm>
    </dsp:sp>
    <dsp:sp modelId="{0680E18C-5177-4F6D-92A2-D17A0AFD3A17}">
      <dsp:nvSpPr>
        <dsp:cNvPr id="0" name=""/>
        <dsp:cNvSpPr/>
      </dsp:nvSpPr>
      <dsp:spPr>
        <a:xfrm>
          <a:off x="3617214" y="2108"/>
          <a:ext cx="3119246" cy="1871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Verbal and physical manifestations of stigmatization were found in the participant’s narratives</a:t>
          </a:r>
          <a:r>
            <a:rPr lang="en-US" sz="1600" kern="1200" dirty="0"/>
            <a:t>. </a:t>
          </a:r>
        </a:p>
      </dsp:txBody>
      <dsp:txXfrm>
        <a:off x="3617214" y="2108"/>
        <a:ext cx="3119246" cy="1871548"/>
      </dsp:txXfrm>
    </dsp:sp>
    <dsp:sp modelId="{E7719FE2-D2B2-4265-AA49-B3B9292ED7A6}">
      <dsp:nvSpPr>
        <dsp:cNvPr id="0" name=""/>
        <dsp:cNvSpPr/>
      </dsp:nvSpPr>
      <dsp:spPr>
        <a:xfrm>
          <a:off x="7048385" y="2108"/>
          <a:ext cx="3119246" cy="1871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Acceptance of the provider toward the LGBTQIA+ community, communication patterns, and exposure to the LGBTQIA+ community were influencing factors impacting the components of health-related behavior. </a:t>
          </a:r>
        </a:p>
      </dsp:txBody>
      <dsp:txXfrm>
        <a:off x="7048385" y="2108"/>
        <a:ext cx="3119246" cy="1871548"/>
      </dsp:txXfrm>
    </dsp:sp>
    <dsp:sp modelId="{EDBF271F-4C96-4FCC-A230-72D82B6523D3}">
      <dsp:nvSpPr>
        <dsp:cNvPr id="0" name=""/>
        <dsp:cNvSpPr/>
      </dsp:nvSpPr>
      <dsp:spPr>
        <a:xfrm>
          <a:off x="1901628" y="2185580"/>
          <a:ext cx="3119246" cy="1871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Provider credentials offer a power differential on the dynamic interaction between sexual minorities and the provider in discussing health care needs. </a:t>
          </a:r>
        </a:p>
      </dsp:txBody>
      <dsp:txXfrm>
        <a:off x="1901628" y="2185580"/>
        <a:ext cx="3119246" cy="1871548"/>
      </dsp:txXfrm>
    </dsp:sp>
    <dsp:sp modelId="{0D29A601-4665-4CB3-8522-0BF26A411C12}">
      <dsp:nvSpPr>
        <dsp:cNvPr id="0" name=""/>
        <dsp:cNvSpPr/>
      </dsp:nvSpPr>
      <dsp:spPr>
        <a:xfrm>
          <a:off x="5332799" y="2185580"/>
          <a:ext cx="3119246" cy="1871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Barometric change represented as an external presence of self indicates unchartered areas of health care for LGBTQIA+ health research. </a:t>
          </a:r>
        </a:p>
      </dsp:txBody>
      <dsp:txXfrm>
        <a:off x="5332799" y="2185580"/>
        <a:ext cx="3119246" cy="1871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C5EAA-4944-4540-8813-0CBDC0E0F40A}">
      <dsp:nvSpPr>
        <dsp:cNvPr id="0" name=""/>
        <dsp:cNvSpPr/>
      </dsp:nvSpPr>
      <dsp:spPr>
        <a:xfrm>
          <a:off x="999086" y="1819"/>
          <a:ext cx="3996344" cy="7981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0" tIns="202721" rIns="77540" bIns="2027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Understand ADA laws and how it applies to LGBTQIA+ persons</a:t>
          </a:r>
        </a:p>
      </dsp:txBody>
      <dsp:txXfrm>
        <a:off x="999086" y="1819"/>
        <a:ext cx="3996344" cy="798115"/>
      </dsp:txXfrm>
    </dsp:sp>
    <dsp:sp modelId="{CC082D24-62E7-4B3E-A91C-AEEA92669F49}">
      <dsp:nvSpPr>
        <dsp:cNvPr id="0" name=""/>
        <dsp:cNvSpPr/>
      </dsp:nvSpPr>
      <dsp:spPr>
        <a:xfrm>
          <a:off x="0" y="1819"/>
          <a:ext cx="999086" cy="798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68" tIns="78836" rIns="52868" bIns="7883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Understand</a:t>
          </a:r>
        </a:p>
      </dsp:txBody>
      <dsp:txXfrm>
        <a:off x="0" y="1819"/>
        <a:ext cx="999086" cy="798115"/>
      </dsp:txXfrm>
    </dsp:sp>
    <dsp:sp modelId="{FA296D87-9EC8-4B1D-8390-F57BA6A70310}">
      <dsp:nvSpPr>
        <dsp:cNvPr id="0" name=""/>
        <dsp:cNvSpPr/>
      </dsp:nvSpPr>
      <dsp:spPr>
        <a:xfrm>
          <a:off x="999086" y="847820"/>
          <a:ext cx="3996344" cy="7981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0" tIns="202721" rIns="77540" bIns="2027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Advance legal protections </a:t>
          </a:r>
        </a:p>
      </dsp:txBody>
      <dsp:txXfrm>
        <a:off x="999086" y="847820"/>
        <a:ext cx="3996344" cy="798115"/>
      </dsp:txXfrm>
    </dsp:sp>
    <dsp:sp modelId="{D7098110-7FB3-4CC7-81A4-AA8909D72320}">
      <dsp:nvSpPr>
        <dsp:cNvPr id="0" name=""/>
        <dsp:cNvSpPr/>
      </dsp:nvSpPr>
      <dsp:spPr>
        <a:xfrm>
          <a:off x="0" y="847820"/>
          <a:ext cx="999086" cy="798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68" tIns="78836" rIns="52868" bIns="7883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Advance</a:t>
          </a:r>
        </a:p>
      </dsp:txBody>
      <dsp:txXfrm>
        <a:off x="0" y="847820"/>
        <a:ext cx="999086" cy="798115"/>
      </dsp:txXfrm>
    </dsp:sp>
    <dsp:sp modelId="{45DDF41E-8BAD-44CA-A1C3-36545155A32A}">
      <dsp:nvSpPr>
        <dsp:cNvPr id="0" name=""/>
        <dsp:cNvSpPr/>
      </dsp:nvSpPr>
      <dsp:spPr>
        <a:xfrm>
          <a:off x="999086" y="1693822"/>
          <a:ext cx="3996344" cy="7981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0" tIns="202721" rIns="77540" bIns="2027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Improve access and inclusivity to services</a:t>
          </a:r>
        </a:p>
      </dsp:txBody>
      <dsp:txXfrm>
        <a:off x="999086" y="1693822"/>
        <a:ext cx="3996344" cy="798115"/>
      </dsp:txXfrm>
    </dsp:sp>
    <dsp:sp modelId="{0E3F0862-EAF2-470A-BB57-BF8040E3C4B1}">
      <dsp:nvSpPr>
        <dsp:cNvPr id="0" name=""/>
        <dsp:cNvSpPr/>
      </dsp:nvSpPr>
      <dsp:spPr>
        <a:xfrm>
          <a:off x="0" y="1693822"/>
          <a:ext cx="999086" cy="798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68" tIns="78836" rIns="52868" bIns="7883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Improve</a:t>
          </a:r>
        </a:p>
      </dsp:txBody>
      <dsp:txXfrm>
        <a:off x="0" y="1693822"/>
        <a:ext cx="999086" cy="798115"/>
      </dsp:txXfrm>
    </dsp:sp>
    <dsp:sp modelId="{27B14CB2-403B-4F83-AA0F-8A2FF18A787C}">
      <dsp:nvSpPr>
        <dsp:cNvPr id="0" name=""/>
        <dsp:cNvSpPr/>
      </dsp:nvSpPr>
      <dsp:spPr>
        <a:xfrm>
          <a:off x="999086" y="2539824"/>
          <a:ext cx="3996344" cy="7981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0" tIns="202721" rIns="77540" bIns="2027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Expand research on LGBTQIA+ persons living with disabilities </a:t>
          </a:r>
        </a:p>
      </dsp:txBody>
      <dsp:txXfrm>
        <a:off x="999086" y="2539824"/>
        <a:ext cx="3996344" cy="798115"/>
      </dsp:txXfrm>
    </dsp:sp>
    <dsp:sp modelId="{968C9CC3-DA96-45B6-83B3-E1ACEE16F4A4}">
      <dsp:nvSpPr>
        <dsp:cNvPr id="0" name=""/>
        <dsp:cNvSpPr/>
      </dsp:nvSpPr>
      <dsp:spPr>
        <a:xfrm>
          <a:off x="0" y="2539824"/>
          <a:ext cx="999086" cy="798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68" tIns="78836" rIns="52868" bIns="7883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Expand</a:t>
          </a:r>
        </a:p>
      </dsp:txBody>
      <dsp:txXfrm>
        <a:off x="0" y="2539824"/>
        <a:ext cx="999086" cy="798115"/>
      </dsp:txXfrm>
    </dsp:sp>
    <dsp:sp modelId="{7DFF3269-44A8-48DC-A4B5-7C1116744E43}">
      <dsp:nvSpPr>
        <dsp:cNvPr id="0" name=""/>
        <dsp:cNvSpPr/>
      </dsp:nvSpPr>
      <dsp:spPr>
        <a:xfrm>
          <a:off x="999086" y="3385826"/>
          <a:ext cx="3996344" cy="7981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0" tIns="202721" rIns="77540" bIns="2027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Improve training</a:t>
          </a:r>
        </a:p>
      </dsp:txBody>
      <dsp:txXfrm>
        <a:off x="999086" y="3385826"/>
        <a:ext cx="3996344" cy="798115"/>
      </dsp:txXfrm>
    </dsp:sp>
    <dsp:sp modelId="{7B4CCF3F-FFF4-4628-AAA8-FCD36A205491}">
      <dsp:nvSpPr>
        <dsp:cNvPr id="0" name=""/>
        <dsp:cNvSpPr/>
      </dsp:nvSpPr>
      <dsp:spPr>
        <a:xfrm>
          <a:off x="0" y="3385826"/>
          <a:ext cx="999086" cy="798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68" tIns="78836" rIns="52868" bIns="7883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Improve</a:t>
          </a:r>
        </a:p>
      </dsp:txBody>
      <dsp:txXfrm>
        <a:off x="0" y="3385826"/>
        <a:ext cx="999086" cy="798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0334D7-923B-4DC7-BBD8-FFB01630FE9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4C8350-5A0B-4543-AFB5-3DD66C49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C250AF-F5BC-4D7D-8930-77CEF1ED360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1D2C34-33D7-4D10-81B5-5D933799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D2C34-33D7-4D10-81B5-5D93379917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D2C34-33D7-4D10-81B5-5D93379917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3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D2C34-33D7-4D10-81B5-5D93379917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9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A54D-0E22-499D-ACC7-68F3F7F0B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1459C-468F-4C68-99DA-25992F964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7FE75-2E12-44A3-87BC-2DC79018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56F7-36C1-422C-99E3-30F48855F42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7CF61-870B-4CD1-B9F9-F6D2D5BD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67D8C-06B0-4E48-9575-EEB2D6BC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15E-AC43-4406-BDA4-D60DC5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6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9357-AAC7-41EC-B117-A8B463E62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A15A8-FA42-48C9-A497-A7E1710DA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1D3F7-0EC5-4641-BE05-F5A44CC3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56F7-36C1-422C-99E3-30F48855F42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75150-0DCE-4109-929A-8B1887EC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2B4C8-D7C5-4542-9C73-C62CD4EB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15E-AC43-4406-BDA4-D60DC5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368D9-6849-469B-BAE8-A2CBF1C73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D2D97-996F-484F-9A4B-34E37FD70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68AE4-0505-4316-B2C9-C9278356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56F7-36C1-422C-99E3-30F48855F42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EEA4A-9147-4534-B360-EC123F8E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18406-C06F-4A4F-BC3A-D64A2864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15E-AC43-4406-BDA4-D60DC5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3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4862" y="1822563"/>
            <a:ext cx="6261618" cy="1181849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000" b="1" spc="0" baseline="0">
                <a:solidFill>
                  <a:srgbClr val="24446C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(Calibri Bold 40 Pt.)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4862" y="3152886"/>
            <a:ext cx="6261618" cy="9015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00" b="0">
                <a:solidFill>
                  <a:srgbClr val="4E84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Title</a:t>
            </a:r>
            <a:br>
              <a:rPr lang="en-US" dirty="0"/>
            </a:br>
            <a:r>
              <a:rPr lang="en-US" dirty="0"/>
              <a:t>Date (Calibri Body 26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88" y="2620325"/>
            <a:ext cx="2887109" cy="1154843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509858" y="1593368"/>
            <a:ext cx="0" cy="3756991"/>
          </a:xfrm>
          <a:prstGeom prst="line">
            <a:avLst/>
          </a:prstGeom>
          <a:ln w="15875">
            <a:solidFill>
              <a:srgbClr val="4E8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44862" y="4186388"/>
            <a:ext cx="6261618" cy="7255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rgbClr val="4E84C4"/>
                </a:solidFill>
                <a:latin typeface="+mn-lt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name and credentials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@twitter (Calibri Body 20 pt. italics)</a:t>
            </a:r>
          </a:p>
        </p:txBody>
      </p:sp>
    </p:spTree>
    <p:extLst>
      <p:ext uri="{BB962C8B-B14F-4D97-AF65-F5344CB8AC3E}">
        <p14:creationId xmlns:p14="http://schemas.microsoft.com/office/powerpoint/2010/main" val="3780073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_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7033835" y="0"/>
            <a:ext cx="5158154" cy="6862440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dirty="0"/>
              <a:t>Choose a vertical-oriented photo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3" y="6460867"/>
            <a:ext cx="1473757" cy="2417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8489" y="1778000"/>
            <a:ext cx="5854622" cy="1178559"/>
          </a:xfrm>
        </p:spPr>
        <p:txBody>
          <a:bodyPr anchor="b" anchorCtr="0">
            <a:noAutofit/>
          </a:bodyPr>
          <a:lstStyle>
            <a:lvl1pPr algn="ctr">
              <a:defRPr sz="4000" b="1" baseline="0"/>
            </a:lvl1pPr>
          </a:lstStyle>
          <a:p>
            <a:r>
              <a:rPr lang="en-US" dirty="0"/>
              <a:t>Section Heading, </a:t>
            </a:r>
            <a:br>
              <a:rPr lang="en-US" dirty="0"/>
            </a:br>
            <a:r>
              <a:rPr lang="en-US" dirty="0"/>
              <a:t>(Calibri Bold 40 Pt.)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98487" y="3068321"/>
            <a:ext cx="5951399" cy="565352"/>
          </a:xfrm>
        </p:spPr>
        <p:txBody>
          <a:bodyPr>
            <a:noAutofit/>
          </a:bodyPr>
          <a:lstStyle>
            <a:lvl1pPr algn="ctr">
              <a:defRPr sz="3000" baseline="0"/>
            </a:lvl1pPr>
          </a:lstStyle>
          <a:p>
            <a:pPr lvl="0"/>
            <a:r>
              <a:rPr lang="en-US" dirty="0"/>
              <a:t>Section subhead (Calibri Body 30 pt.)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76CA7C-D096-4842-846A-810AF162B5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697" y="6162128"/>
            <a:ext cx="1038204" cy="4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1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text left_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545" y="605499"/>
            <a:ext cx="6490855" cy="1034011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 dirty="0"/>
              <a:t>Slide Heading </a:t>
            </a:r>
            <a:br>
              <a:rPr lang="en-US" dirty="0"/>
            </a:br>
            <a:r>
              <a:rPr lang="en-US" dirty="0"/>
              <a:t>Calibri Bold 40 Pt., All Caps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9545" y="2299284"/>
            <a:ext cx="6490855" cy="3442093"/>
          </a:xfrm>
        </p:spPr>
        <p:txBody>
          <a:bodyPr/>
          <a:lstStyle>
            <a:lvl3pPr marL="461963" indent="-231775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Subhead Calibri Body 36 pt.</a:t>
            </a:r>
          </a:p>
          <a:p>
            <a:pPr lvl="1"/>
            <a:r>
              <a:rPr lang="en-US" dirty="0"/>
              <a:t>Calibri Body 34 pt.</a:t>
            </a:r>
          </a:p>
          <a:p>
            <a:pPr lvl="2"/>
            <a:r>
              <a:rPr lang="en-US" dirty="0"/>
              <a:t>Calibri Body 32 pt.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2" y="6453932"/>
            <a:ext cx="1560777" cy="255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8B9884-0051-3349-87FC-1634F2BA2D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490" y="6453932"/>
            <a:ext cx="1549357" cy="255644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EEB8233-0D58-3E49-AAB9-842C91F492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53795" y="588952"/>
            <a:ext cx="4318660" cy="51524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Choose a vertical-oriented photo</a:t>
            </a:r>
          </a:p>
        </p:txBody>
      </p:sp>
    </p:spTree>
    <p:extLst>
      <p:ext uri="{BB962C8B-B14F-4D97-AF65-F5344CB8AC3E}">
        <p14:creationId xmlns:p14="http://schemas.microsoft.com/office/powerpoint/2010/main" val="367743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jor_Section_no photo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23497-4E23-424C-8CC6-9F3DF8319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79" y="6453932"/>
            <a:ext cx="1560777" cy="255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A76191-4336-9B4D-A724-79CB8B4D8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835"/>
          <a:stretch/>
        </p:blipFill>
        <p:spPr>
          <a:xfrm>
            <a:off x="5672847" y="4320407"/>
            <a:ext cx="869493" cy="61934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931FBF8-CA44-5A40-A55D-A962B0CCE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559" y="2262716"/>
            <a:ext cx="10972800" cy="1643800"/>
          </a:xfrm>
        </p:spPr>
        <p:txBody>
          <a:bodyPr anchor="ctr" anchorCtr="1">
            <a:noAutofit/>
          </a:bodyPr>
          <a:lstStyle>
            <a:lvl1pPr algn="ctr">
              <a:defRPr sz="6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MAJOR SECTION HEADING,</a:t>
            </a:r>
            <a:br>
              <a:rPr lang="en-US" dirty="0"/>
            </a:br>
            <a:r>
              <a:rPr lang="en-US" dirty="0"/>
              <a:t>ALL CAPS CALIBRI BOLD 66 PT.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4B2E15-AA36-3A46-A80F-DEFE0AA304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531" y="5989854"/>
            <a:ext cx="4025900" cy="719722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NOTE: Please use only one major section heading style throughout your slide presentation. For example, do not mix the dark blue background with the light blue or white major section  style.</a:t>
            </a:r>
          </a:p>
        </p:txBody>
      </p:sp>
    </p:spTree>
    <p:extLst>
      <p:ext uri="{BB962C8B-B14F-4D97-AF65-F5344CB8AC3E}">
        <p14:creationId xmlns:p14="http://schemas.microsoft.com/office/powerpoint/2010/main" val="413047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3" y="6460867"/>
            <a:ext cx="1473757" cy="24177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5413664"/>
            <a:ext cx="12192000" cy="1454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19545" y="562622"/>
            <a:ext cx="11076710" cy="568460"/>
          </a:xfrm>
        </p:spPr>
        <p:txBody>
          <a:bodyPr anchor="t" anchorCtr="0"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Slide Heading Calibri Bold 40 Pt.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BD9F22-C6C5-6F4B-B334-BB9CBA9AFE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490" y="6453932"/>
            <a:ext cx="1549357" cy="25564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32F396-C0B9-A54B-B29F-1A6FBE65B4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1200655"/>
            <a:ext cx="11077142" cy="508000"/>
          </a:xfrm>
        </p:spPr>
        <p:txBody>
          <a:bodyPr>
            <a:noAutofit/>
          </a:bodyPr>
          <a:lstStyle>
            <a:lvl1pPr>
              <a:defRPr sz="3600" b="0"/>
            </a:lvl1pPr>
          </a:lstStyle>
          <a:p>
            <a:pPr lvl="0"/>
            <a:r>
              <a:rPr lang="en-US" dirty="0"/>
              <a:t>Subtitle Calibri 36 pt.</a:t>
            </a:r>
          </a:p>
        </p:txBody>
      </p:sp>
    </p:spTree>
    <p:extLst>
      <p:ext uri="{BB962C8B-B14F-4D97-AF65-F5344CB8AC3E}">
        <p14:creationId xmlns:p14="http://schemas.microsoft.com/office/powerpoint/2010/main" val="242824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5261" y="2364897"/>
            <a:ext cx="5368032" cy="90156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 baseline="0">
                <a:solidFill>
                  <a:srgbClr val="4E84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Title</a:t>
            </a:r>
            <a:br>
              <a:rPr lang="en-US" dirty="0"/>
            </a:br>
            <a:r>
              <a:rPr lang="en-US" dirty="0"/>
              <a:t>Date (Calibri Body 26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136" y="5576569"/>
            <a:ext cx="1936198" cy="77447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80077" y="3429747"/>
            <a:ext cx="5368032" cy="11024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i="1" baseline="0">
                <a:solidFill>
                  <a:srgbClr val="4E84C4"/>
                </a:solidFill>
                <a:latin typeface="+mn-lt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name and credentials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@twitter (Calibri Body 20 pt. italics)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11726" y="894191"/>
            <a:ext cx="6380019" cy="1325563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4000" spc="0" baseline="0"/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Calibri Bold 40 Pt.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040563" y="0"/>
            <a:ext cx="5151437" cy="685800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en-US" dirty="0"/>
              <a:t>Choose a vertical-oriented photo</a:t>
            </a:r>
          </a:p>
        </p:txBody>
      </p:sp>
    </p:spTree>
    <p:extLst>
      <p:ext uri="{BB962C8B-B14F-4D97-AF65-F5344CB8AC3E}">
        <p14:creationId xmlns:p14="http://schemas.microsoft.com/office/powerpoint/2010/main" val="2272255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_no photo-Drk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2531" y="3079063"/>
            <a:ext cx="10972946" cy="565352"/>
          </a:xfrm>
          <a:noFill/>
        </p:spPr>
        <p:txBody>
          <a:bodyPr>
            <a:noAutofit/>
          </a:bodyPr>
          <a:lstStyle>
            <a:lvl1pPr algn="ctr">
              <a:defRPr sz="3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subhead (Calibri Body 38 pt.)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12559" y="1838961"/>
            <a:ext cx="10972800" cy="1108478"/>
          </a:xfrm>
        </p:spPr>
        <p:txBody>
          <a:bodyPr anchor="b" anchorCtr="0">
            <a:noAutofit/>
          </a:bodyPr>
          <a:lstStyle>
            <a:lvl1pPr algn="ctr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Heading, (Calibri Bold 46 Pt.)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23497-4E23-424C-8CC6-9F3DF8319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79" y="6453932"/>
            <a:ext cx="1560777" cy="2556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01815-9DED-F541-BF83-5D8F655C4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530" y="5989854"/>
            <a:ext cx="4200101" cy="71972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Please use only one section heading style throughout your slide presentation. For example, do not mix the dark blue  background with the light blue or white section heading style.</a:t>
            </a:r>
          </a:p>
        </p:txBody>
      </p:sp>
    </p:spTree>
    <p:extLst>
      <p:ext uri="{BB962C8B-B14F-4D97-AF65-F5344CB8AC3E}">
        <p14:creationId xmlns:p14="http://schemas.microsoft.com/office/powerpoint/2010/main" val="4086232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jor_Section_no photo-Drk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12559" y="2262716"/>
            <a:ext cx="10972800" cy="1643800"/>
          </a:xfrm>
        </p:spPr>
        <p:txBody>
          <a:bodyPr anchor="ctr" anchorCtr="1">
            <a:noAutofit/>
          </a:bodyPr>
          <a:lstStyle>
            <a:lvl1pPr algn="ctr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MAJOR SECTION HEADING,</a:t>
            </a:r>
            <a:br>
              <a:rPr lang="en-US" dirty="0"/>
            </a:br>
            <a:r>
              <a:rPr lang="en-US" dirty="0"/>
              <a:t>ALL CAPS CALIBRI BOLD 66 PT.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8E95FD5-63B4-5B4A-B472-A3288D7EB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9687" y="4344376"/>
            <a:ext cx="792625" cy="54825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0C40E5-81EA-0448-8B7D-C569689541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531" y="5989854"/>
            <a:ext cx="4025900" cy="71972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Please use only one major section heading style throughout your slide presentation. For example, do not mix the dark blue background with the light blue or white major section  style.</a:t>
            </a:r>
          </a:p>
        </p:txBody>
      </p:sp>
    </p:spTree>
    <p:extLst>
      <p:ext uri="{BB962C8B-B14F-4D97-AF65-F5344CB8AC3E}">
        <p14:creationId xmlns:p14="http://schemas.microsoft.com/office/powerpoint/2010/main" val="384754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7905-7F92-4231-B62E-ADBCF8A5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8DA5-4982-4F37-8147-7717F7B2C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BFE5-F0FF-4632-BE7C-D3E697AB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56F7-36C1-422C-99E3-30F48855F42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1D258-E748-4386-A1D2-AD458B94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2ED6A-17DF-4C5E-9ACF-3B4FE24F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15E-AC43-4406-BDA4-D60DC5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20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jor_Section_no photo-med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B7BA3B-7515-6249-8D0D-F0FEEF02B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559" y="2262716"/>
            <a:ext cx="10972800" cy="1643800"/>
          </a:xfrm>
        </p:spPr>
        <p:txBody>
          <a:bodyPr anchor="ctr" anchorCtr="1">
            <a:noAutofit/>
          </a:bodyPr>
          <a:lstStyle>
            <a:lvl1pPr algn="ctr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MAJOR SECTION HEADING,</a:t>
            </a:r>
            <a:br>
              <a:rPr lang="en-US" dirty="0"/>
            </a:br>
            <a:r>
              <a:rPr lang="en-US" dirty="0"/>
              <a:t>ALL CAPS CALIBRI 66 PT.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0C6700E-FD2B-F241-A271-14DD9D61C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9687" y="4344376"/>
            <a:ext cx="792625" cy="54825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CC53C0-5DA2-3D40-B4EA-AE9BE5DFED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531" y="5989854"/>
            <a:ext cx="4025900" cy="71972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Please use only one major section heading style throughout your slide presentation. For example, do not mix the dark blue background with the light blue or white major section  style.</a:t>
            </a:r>
          </a:p>
        </p:txBody>
      </p:sp>
    </p:spTree>
    <p:extLst>
      <p:ext uri="{BB962C8B-B14F-4D97-AF65-F5344CB8AC3E}">
        <p14:creationId xmlns:p14="http://schemas.microsoft.com/office/powerpoint/2010/main" val="1372547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no photo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23497-4E23-424C-8CC6-9F3DF8319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79" y="6453932"/>
            <a:ext cx="1560777" cy="255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A76191-4336-9B4D-A724-79CB8B4D8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490" y="6453932"/>
            <a:ext cx="1549357" cy="255644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6DE2963-9B40-3F48-87DD-2338348D3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531" y="3079063"/>
            <a:ext cx="10972946" cy="565352"/>
          </a:xfrm>
          <a:noFill/>
        </p:spPr>
        <p:txBody>
          <a:bodyPr>
            <a:noAutofit/>
          </a:bodyPr>
          <a:lstStyle>
            <a:lvl1pPr algn="ctr">
              <a:defRPr sz="3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subhead (Calibri Body 38 pt.)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31C993-3479-2F45-9897-920BFCA6E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559" y="1838961"/>
            <a:ext cx="10972800" cy="1108478"/>
          </a:xfrm>
        </p:spPr>
        <p:txBody>
          <a:bodyPr anchor="b" anchorCtr="0">
            <a:noAutofit/>
          </a:bodyPr>
          <a:lstStyle>
            <a:lvl1pPr algn="ctr">
              <a:defRPr sz="4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Heading, (Calibri Bold 46 Pt.)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D3E8155-2446-CF48-AF9C-BF9B83D199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530" y="5989854"/>
            <a:ext cx="4200101" cy="719722"/>
          </a:xfrm>
        </p:spPr>
        <p:txBody>
          <a:bodyPr/>
          <a:lstStyle>
            <a:lvl1pPr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Please use only one section heading style throughout your slide presentation. For example, do not mix the dark blue  background with the light blue or white section heading style.</a:t>
            </a:r>
          </a:p>
        </p:txBody>
      </p:sp>
    </p:spTree>
    <p:extLst>
      <p:ext uri="{BB962C8B-B14F-4D97-AF65-F5344CB8AC3E}">
        <p14:creationId xmlns:p14="http://schemas.microsoft.com/office/powerpoint/2010/main" val="2508530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text and imag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3" y="6460867"/>
            <a:ext cx="1473757" cy="24177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5413664"/>
            <a:ext cx="12192000" cy="1454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19545" y="562622"/>
            <a:ext cx="11076710" cy="568460"/>
          </a:xfrm>
        </p:spPr>
        <p:txBody>
          <a:bodyPr anchor="t" anchorCtr="0"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Slide Heading Calibri Bold 40 Pt.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763EC8-9831-F242-9C78-9FCECAD28E7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9112" y="1500704"/>
            <a:ext cx="11077575" cy="4878862"/>
          </a:xfrm>
        </p:spPr>
        <p:txBody>
          <a:bodyPr/>
          <a:lstStyle>
            <a:lvl1pPr>
              <a:defRPr sz="3600"/>
            </a:lvl1pPr>
            <a:lvl4pPr>
              <a:buSzPct val="80000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BD9F22-C6C5-6F4B-B334-BB9CBA9AFE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490" y="6453932"/>
            <a:ext cx="1549357" cy="2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7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3" y="6460867"/>
            <a:ext cx="1473757" cy="2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38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3" y="6460867"/>
            <a:ext cx="1473757" cy="241775"/>
          </a:xfrm>
          <a:prstGeom prst="rect">
            <a:avLst/>
          </a:prstGeom>
        </p:spPr>
      </p:pic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71456F83-A3A3-2146-8CA4-021D050D87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194489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3AAF-2235-4CEA-9B3C-DEF90057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A2F92-E11E-46DF-A181-56624EFC3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0A833-C092-42E8-BDE5-4C9CBE26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56F7-36C1-422C-99E3-30F48855F42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AB5CF-DF93-4C38-9713-526C4175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294C6-A0A7-4F89-B18B-AB41E6FE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15E-AC43-4406-BDA4-D60DC5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46CE-BDD6-4E93-B862-3662F20B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F9BA-DCBE-4654-9041-F4EB30900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EE6F6-CB8B-4D31-B3EE-75B15CE88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324CC-77D7-42D4-B056-F04C291FB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56F7-36C1-422C-99E3-30F48855F42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8CA56-8FC6-4B7B-A033-2FC7CF74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486C0-84A3-47F4-9625-CDD2BC78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15E-AC43-4406-BDA4-D60DC5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9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B1FB-B00E-4E2D-AA01-4714B71E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EAA18-FE59-44EC-AFE9-EA0638A3F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D0A3A-EEE6-4F27-AFC5-444615B67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305B4-FB54-4EE4-B36C-E83618C72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84B6B-3411-4D73-90CD-436358E47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8B6DA-901F-4BE4-8485-3481E757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56F7-36C1-422C-99E3-30F48855F42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F74D8-32B7-4EDB-BFCD-ED1C2D07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8C3E9-C8C8-4104-B50E-E6D2661C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15E-AC43-4406-BDA4-D60DC5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3441-1414-4AED-91C4-197A5128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9C2E5-3B53-4815-9D17-BE83C4C6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56F7-36C1-422C-99E3-30F48855F42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703D2-1B26-4EF3-A011-25297388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84B91-1BD3-42E5-A051-389FAD8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15E-AC43-4406-BDA4-D60DC5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9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7A9BF-9509-4345-8B8C-9170BE4F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56F7-36C1-422C-99E3-30F48855F42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84FEF-2FC5-4FB2-A49B-981E6899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B2DFA-6C45-43F0-A999-74AF3387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15E-AC43-4406-BDA4-D60DC52588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01033-AC8E-4C32-9816-0FEC95726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3" y="6460867"/>
            <a:ext cx="1473757" cy="2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B819-28DA-434F-9B5B-6BE6B6AE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85C13-AC6D-4267-9566-D32A6C2F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D5D7F-9E8D-48A2-9039-F798B7373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D5585-1400-41F1-B70F-375CABF5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56F7-36C1-422C-99E3-30F48855F42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91D93-BE5E-4C44-8580-1748CB31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20F3D-B639-4C01-9439-06E1CD59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15E-AC43-4406-BDA4-D60DC5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2335-3A68-49F9-A7DA-CBD36948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EE39F-B0E3-43BA-9F7A-9B3CF5E41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0194A-9626-4CC4-825E-4D2E0225F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01BC5-1B26-4BDC-BF88-CCD5532B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56F7-36C1-422C-99E3-30F48855F42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75929-5395-4CB7-91A9-85A1108B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F1C3F-5585-4843-8802-6928110A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15E-AC43-4406-BDA4-D60DC5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97D2D-FC09-4521-9667-81D4EF45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88A50-0FD4-4C70-9418-90FA1C78E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45697-885D-4373-8733-06CD2849A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C56F7-36C1-422C-99E3-30F48855F42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2C593-7048-4A39-AD6A-EA1535B7D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DCAFD-501A-41AB-8DAB-4CFAF13CB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B215E-AC43-4406-BDA4-D60DC5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2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16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14" r:id="rId15"/>
    <p:sldLayoutId id="2147483715" r:id="rId16"/>
    <p:sldLayoutId id="2147483649" r:id="rId17"/>
    <p:sldLayoutId id="2147483669" r:id="rId18"/>
    <p:sldLayoutId id="2147483681" r:id="rId19"/>
    <p:sldLayoutId id="2147483683" r:id="rId20"/>
    <p:sldLayoutId id="2147483679" r:id="rId21"/>
    <p:sldLayoutId id="2147483660" r:id="rId22"/>
    <p:sldLayoutId id="2147483661" r:id="rId23"/>
    <p:sldLayoutId id="214748367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lgbtmap.org/lgbt-people-disabilities" TargetMode="Externa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gbtmap.org/lgbt-people-disabilities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gbtmap.org/lgbt-people-disabilities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www.lgbtmap.org/lgbt-people-disabilities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www.lgbtmap.org/2020-tally-report" TargetMode="Externa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www.lgbtmap.org/2020-tally-report" TargetMode="Externa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whi.2017.01.004" TargetMode="External"/><Relationship Id="rId2" Type="http://schemas.openxmlformats.org/officeDocument/2006/relationships/hyperlink" Target="https://doi.org/10.1016/j.nurpra.2019.12.011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oi.org/10.1177/0269216317705102" TargetMode="External"/><Relationship Id="rId5" Type="http://schemas.openxmlformats.org/officeDocument/2006/relationships/hyperlink" Target="https://doi.org/10.1080/15532739.2019.1595807" TargetMode="External"/><Relationship Id="rId4" Type="http://schemas.openxmlformats.org/officeDocument/2006/relationships/hyperlink" Target="https://doi.org/10.1037/sah000005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news.com/news/us/articles/2021-05-10/biden-administration-to-protect-gay-transgender-against-health-care-discrimination-hhs" TargetMode="External"/><Relationship Id="rId2" Type="http://schemas.openxmlformats.org/officeDocument/2006/relationships/hyperlink" Target="https://doi.org/10.1002/casp.2203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doi.org/10.1007/s11606-018-4489-4" TargetMode="External"/><Relationship Id="rId4" Type="http://schemas.openxmlformats.org/officeDocument/2006/relationships/hyperlink" Target="https://doi.org/10.1080/19359705.2017.1320739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9359705.2017.1320739" TargetMode="External"/><Relationship Id="rId2" Type="http://schemas.openxmlformats.org/officeDocument/2006/relationships/hyperlink" Target="https://www.usnews.com/news/us/articles/2021-05-10/biden-administration-to-protect-gay-transgender-against-health-care-discrimination-hhs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oi.org/10.1007/s10508-015-0639-5" TargetMode="External"/><Relationship Id="rId5" Type="http://schemas.openxmlformats.org/officeDocument/2006/relationships/hyperlink" Target="https://doi.org/10.1136/medhum-2017-011186" TargetMode="External"/><Relationship Id="rId4" Type="http://schemas.openxmlformats.org/officeDocument/2006/relationships/hyperlink" Target="https://doi.org/10.1007/s11606-018-4489-4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733464815591210" TargetMode="External"/><Relationship Id="rId2" Type="http://schemas.openxmlformats.org/officeDocument/2006/relationships/hyperlink" Target="https://doi.org/10.1007/s11606-016-3944-3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oi.org/10.1080/00918369.2015.1112193" TargetMode="External"/><Relationship Id="rId5" Type="http://schemas.openxmlformats.org/officeDocument/2006/relationships/hyperlink" Target="https://doi.org/10.1097/ACM.0000000000000662" TargetMode="External"/><Relationship Id="rId4" Type="http://schemas.openxmlformats.org/officeDocument/2006/relationships/hyperlink" Target="https://doi.org/10.1037/vio0000218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939-018-0786-0" TargetMode="External"/><Relationship Id="rId2" Type="http://schemas.openxmlformats.org/officeDocument/2006/relationships/hyperlink" Target="https://doi.org/10.1370/afm.2542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texastribune.org/2021/05/17/texas-transgender-children-medical-care/" TargetMode="External"/><Relationship Id="rId5" Type="http://schemas.openxmlformats.org/officeDocument/2006/relationships/hyperlink" Target="https://doi.org/10.1037/fsh0000290" TargetMode="External"/><Relationship Id="rId4" Type="http://schemas.openxmlformats.org/officeDocument/2006/relationships/hyperlink" Target="https://doi.org/10.1111/1468-0009.12297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36/bmjopen-2019-032787" TargetMode="External"/><Relationship Id="rId2" Type="http://schemas.openxmlformats.org/officeDocument/2006/relationships/hyperlink" Target="https://doi.org/10.1089/lgbt.2015.0083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texastribune.org/2021/05/17/texas-transgender-children-medical-care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www.usnews.com/news/us/articles/2021-05-10/biden-administration-to-protect-gay-transgender-against-health-care-discrimination-hh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8700" y="1822563"/>
            <a:ext cx="7048500" cy="1181849"/>
          </a:xfrm>
        </p:spPr>
        <p:txBody>
          <a:bodyPr/>
          <a:lstStyle/>
          <a:p>
            <a:r>
              <a:rPr lang="en-US" sz="3600" dirty="0"/>
              <a:t>Fractured Rainbow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Silver State Self-Advocacy Conference</a:t>
            </a:r>
            <a:br>
              <a:rPr lang="en-US" dirty="0"/>
            </a:br>
            <a:r>
              <a:rPr lang="en-US" dirty="0"/>
              <a:t>8.3.2022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44862" y="4202927"/>
            <a:ext cx="6261618" cy="11608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Samuel J. Hickson, Ph.D., LMSW, MSSA, MBA, ACE-CHC</a:t>
            </a:r>
          </a:p>
          <a:p>
            <a:pPr lvl="0"/>
            <a:r>
              <a:rPr lang="en-US" dirty="0"/>
              <a:t>Social Worker</a:t>
            </a:r>
          </a:p>
          <a:p>
            <a:pPr lvl="0"/>
            <a:r>
              <a:rPr lang="en-US" dirty="0"/>
              <a:t>Department of High Risk</a:t>
            </a:r>
          </a:p>
        </p:txBody>
      </p:sp>
    </p:spTree>
    <p:extLst>
      <p:ext uri="{BB962C8B-B14F-4D97-AF65-F5344CB8AC3E}">
        <p14:creationId xmlns:p14="http://schemas.microsoft.com/office/powerpoint/2010/main" val="327196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DA78B-D1C9-461F-ABE4-7A52FEFE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Sexual Minorities in Primary Care/Preventive Medicine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689D1817-5821-40C4-96CC-D2A237C39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2206154"/>
            <a:ext cx="11489634" cy="40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DA78B-D1C9-461F-ABE4-7A52FEFE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Sexual Minorities in Primary Care/Preventive Medicine</a:t>
            </a:r>
          </a:p>
        </p:txBody>
      </p:sp>
      <p:pic>
        <p:nvPicPr>
          <p:cNvPr id="9" name="Content Placeholder 9" descr="Table&#10;&#10;Description automatically generated with medium confidence">
            <a:extLst>
              <a:ext uri="{FF2B5EF4-FFF2-40B4-BE49-F238E27FC236}">
                <a16:creationId xmlns:a16="http://schemas.microsoft.com/office/drawing/2014/main" id="{E5A74D3E-8C56-4563-8000-85D34159D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3986"/>
            <a:ext cx="10515599" cy="39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DA78B-D1C9-461F-ABE4-7A52FEFE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1" y="24508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Sexual Minorities in Primary Care/Preventive Medicine</a:t>
            </a:r>
          </a:p>
        </p:txBody>
      </p:sp>
      <p:pic>
        <p:nvPicPr>
          <p:cNvPr id="9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A46C72D-DA90-4090-94D0-FE0B8F653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6086"/>
            <a:ext cx="10999304" cy="37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3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DA78B-D1C9-461F-ABE4-7A52FEFE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Sexual Minorities in Primary Care/Preventive Medicine</a:t>
            </a:r>
          </a:p>
        </p:txBody>
      </p:sp>
      <p:pic>
        <p:nvPicPr>
          <p:cNvPr id="9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6599E54F-6703-43B4-BA96-0D678768F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7697"/>
            <a:ext cx="10515599" cy="40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0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DA78B-D1C9-461F-ABE4-7A52FEFE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1" y="24508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Sexual Minorities in Primary Care/Preventive Medicine</a:t>
            </a:r>
          </a:p>
        </p:txBody>
      </p:sp>
      <p:pic>
        <p:nvPicPr>
          <p:cNvPr id="9" name="Content Placeholder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B8E8B6B-2603-4ABF-B67A-564412752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0150"/>
            <a:ext cx="10740470" cy="30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3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DA78B-D1C9-461F-ABE4-7A52FEFE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Sexual Minorities in Primary Care/Preventive Medicine</a:t>
            </a:r>
          </a:p>
        </p:txBody>
      </p:sp>
      <p:pic>
        <p:nvPicPr>
          <p:cNvPr id="9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61EC1ADC-11EB-4A64-9842-73843C8F8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0" y="2353074"/>
            <a:ext cx="10799839" cy="35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4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5F2B-7DC7-42F4-BF85-7D6D7516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B792380-5C3D-4735-93F7-D66293328663}"/>
              </a:ext>
            </a:extLst>
          </p:cNvPr>
          <p:cNvGraphicFramePr>
            <a:graphicFrameLocks/>
          </p:cNvGraphicFramePr>
          <p:nvPr/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62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847CB5-E3D8-F94F-B90B-8153C5D7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on LGBTQIA+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311898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20"/>
          <p:cNvSpPr txBox="1">
            <a:spLocks/>
          </p:cNvSpPr>
          <p:nvPr/>
        </p:nvSpPr>
        <p:spPr>
          <a:xfrm>
            <a:off x="519545" y="1348509"/>
            <a:ext cx="5237553" cy="2893100"/>
          </a:xfrm>
          <a:prstGeom prst="rect">
            <a:avLst/>
          </a:prstGeom>
        </p:spPr>
        <p:txBody>
          <a:bodyPr vert="horz" wrap="square" lIns="121920" tIns="60960" rIns="121920" bIns="6096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17145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Calibri"/>
                <a:cs typeface="Calibri"/>
              </a:rPr>
              <a:t>3-5 million LGBT have disabilities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Calibri"/>
                <a:cs typeface="Calibri"/>
              </a:rPr>
              <a:t>40% of bisexual men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Calibri"/>
                <a:cs typeface="Calibri"/>
              </a:rPr>
              <a:t>36% of lesbian women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Calibri"/>
                <a:cs typeface="Calibri"/>
              </a:rPr>
              <a:t>36% of bisexual women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Calibri"/>
                <a:cs typeface="Calibri"/>
              </a:rPr>
              <a:t>26% of gay men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Demographics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A028F-92E0-4AF3-8DBE-C8B4943C9F50}"/>
              </a:ext>
            </a:extLst>
          </p:cNvPr>
          <p:cNvSpPr txBox="1"/>
          <p:nvPr/>
        </p:nvSpPr>
        <p:spPr>
          <a:xfrm>
            <a:off x="6057900" y="5509491"/>
            <a:ext cx="512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dirty="0"/>
              <a:t> </a:t>
            </a: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Movement Advancement Project. July 2019. </a:t>
            </a:r>
            <a:r>
              <a:rPr lang="en-US" sz="1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LGBT People With Disabilities</a:t>
            </a: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B0B5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https://www.lgbtmap.org/lgbt-people-disabilities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44C36E07-555C-49B9-8B05-1BA27C79F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752"/>
            <a:ext cx="5500255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1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847CB5-E3D8-F94F-B90B-8153C5D7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LGBTQIA+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32885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3835" y="0"/>
            <a:ext cx="5158154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Disclosures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 financial disclosures </a:t>
            </a:r>
          </a:p>
        </p:txBody>
      </p:sp>
    </p:spTree>
    <p:extLst>
      <p:ext uri="{BB962C8B-B14F-4D97-AF65-F5344CB8AC3E}">
        <p14:creationId xmlns:p14="http://schemas.microsoft.com/office/powerpoint/2010/main" val="397073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20"/>
          <p:cNvSpPr txBox="1">
            <a:spLocks/>
          </p:cNvSpPr>
          <p:nvPr/>
        </p:nvSpPr>
        <p:spPr>
          <a:xfrm>
            <a:off x="519545" y="1348509"/>
            <a:ext cx="5237553" cy="3600986"/>
          </a:xfrm>
          <a:prstGeom prst="rect">
            <a:avLst/>
          </a:prstGeom>
        </p:spPr>
        <p:txBody>
          <a:bodyPr vert="horz" wrap="square" lIns="121920" tIns="60960" rIns="121920" bIns="6096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17145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Calibri"/>
                <a:cs typeface="Calibri"/>
              </a:rPr>
              <a:t>Limited access to full services</a:t>
            </a:r>
          </a:p>
          <a:p>
            <a:pPr marL="17145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Calibri"/>
                <a:cs typeface="Calibri"/>
              </a:rPr>
              <a:t>LGBTQIA+ youth with disabilities experience higher levels of bullying</a:t>
            </a:r>
          </a:p>
          <a:p>
            <a:pPr marL="17145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Calibri"/>
                <a:cs typeface="Calibri"/>
              </a:rPr>
              <a:t>Employment barriers</a:t>
            </a:r>
          </a:p>
          <a:p>
            <a:pPr marL="17145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Calibri"/>
                <a:cs typeface="Calibri"/>
              </a:rPr>
              <a:t>More likely to be caught in the criminal justice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 For LGBTQIA+ With Disabilities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3D6BD4-7D81-47B6-9287-1B2CEFC3C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31082"/>
            <a:ext cx="5191125" cy="4834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C2362D-0C34-4EC9-8A6A-8D4B308785BF}"/>
              </a:ext>
            </a:extLst>
          </p:cNvPr>
          <p:cNvSpPr txBox="1"/>
          <p:nvPr/>
        </p:nvSpPr>
        <p:spPr>
          <a:xfrm>
            <a:off x="6129337" y="5965824"/>
            <a:ext cx="512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dirty="0"/>
              <a:t> </a:t>
            </a: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Movement Advancement Project. July 2019. </a:t>
            </a:r>
            <a:r>
              <a:rPr lang="en-US" sz="1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LGBT People With Disabilities</a:t>
            </a: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B0B5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https://www.lgbtmap.org/lgbt-people-disabilities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9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20"/>
          <p:cNvSpPr txBox="1">
            <a:spLocks/>
          </p:cNvSpPr>
          <p:nvPr/>
        </p:nvSpPr>
        <p:spPr>
          <a:xfrm>
            <a:off x="519545" y="1348509"/>
            <a:ext cx="4995431" cy="2000548"/>
          </a:xfrm>
          <a:prstGeom prst="rect">
            <a:avLst/>
          </a:prstGeom>
        </p:spPr>
        <p:txBody>
          <a:bodyPr vert="horz" wrap="square" lIns="121920" tIns="60960" rIns="121920" bIns="6096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17145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Calibri"/>
                <a:cs typeface="Calibri"/>
              </a:rPr>
              <a:t>Not accepted by either community</a:t>
            </a:r>
          </a:p>
          <a:p>
            <a:pPr marL="171450" indent="-1714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Calibri"/>
                <a:cs typeface="Calibri"/>
              </a:rPr>
              <a:t>More likely to experience mental health conditions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339021"/>
            <a:ext cx="11358130" cy="568460"/>
          </a:xfrm>
        </p:spPr>
        <p:txBody>
          <a:bodyPr/>
          <a:lstStyle/>
          <a:p>
            <a:r>
              <a:rPr lang="en-US" b="1" dirty="0"/>
              <a:t>Challenges For LGBTQIA+ With Disabilities (Continued)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A4FEEC24-9A02-455A-A424-3D5576CA9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4"/>
          <a:stretch/>
        </p:blipFill>
        <p:spPr>
          <a:xfrm>
            <a:off x="5921371" y="1209675"/>
            <a:ext cx="5546729" cy="4490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7301F3-8B59-4DD5-A207-458EF1AE7100}"/>
              </a:ext>
            </a:extLst>
          </p:cNvPr>
          <p:cNvSpPr txBox="1"/>
          <p:nvPr/>
        </p:nvSpPr>
        <p:spPr>
          <a:xfrm>
            <a:off x="5921371" y="5699835"/>
            <a:ext cx="512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dirty="0"/>
              <a:t> </a:t>
            </a: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Movement Advancement Project. July 2019. </a:t>
            </a:r>
            <a:r>
              <a:rPr lang="en-US" sz="1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LGBT People With Disabilities</a:t>
            </a: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B0B5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https://www.lgbtmap.org/lgbt-people-disabilities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1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847CB5-E3D8-F94F-B90B-8153C5D7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Self-Advocacy</a:t>
            </a:r>
          </a:p>
        </p:txBody>
      </p:sp>
    </p:spTree>
    <p:extLst>
      <p:ext uri="{BB962C8B-B14F-4D97-AF65-F5344CB8AC3E}">
        <p14:creationId xmlns:p14="http://schemas.microsoft.com/office/powerpoint/2010/main" val="1734835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/>
              <a:t>What Can You Do Exercise? </a:t>
            </a:r>
          </a:p>
        </p:txBody>
      </p:sp>
      <p:pic>
        <p:nvPicPr>
          <p:cNvPr id="7" name="Content Placeholder 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1D6B339-9092-481F-9FD1-E2070BB86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6" r="-2" b="-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DEF4E-0418-4FB7-B050-5B9589A87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(1) What can you do in your community to self-advocate or advocate for someone living with a disability? </a:t>
            </a:r>
          </a:p>
        </p:txBody>
      </p:sp>
    </p:spTree>
    <p:extLst>
      <p:ext uri="{BB962C8B-B14F-4D97-AF65-F5344CB8AC3E}">
        <p14:creationId xmlns:p14="http://schemas.microsoft.com/office/powerpoint/2010/main" val="78120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4" y="395636"/>
            <a:ext cx="11076710" cy="568460"/>
          </a:xfrm>
        </p:spPr>
        <p:txBody>
          <a:bodyPr/>
          <a:lstStyle/>
          <a:p>
            <a:r>
              <a:rPr lang="en-US" b="1" dirty="0"/>
              <a:t>What Does The Community Say?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893941F-9D9B-4D9A-8384-7DB9BE40A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131082"/>
            <a:ext cx="5357191" cy="476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557491-552C-4B16-A8FE-45D8593630FD}"/>
              </a:ext>
            </a:extLst>
          </p:cNvPr>
          <p:cNvSpPr txBox="1"/>
          <p:nvPr/>
        </p:nvSpPr>
        <p:spPr>
          <a:xfrm>
            <a:off x="6057900" y="5893904"/>
            <a:ext cx="512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dirty="0"/>
              <a:t> </a:t>
            </a: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Movement Advancement Project. July 2019. </a:t>
            </a:r>
            <a:r>
              <a:rPr lang="en-US" sz="1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LGBT People With Disabilities</a:t>
            </a: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B0B5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https://www.lgbtmap.org/lgbt-people-disabilities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1" name="Title 20">
            <a:extLst>
              <a:ext uri="{FF2B5EF4-FFF2-40B4-BE49-F238E27FC236}">
                <a16:creationId xmlns:a16="http://schemas.microsoft.com/office/drawing/2014/main" id="{315526FB-9F5E-E4FB-DCE5-2659BDA01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628479"/>
              </p:ext>
            </p:extLst>
          </p:nvPr>
        </p:nvGraphicFramePr>
        <p:xfrm>
          <a:off x="519545" y="1348509"/>
          <a:ext cx="4995431" cy="418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8551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 You Protected?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57491-552C-4B16-A8FE-45D8593630FD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Movement Advancement Project. February 2020. </a:t>
            </a:r>
            <a:r>
              <a:rPr lang="en-US" sz="1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Mapping LGBTQ Equality: 2010 to 2020</a:t>
            </a: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B0B57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www.lgbtmap.org/2020-tally-report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3A8E9355-96DE-4237-86C1-356D15B24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98174"/>
            <a:ext cx="6612007" cy="614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81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 You Protected?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57491-552C-4B16-A8FE-45D8593630FD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/>
              <a:t>Source</a:t>
            </a:r>
            <a:r>
              <a:rPr lang="en-US" sz="2200"/>
              <a:t>: </a:t>
            </a:r>
            <a:r>
              <a:rPr lang="en-US" sz="2200" b="0" i="0">
                <a:effectLst/>
              </a:rPr>
              <a:t>Movement Advancement Project. February 2020. </a:t>
            </a:r>
            <a:r>
              <a:rPr lang="en-US" sz="2200" b="0" i="1">
                <a:effectLst/>
              </a:rPr>
              <a:t>Mapping LGBTQ Equality: 2010 to 2020</a:t>
            </a:r>
            <a:r>
              <a:rPr lang="en-US" sz="2200" b="0" i="0">
                <a:effectLst/>
              </a:rPr>
              <a:t>. </a:t>
            </a:r>
            <a:r>
              <a:rPr lang="en-US" sz="2200" b="0" i="0" u="none" strike="noStrike">
                <a:effectLst/>
                <a:hlinkClick r:id="rId2"/>
              </a:rPr>
              <a:t>www.lgbtmap.org/2020-tally-report</a:t>
            </a:r>
            <a:endParaRPr lang="en-US" sz="2200"/>
          </a:p>
        </p:txBody>
      </p:sp>
      <p:pic>
        <p:nvPicPr>
          <p:cNvPr id="4" name="Picture 3" descr="Chart, waterfall chart&#10;&#10;Description automatically generated">
            <a:extLst>
              <a:ext uri="{FF2B5EF4-FFF2-40B4-BE49-F238E27FC236}">
                <a16:creationId xmlns:a16="http://schemas.microsoft.com/office/drawing/2014/main" id="{8D475455-B736-4902-AD90-9DA11001E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15" y="258417"/>
            <a:ext cx="6845508" cy="63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62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847CB5-E3D8-F94F-B90B-8153C5D7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LGBTQIA+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4177157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Can You Go?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E67F19-3216-47E6-BF75-D055A3687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Local Libraries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Policy Representatives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International Organizations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Non-Profit Organizations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Medical Community</a:t>
            </a:r>
          </a:p>
        </p:txBody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FFADD989-20B6-4689-94D0-BBE1156F1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8" y="939745"/>
            <a:ext cx="6539075" cy="46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70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48D96EB-92E3-4A1F-BE99-850D9B67D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156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Contact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Samuel J. Hickson, Ph.D., LMSW, MSSA, MBA, ACE-CHC</a:t>
            </a:r>
          </a:p>
          <a:p>
            <a:pPr marL="0" indent="0">
              <a:buNone/>
            </a:pPr>
            <a:r>
              <a:rPr lang="en-US" sz="2400" dirty="0"/>
              <a:t>Intermountain Healthcare Nevada</a:t>
            </a:r>
          </a:p>
          <a:p>
            <a:pPr marL="0" indent="0">
              <a:buNone/>
            </a:pPr>
            <a:r>
              <a:rPr lang="en-US" sz="2400" dirty="0"/>
              <a:t>Department of High Risk</a:t>
            </a:r>
          </a:p>
          <a:p>
            <a:pPr marL="0" indent="0">
              <a:buNone/>
            </a:pPr>
            <a:r>
              <a:rPr lang="en-US" sz="2400" dirty="0"/>
              <a:t>6355 S Buffalo Dr., 3</a:t>
            </a:r>
            <a:r>
              <a:rPr lang="en-US" sz="2400" baseline="30000" dirty="0"/>
              <a:t>rd</a:t>
            </a:r>
            <a:r>
              <a:rPr lang="en-US" sz="2400" dirty="0"/>
              <a:t> Floor</a:t>
            </a:r>
          </a:p>
          <a:p>
            <a:pPr marL="0" indent="0">
              <a:buNone/>
            </a:pPr>
            <a:r>
              <a:rPr lang="en-US" sz="2400" dirty="0"/>
              <a:t>Las Vegas, NV 89113</a:t>
            </a:r>
          </a:p>
          <a:p>
            <a:pPr marL="0" indent="0">
              <a:buNone/>
            </a:pPr>
            <a:r>
              <a:rPr lang="en-US" sz="2400" dirty="0"/>
              <a:t>702.499.8565</a:t>
            </a:r>
          </a:p>
          <a:p>
            <a:pPr marL="0" indent="0">
              <a:buNone/>
            </a:pPr>
            <a:r>
              <a:rPr lang="en-US" sz="2400" dirty="0"/>
              <a:t>samuel.hickson@imail.com</a:t>
            </a:r>
          </a:p>
          <a:p>
            <a:pPr marL="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2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847CB5-E3D8-F94F-B90B-8153C5D7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Exercise</a:t>
            </a:r>
          </a:p>
        </p:txBody>
      </p:sp>
      <p:pic>
        <p:nvPicPr>
          <p:cNvPr id="5" name="Picture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A0D2FAB2-B268-44E9-A4DA-A5B2408999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 r="19465"/>
          <a:stretch>
            <a:fillRect/>
          </a:stretch>
        </p:blipFill>
        <p:spPr>
          <a:xfrm>
            <a:off x="7205870" y="588952"/>
            <a:ext cx="4466585" cy="5573309"/>
          </a:xfrm>
        </p:spPr>
      </p:pic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A0AFEAB6-4085-0426-3C0E-7350DE0698C7}"/>
              </a:ext>
            </a:extLst>
          </p:cNvPr>
          <p:cNvGraphicFramePr/>
          <p:nvPr/>
        </p:nvGraphicFramePr>
        <p:xfrm>
          <a:off x="519545" y="2299284"/>
          <a:ext cx="6490855" cy="344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822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D6A71547-8727-49F8-BBBD-A0DC3C684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43000"/>
            <a:ext cx="11544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28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D871-4175-44E7-A009-4582EA605E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</a:rPr>
              <a:t>Aisner</a:t>
            </a:r>
            <a:r>
              <a:rPr lang="en-US" sz="1800" dirty="0">
                <a:effectLst/>
              </a:rPr>
              <a:t>, A. J., </a:t>
            </a:r>
            <a:r>
              <a:rPr lang="en-US" sz="1800" dirty="0" err="1">
                <a:effectLst/>
              </a:rPr>
              <a:t>Zappas</a:t>
            </a:r>
            <a:r>
              <a:rPr lang="en-US" sz="1800" dirty="0">
                <a:effectLst/>
              </a:rPr>
              <a:t>, M., &amp; Marks, A. (2020). Primary care for lesbian, gay, bisexual, transgender, and queer/questioning (LGBTQ) patients.</a:t>
            </a:r>
            <a:r>
              <a:rPr lang="en-US" sz="1800" i="1" dirty="0">
                <a:effectLst/>
              </a:rPr>
              <a:t> Journal for Nurse Practitioners, 16</a:t>
            </a:r>
            <a:r>
              <a:rPr lang="en-US" sz="1800" dirty="0">
                <a:effectLst/>
              </a:rPr>
              <a:t>(4), 281-285. </a:t>
            </a:r>
            <a:r>
              <a:rPr lang="en-US" sz="1800" u="sng" dirty="0">
                <a:effectLst/>
                <a:hlinkClick r:id="rId2"/>
              </a:rPr>
              <a:t>https://doi.org/10.1016/j.nurpra.2019.12.011</a:t>
            </a:r>
            <a:r>
              <a:rPr lang="en-US" sz="1800" dirty="0">
                <a:effectLst/>
              </a:rPr>
              <a:t>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</a:rPr>
              <a:t>Baldwin, A. M., Dodge, B., Schick, V., Sanders, S. A., &amp; Fortenberry, J. D. (2017). Sexual minority women's satisfaction with health-care providers and state-level structural support: Investigating the impact of lesbian, gay, bisexual, and transgender non-discrimination legislation. </a:t>
            </a:r>
            <a:r>
              <a:rPr lang="en-US" sz="1800" i="1" dirty="0">
                <a:effectLst/>
              </a:rPr>
              <a:t>Women's Health Issues, 27</a:t>
            </a:r>
            <a:r>
              <a:rPr lang="en-US" sz="1800" dirty="0">
                <a:effectLst/>
              </a:rPr>
              <a:t>(3), 271-278. </a:t>
            </a:r>
            <a:r>
              <a:rPr lang="en-US" sz="1800" u="sng" dirty="0">
                <a:effectLst/>
                <a:hlinkClick r:id="rId3"/>
              </a:rPr>
              <a:t>https://doi.org/10.1016/j.whi.2017.01.004</a:t>
            </a:r>
            <a:endParaRPr lang="en-US" sz="1800" dirty="0">
              <a:effectLst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</a:rPr>
              <a:t>Barefoot, K. N., Smalley, K. B., &amp; Warren, J. C. (2017). A quantitative comparison of the health care disclosure experiences of rural and non-rural lesbians.</a:t>
            </a:r>
            <a:r>
              <a:rPr lang="en-US" sz="1800" i="1" dirty="0">
                <a:effectLst/>
              </a:rPr>
              <a:t> Stigma and Health (Washington, D.C.), 2</a:t>
            </a:r>
            <a:r>
              <a:rPr lang="en-US" sz="1800" dirty="0">
                <a:effectLst/>
              </a:rPr>
              <a:t>(3), 195-207. </a:t>
            </a:r>
            <a:r>
              <a:rPr lang="en-US" sz="1800" u="sng" dirty="0">
                <a:effectLst/>
                <a:hlinkClick r:id="rId4"/>
              </a:rPr>
              <a:t>https://doi.org/10.1037/sah0000052</a:t>
            </a:r>
            <a:endParaRPr lang="en-US" sz="1800" u="sng" dirty="0">
              <a:effectLst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</a:rPr>
              <a:t>Bowling, J., Baldwin, A., &amp; </a:t>
            </a:r>
            <a:r>
              <a:rPr lang="en-US" sz="1800" dirty="0" err="1">
                <a:effectLst/>
              </a:rPr>
              <a:t>Schnarrs</a:t>
            </a:r>
            <a:r>
              <a:rPr lang="en-US" sz="1800" dirty="0">
                <a:effectLst/>
              </a:rPr>
              <a:t>, P. W. (2019). Influences of health care access on resilience building among transgender and gender non-binary individuals.</a:t>
            </a:r>
            <a:r>
              <a:rPr lang="en-US" sz="1800" i="1" dirty="0">
                <a:effectLst/>
              </a:rPr>
              <a:t> International Journal of Transgenderism, 20</a:t>
            </a:r>
            <a:r>
              <a:rPr lang="en-US" sz="1800" dirty="0">
                <a:effectLst/>
              </a:rPr>
              <a:t>(2), 205-217. </a:t>
            </a:r>
            <a:r>
              <a:rPr lang="en-US" sz="1800" u="sng" dirty="0">
                <a:effectLst/>
                <a:hlinkClick r:id="rId5"/>
              </a:rPr>
              <a:t>https://doi.org/10.1080/15532739.2019.1595807</a:t>
            </a:r>
            <a:endParaRPr lang="en-US" sz="1800" dirty="0">
              <a:effectLst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</a:rPr>
              <a:t>Bristowe</a:t>
            </a:r>
            <a:r>
              <a:rPr lang="en-US" sz="1800" dirty="0">
                <a:effectLst/>
              </a:rPr>
              <a:t>, K., Hodson, M., Wee, B., </a:t>
            </a:r>
            <a:r>
              <a:rPr lang="en-US" sz="1800" dirty="0" err="1">
                <a:effectLst/>
              </a:rPr>
              <a:t>Almack</a:t>
            </a:r>
            <a:r>
              <a:rPr lang="en-US" sz="1800" dirty="0">
                <a:effectLst/>
              </a:rPr>
              <a:t>, K., Johnson, K., </a:t>
            </a:r>
            <a:r>
              <a:rPr lang="en-US" sz="1800" dirty="0" err="1">
                <a:effectLst/>
              </a:rPr>
              <a:t>Daveson</a:t>
            </a:r>
            <a:r>
              <a:rPr lang="en-US" sz="1800" dirty="0">
                <a:effectLst/>
              </a:rPr>
              <a:t>, B. A., </a:t>
            </a:r>
            <a:r>
              <a:rPr lang="en-US" sz="1800" dirty="0" err="1">
                <a:effectLst/>
              </a:rPr>
              <a:t>Koffman</a:t>
            </a:r>
            <a:r>
              <a:rPr lang="en-US" sz="1800" dirty="0">
                <a:effectLst/>
              </a:rPr>
              <a:t>, J., </a:t>
            </a:r>
            <a:r>
              <a:rPr lang="en-US" sz="1800" dirty="0" err="1">
                <a:effectLst/>
              </a:rPr>
              <a:t>McEnhill</a:t>
            </a:r>
            <a:r>
              <a:rPr lang="en-US" sz="1800" dirty="0">
                <a:effectLst/>
              </a:rPr>
              <a:t>, L., &amp; Harding, R. (2018). Recommendations to reduce inequalities for LGBT people facing advanced illness: </a:t>
            </a:r>
            <a:r>
              <a:rPr lang="en-US" sz="1800" dirty="0" err="1">
                <a:effectLst/>
              </a:rPr>
              <a:t>ACCESSCare</a:t>
            </a:r>
            <a:r>
              <a:rPr lang="en-US" sz="1800" dirty="0">
                <a:effectLst/>
              </a:rPr>
              <a:t> national qualitative interview study.</a:t>
            </a:r>
            <a:r>
              <a:rPr lang="en-US" sz="1800" i="1" dirty="0">
                <a:effectLst/>
              </a:rPr>
              <a:t> Palliative Medicine, 32</a:t>
            </a:r>
            <a:r>
              <a:rPr lang="en-US" sz="1800" dirty="0">
                <a:effectLst/>
              </a:rPr>
              <a:t>(1), 23-35. </a:t>
            </a:r>
            <a:r>
              <a:rPr lang="en-US" sz="1800" u="sng" dirty="0">
                <a:effectLst/>
                <a:hlinkClick r:id="rId6"/>
              </a:rPr>
              <a:t>https://doi.org/10.1177/0269216317705102</a:t>
            </a:r>
            <a:endParaRPr lang="en-US" sz="1800" dirty="0">
              <a:effectLst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1700" dirty="0">
              <a:effectLst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64599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D871-4175-44E7-A009-4582EA605E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Chasin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C. D. (2015). Making sense in and of the asexual community: Navigating relationships and identities in a context of resistance.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Journal of Community &amp; Applied Social Psychology, 25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(2), 167-180.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https://doi.org/10.1002/casp.2203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Chiacu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(2021, May 10). Biden revives LGBT protections against healthcare discrimination.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U.S. News &amp; World Report. </a:t>
            </a:r>
            <a:r>
              <a:rPr lang="en-US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https://www.usnews.com/news/us/articles/2021-05-10/biden-administration-to-protect-gay-transgender-against-health-care-discrimination-hhs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Cyrus, K. (2017). Multiple minorities as multiply marginalized: Applying the minority stress theory to LGBTQ people of color.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Journal of Gay &amp; Lesbian Mental Health, 21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(3), 194-202.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https://doi.org/10.1080/19359705.2017.1320739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Dichter, M. E., Ogden, S. N.,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Scheffey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K. L. (2018). Provider perspectives on the application of patient sexual orientation and gender identity in clinical care: A qualitative study.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Journal of General Internal Medicine, 33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(8), 1359-1365.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https://doi.org/10.1007/s11606-018-4489-4</a:t>
            </a:r>
            <a:endParaRPr lang="en-US" sz="18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Chasin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C. D. (2015). Making sense in and of the asexual community: Navigating relationships and identities in a context of resistance.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Journal of Community &amp; Applied Social Psychology, 25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(2), 167-180.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https://doi.org/10.1002/casp.2203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9187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D871-4175-44E7-A009-4582EA605E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Chiacu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(2021, May 10). Biden revives LGBT protections against healthcare discrimination.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U.S. News &amp; World Report. </a:t>
            </a:r>
            <a:r>
              <a:rPr lang="en-US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https://www.usnews.com/news/us/articles/2021-05-10/biden-administration-to-protect-gay-transgender-against-health-care-discrimination-hhs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Cyrus, K. (2017). Multiple minorities as multiply marginalized: Applying the minority stress theory to LGBTQ people of color.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Journal of Gay &amp; Lesbian Mental Health, 21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(3), 194-202. </a:t>
            </a:r>
            <a:r>
              <a:rPr lang="en-US" sz="16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https://doi.org/10.1080/19359705.2017.1320739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Dichter, M. E., Ogden, S. N., &amp;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Scheffey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K. L. (2018). Provider perspectives on the application of patient sexual orientation and gender identity in clinical care: A qualitative study.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Journal of General Internal Medicine, 33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(8), 1359-1365. </a:t>
            </a:r>
            <a:r>
              <a:rPr lang="en-US" sz="16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https://doi.org/10.1007/s11606-018-4489-4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Dolezal, L., &amp; Lyons, B. (2017). Health-related shame: An affective determinant of health?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Medical Humanities, 43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(4), 257-263. </a:t>
            </a:r>
            <a:r>
              <a:rPr lang="en-US" sz="16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https://doi.org/10.1136/medhum-2017-011186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Doyle, D. M., &amp;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Molix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L. (2016). Disparities in social health by sexual orientation and the etiologic role of self-reported discrimination.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Archives of Sexual Behavior, 45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(6), 1317-1327. </a:t>
            </a:r>
            <a:r>
              <a:rPr lang="en-US" sz="16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https://doi.org/10.1007/s10508-015-0639-5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09563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D871-4175-44E7-A009-4582EA605E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Ellner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 L., &amp; Phillips, R. S. (2017). The coming primary care revolution.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Journal of General Internal Medicine: JGIM, 32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(4), 380-386.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https://doi.org/10.1007/s11606-016-3944-3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Emlet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C. A., Fredriksen-Goldsen, K. I., Kim, H., &amp; Hoy-Ellis, C. (2017). The relationship between sexual minority stigma and sexual health risk behaviors among HIV-positive older gay and bisexual men.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Journal of Applied Gerontology, 36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(8), 931-952.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https://doi.org/10.1177/0733464815591210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English, D.,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Rendina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H. J., &amp; Parsons, J. T. (2018). The effects of intersecting stigma: A longitudinal examination of minority stress, mental health, and substance use among Black, Latino, and Multiracial gay and bisexual men.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Psychology of Violence, 8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(6), 669-679.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https://doi.org/10.1037/vio0000218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Fallin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-Bennett, K. (2015). Implicit bias against sexual minorities in medicine: Cycles of professional influence and the role of the hidden curriculum.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Academic Medicine, 90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(5), 549-552.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https://doi.org/10.1097/ACM.0000000000000662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Figueroa, W. S.,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Zoccola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P. M. (2016). Sources of discrimination and their associations with health in sexual minority adults.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Journal of Homosexuality, 63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(6), 743-763.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https://doi.org/10.1080/00918369.2015.1112193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62013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D871-4175-44E7-A009-4582EA605E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Furness, B. W.,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Goldhammer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H., Montalvo, W., Gagnon, K.,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Bifulco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L.,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Lentine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D., &amp; Anderson, D. (2020). Transforming primary care for lesbian, gay, bisexual, and transgender people: A collaborative quality improvement initiative.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Annals of Family Medicine, 18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(4), 292-302.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https://doi.org/10.1370/afm.2542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Gahagan, J.,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Subirana-Malaret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 (2018). Improving pathways to primary health care among LGBTQ populations and health care providers: Key findings from Nova Scotia, Canada.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International Journal for Equity in Health, 17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(1), Article 76.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https://doi.org/10.1186/s12939-018-0786-0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Gonzales, G., &amp; Henning-Smith, C. (2017). Barriers to care among transgender and gender non-conforming adults.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Milbank Quarterly, 95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(4), 726-748.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https://doi.org/10.1111/1468-0009.12297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Hughes, R. L.,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Damin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C.,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Heiden-Rootes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K. (2017). Where’s the LGBT in integrated care research? A systematic review.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Families Systems &amp; Health, 35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(3), 308-319.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https://doi.org/10.1037/fsh0000290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Munce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 (2021, May 17). Texas senate resumes push to ban transition-related medical care for transgender children, days after bill failed in house.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Texas Tribune. </a:t>
            </a:r>
            <a:r>
              <a:rPr lang="en-US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https://www.texastribune.org/2021/05/17/texas-transgender-children-medical-care/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71970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6AFE-B86B-4E41-B3EF-EDEA16B4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ED871-4175-44E7-A009-4582EA605E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Perone, A. K. (2015). Health implications of the Supreme Court’s Obergefell vs. Hodges marriage equality decision.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LGBT Health, 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(3), 196-199.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https://doi.org/10.1089/lgbt.2015.0083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Willging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C., Kano, M., Green, A. E., Sturm, R.,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Sklar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M., Davies, S.,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Eckstrand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K. (2020). Enhancing primary care services for diverse sexual and gender minority populations: A developmental study protocol.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BMJ Open, 10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(2), e032787. </a:t>
            </a: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https://doi.org/10.1136/bmjopen-2019-032787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3745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169" y="224458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Objectives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15414EC1-5F2B-224A-B86F-FB8E78BEF5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8" b="9148"/>
          <a:stretch/>
        </p:blipFill>
        <p:spPr>
          <a:xfrm>
            <a:off x="4005470" y="463686"/>
            <a:ext cx="8186530" cy="249155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62763" y="2878206"/>
            <a:ext cx="10232959" cy="3641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This presentation will discuss…</a:t>
            </a:r>
          </a:p>
          <a:p>
            <a:pPr lvl="1"/>
            <a:r>
              <a:rPr lang="en-US" sz="2800" dirty="0"/>
              <a:t>Social View on LGBTQIA+ In Medicine</a:t>
            </a:r>
          </a:p>
          <a:p>
            <a:pPr lvl="1"/>
            <a:r>
              <a:rPr lang="en-US" sz="2800" dirty="0"/>
              <a:t>Research on LGBTQIA+ in Primary Care</a:t>
            </a:r>
          </a:p>
          <a:p>
            <a:pPr lvl="1"/>
            <a:r>
              <a:rPr lang="en-US" sz="2800" dirty="0"/>
              <a:t>Demographics of LGBTQIA+ With Disabilities </a:t>
            </a:r>
          </a:p>
          <a:p>
            <a:pPr lvl="1"/>
            <a:r>
              <a:rPr lang="en-US" sz="2800" dirty="0"/>
              <a:t>Challenges for LGBTQIA+ With Disabilities</a:t>
            </a:r>
          </a:p>
          <a:p>
            <a:pPr lvl="1"/>
            <a:r>
              <a:rPr lang="en-US" sz="2800" dirty="0"/>
              <a:t>Self-Advocacy</a:t>
            </a:r>
          </a:p>
          <a:p>
            <a:pPr lvl="1"/>
            <a:r>
              <a:rPr lang="en-US" sz="28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80137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847CB5-E3D8-F94F-B90B-8153C5D7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View On LGBTQIA+ In Medicine </a:t>
            </a:r>
          </a:p>
        </p:txBody>
      </p:sp>
    </p:spTree>
    <p:extLst>
      <p:ext uri="{BB962C8B-B14F-4D97-AF65-F5344CB8AC3E}">
        <p14:creationId xmlns:p14="http://schemas.microsoft.com/office/powerpoint/2010/main" val="180844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9753B-2172-4350-AF7A-B4898F7C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95" y="431286"/>
            <a:ext cx="6490855" cy="1034011"/>
          </a:xfrm>
        </p:spPr>
        <p:txBody>
          <a:bodyPr/>
          <a:lstStyle/>
          <a:p>
            <a:r>
              <a:rPr lang="en-US" dirty="0"/>
              <a:t>LGBTQIA+ Under Attack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494AA-F758-47C6-84D6-C2C66542B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95" y="1519101"/>
            <a:ext cx="5665605" cy="1691238"/>
          </a:xfrm>
          <a:prstGeom prst="rect">
            <a:avLst/>
          </a:prstGeom>
        </p:spPr>
      </p:pic>
      <p:pic>
        <p:nvPicPr>
          <p:cNvPr id="12" name="Picture Placeholder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F6272D4-7E8C-478F-B51B-D6D7D0D097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r="1639"/>
          <a:stretch>
            <a:fillRect/>
          </a:stretch>
        </p:blipFill>
        <p:spPr>
          <a:xfrm>
            <a:off x="6534150" y="588952"/>
            <a:ext cx="5138305" cy="566354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C6D4B9-26DC-47C4-9E07-CB7044CDEFBA}"/>
              </a:ext>
            </a:extLst>
          </p:cNvPr>
          <p:cNvSpPr txBox="1"/>
          <p:nvPr/>
        </p:nvSpPr>
        <p:spPr>
          <a:xfrm>
            <a:off x="220845" y="3165164"/>
            <a:ext cx="236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(</a:t>
            </a:r>
            <a:r>
              <a:rPr lang="en-US" dirty="0" err="1">
                <a:solidFill>
                  <a:schemeClr val="bg1"/>
                </a:solidFill>
                <a:hlinkClick r:id="rId4"/>
              </a:rPr>
              <a:t>Chiacu</a:t>
            </a:r>
            <a:r>
              <a:rPr lang="en-US" dirty="0">
                <a:solidFill>
                  <a:schemeClr val="bg1"/>
                </a:solidFill>
                <a:hlinkClick r:id="rId4"/>
              </a:rPr>
              <a:t>, 2021)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321B120-F8CA-49A0-9DCE-3A32659C35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5" y="4105305"/>
            <a:ext cx="4180188" cy="16873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E4FC3F-F2CA-4776-8685-FDB7B311C07B}"/>
              </a:ext>
            </a:extLst>
          </p:cNvPr>
          <p:cNvSpPr txBox="1"/>
          <p:nvPr/>
        </p:nvSpPr>
        <p:spPr>
          <a:xfrm>
            <a:off x="220845" y="579261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  <a:hlinkClick r:id="rId6"/>
              </a:rPr>
              <a:t>Munce</a:t>
            </a:r>
            <a:r>
              <a:rPr lang="en-US" dirty="0">
                <a:solidFill>
                  <a:schemeClr val="bg1"/>
                </a:solidFill>
                <a:hlinkClick r:id="rId6"/>
              </a:rPr>
              <a:t>, 2021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233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705CD-E4BA-4958-862C-08ECC29A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Does The Research Say?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CEB327-DC5C-4D42-AA04-C4E99E923E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58087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06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3B2D4-DE9E-44B6-A9B1-D262F2B2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What Is Previous Research A Problem?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9BC46B-4D32-4ECE-90C0-35242AE5E3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187302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19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847CB5-E3D8-F94F-B90B-8153C5D7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On LGBTQIA+ In Primary Care</a:t>
            </a:r>
          </a:p>
        </p:txBody>
      </p:sp>
    </p:spTree>
    <p:extLst>
      <p:ext uri="{BB962C8B-B14F-4D97-AF65-F5344CB8AC3E}">
        <p14:creationId xmlns:p14="http://schemas.microsoft.com/office/powerpoint/2010/main" val="1191705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C524D5D6040E4498B0A2E7F20A14A8" ma:contentTypeVersion="0" ma:contentTypeDescription="Create a new document." ma:contentTypeScope="" ma:versionID="60b11da7819100df8a011dfe12c14de1">
  <xsd:schema xmlns:xsd="http://www.w3.org/2001/XMLSchema" xmlns:xs="http://www.w3.org/2001/XMLSchema" xmlns:p="http://schemas.microsoft.com/office/2006/metadata/properties" xmlns:ns2="e08e1c77-a4ef-49e5-8cee-a23a609bbbae" targetNamespace="http://schemas.microsoft.com/office/2006/metadata/properties" ma:root="true" ma:fieldsID="3ca680cffe54e8125c4352b50e21f19e" ns2:_="">
    <xsd:import namespace="e08e1c77-a4ef-49e5-8cee-a23a609bbb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e1c77-a4ef-49e5-8cee-a23a609bbb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08e1c77-a4ef-49e5-8cee-a23a609bbbae">ARP63RDSAEHC-1683954790-3</_dlc_DocId>
    <_dlc_DocIdUrl xmlns="e08e1c77-a4ef-49e5-8cee-a23a609bbbae">
      <Url>http://myhcpnv/_layouts/15/DocIdRedir.aspx?ID=ARP63RDSAEHC-1683954790-3</Url>
      <Description>ARP63RDSAEHC-1683954790-3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13697-5CC2-4C1C-8EF3-DD53F0272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8e1c77-a4ef-49e5-8cee-a23a609bbb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02F1C1-E94A-4854-8168-B9F384B2385E}">
  <ds:schemaRefs>
    <ds:schemaRef ds:uri="http://www.w3.org/XML/1998/namespace"/>
    <ds:schemaRef ds:uri="http://schemas.microsoft.com/office/2006/documentManagement/types"/>
    <ds:schemaRef ds:uri="11029eb4-b4aa-40f5-b8cc-6f66efabe975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e08e1c77-a4ef-49e5-8cee-a23a609bbbae"/>
  </ds:schemaRefs>
</ds:datastoreItem>
</file>

<file path=customXml/itemProps3.xml><?xml version="1.0" encoding="utf-8"?>
<ds:datastoreItem xmlns:ds="http://schemas.openxmlformats.org/officeDocument/2006/customXml" ds:itemID="{B8F30CB8-F791-487F-9C59-5F9A43D43B5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028BF9D-1138-43AD-BA60-0CC418EA35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Official Intermountain PowerPoint Template</Template>
  <TotalTime>663</TotalTime>
  <Words>2363</Words>
  <Application>Microsoft Office PowerPoint</Application>
  <PresentationFormat>Widescreen</PresentationFormat>
  <Paragraphs>134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Office Theme</vt:lpstr>
      <vt:lpstr>Fractured Rainbow</vt:lpstr>
      <vt:lpstr>Financial Disclosures</vt:lpstr>
      <vt:lpstr>Visualization Exercise</vt:lpstr>
      <vt:lpstr>Objectives</vt:lpstr>
      <vt:lpstr>Social View On LGBTQIA+ In Medicine </vt:lpstr>
      <vt:lpstr>LGBTQIA+ Under Attack</vt:lpstr>
      <vt:lpstr>What Does The Research Say?</vt:lpstr>
      <vt:lpstr>What Is Previous Research A Problem? </vt:lpstr>
      <vt:lpstr>Research On LGBTQIA+ In Primary Care</vt:lpstr>
      <vt:lpstr>Sexual Minorities in Primary Care/Preventive Medicine</vt:lpstr>
      <vt:lpstr>Sexual Minorities in Primary Care/Preventive Medicine</vt:lpstr>
      <vt:lpstr>Sexual Minorities in Primary Care/Preventive Medicine</vt:lpstr>
      <vt:lpstr>Sexual Minorities in Primary Care/Preventive Medicine</vt:lpstr>
      <vt:lpstr>Sexual Minorities in Primary Care/Preventive Medicine</vt:lpstr>
      <vt:lpstr>Sexual Minorities in Primary Care/Preventive Medicine</vt:lpstr>
      <vt:lpstr>Summary of Results</vt:lpstr>
      <vt:lpstr>Demographics on LGBTQIA+ With Disabilities</vt:lpstr>
      <vt:lpstr>Demographics</vt:lpstr>
      <vt:lpstr>Challenges For LGBTQIA+ With Disabilities</vt:lpstr>
      <vt:lpstr>Challenges For LGBTQIA+ With Disabilities</vt:lpstr>
      <vt:lpstr>Challenges For LGBTQIA+ With Disabilities (Continued)</vt:lpstr>
      <vt:lpstr>Self-Advocacy</vt:lpstr>
      <vt:lpstr>What Can You Do Exercise? </vt:lpstr>
      <vt:lpstr>What Does The Community Say?</vt:lpstr>
      <vt:lpstr>Are You Protected?</vt:lpstr>
      <vt:lpstr>Are You Protected?</vt:lpstr>
      <vt:lpstr>Resources For LGBTQIA+ With Disabilities</vt:lpstr>
      <vt:lpstr>Where Can You Go? </vt:lpstr>
      <vt:lpstr>Contact</vt:lpstr>
      <vt:lpstr>PowerPoint Presentation</vt:lpstr>
      <vt:lpstr>References</vt:lpstr>
      <vt:lpstr>References</vt:lpstr>
      <vt:lpstr>References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Official Intermountain PowerPoint Template</dc:title>
  <dc:creator>Natasha Green</dc:creator>
  <cp:keywords>Powerpoint; PowerPoint Strategy; guidelines; imagery and videos; text; Templates; colors</cp:keywords>
  <dc:description/>
  <cp:lastModifiedBy>Samuel Hickson</cp:lastModifiedBy>
  <cp:revision>54</cp:revision>
  <cp:lastPrinted>2019-02-06T16:25:39Z</cp:lastPrinted>
  <dcterms:created xsi:type="dcterms:W3CDTF">2019-03-14T20:39:40Z</dcterms:created>
  <dcterms:modified xsi:type="dcterms:W3CDTF">2022-07-11T21:04:25Z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0x0101008CC524D5D6040E4498B0A2E7F20A14A8</vt:lpwstr>
  </property>
  <property fmtid="{D5CDD505-2E9C-101B-9397-08002B2CF9AE}" pid="3" name="IHSubcategory">
    <vt:lpwstr/>
  </property>
  <property fmtid="{D5CDD505-2E9C-101B-9397-08002B2CF9AE}" pid="4" name="TaxKeyword">
    <vt:lpwstr>1138;#text|fb1ee9e9-0a17-4927-bab1-c32df06e737e;#3092;#Templates|11111111-1111-1111-1111-111111111111;#3090;#guidelines|11111111-1111-1111-1111-111111111111;#3086;#Powerpoint|11111111-1111-1111-1111-111111111111;#1141;#PowerPoint Strategy|71ae2e6e-03e4-44</vt:lpwstr>
  </property>
  <property fmtid="{D5CDD505-2E9C-101B-9397-08002B2CF9AE}" pid="5" name="IHFacilities">
    <vt:lpwstr/>
  </property>
  <property fmtid="{D5CDD505-2E9C-101B-9397-08002B2CF9AE}" pid="6" name="IHDocumentCategory">
    <vt:lpwstr/>
  </property>
  <property fmtid="{D5CDD505-2E9C-101B-9397-08002B2CF9AE}" pid="7" name="IHCategory">
    <vt:lpwstr/>
  </property>
  <property fmtid="{D5CDD505-2E9C-101B-9397-08002B2CF9AE}" pid="8" name="MSIP_Label_ba1a4512-8026-4a73-bfb7-8d52c1779a3a_Enabled">
    <vt:lpwstr>True</vt:lpwstr>
  </property>
  <property fmtid="{D5CDD505-2E9C-101B-9397-08002B2CF9AE}" pid="9" name="MSIP_Label_ba1a4512-8026-4a73-bfb7-8d52c1779a3a_SiteId">
    <vt:lpwstr>a79016de-bdd0-4e47-91f4-79416ab912ad</vt:lpwstr>
  </property>
  <property fmtid="{D5CDD505-2E9C-101B-9397-08002B2CF9AE}" pid="10" name="MSIP_Label_ba1a4512-8026-4a73-bfb7-8d52c1779a3a_Owner">
    <vt:lpwstr>Natasha.Green@imail.org</vt:lpwstr>
  </property>
  <property fmtid="{D5CDD505-2E9C-101B-9397-08002B2CF9AE}" pid="11" name="MSIP_Label_ba1a4512-8026-4a73-bfb7-8d52c1779a3a_SetDate">
    <vt:lpwstr>2019-03-14T20:41:37.0773756Z</vt:lpwstr>
  </property>
  <property fmtid="{D5CDD505-2E9C-101B-9397-08002B2CF9AE}" pid="12" name="MSIP_Label_ba1a4512-8026-4a73-bfb7-8d52c1779a3a_Name">
    <vt:lpwstr>Sensitive Information</vt:lpwstr>
  </property>
  <property fmtid="{D5CDD505-2E9C-101B-9397-08002B2CF9AE}" pid="13" name="MSIP_Label_ba1a4512-8026-4a73-bfb7-8d52c1779a3a_Application">
    <vt:lpwstr>Microsoft Azure Information Protection</vt:lpwstr>
  </property>
  <property fmtid="{D5CDD505-2E9C-101B-9397-08002B2CF9AE}" pid="14" name="MSIP_Label_ba1a4512-8026-4a73-bfb7-8d52c1779a3a_Extended_MSFT_Method">
    <vt:lpwstr>Automatic</vt:lpwstr>
  </property>
  <property fmtid="{D5CDD505-2E9C-101B-9397-08002B2CF9AE}" pid="15" name="Sensitivity">
    <vt:lpwstr>Sensitive Information</vt:lpwstr>
  </property>
  <property fmtid="{D5CDD505-2E9C-101B-9397-08002B2CF9AE}" pid="16" name="_dlc_DocIdItemGuid">
    <vt:lpwstr>643dcfd9-2f9d-4021-a45f-bf9f3e96cd10</vt:lpwstr>
  </property>
</Properties>
</file>