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7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</p:sldIdLst>
  <p:sldSz cx="12192000" cy="6858000"/>
  <p:notesSz cx="6858000" cy="9144000"/>
  <p:embeddedFontLst>
    <p:embeddedFont>
      <p:font typeface="Barlow" pitchFamily="2" charset="77"/>
      <p:regular r:id="rId19"/>
      <p:bold r:id="rId20"/>
      <p:italic r:id="rId21"/>
      <p:boldItalic r:id="rId22"/>
    </p:embeddedFont>
    <p:embeddedFont>
      <p:font typeface="Barlow Medium" panose="020F05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5"/>
    <p:restoredTop sz="95853"/>
  </p:normalViewPr>
  <p:slideViewPr>
    <p:cSldViewPr snapToGrid="0" snapToObjects="1">
      <p:cViewPr varScale="1">
        <p:scale>
          <a:sx n="81" d="100"/>
          <a:sy n="81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F5AB-739A-ED42-A167-EE265D14C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6A546-C133-FB48-A9CA-6692FF070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1CF78-34EF-D24A-9CD8-61494BEC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241DB-FE6C-3A49-B27A-D500DC997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C5D2-8283-5044-BADD-3F20CCD37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8C12-6F22-0547-9C7A-CD45BF4AD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746762-7498-3444-B583-C22770E36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48521-B250-594F-B32A-1887740C4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19AE9-E812-C544-A1F4-4EF7F35C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015E5-CC12-3B48-891B-5049E8E1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1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01CB8-3F07-394F-84E8-8622B4C519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14305-521A-B443-90AE-7F32624A3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0D18-9D55-AD46-8EB1-5D2EB5701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2EFE1-9281-C74A-9D55-64482610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24DC6-4FFA-7D43-8892-FEF692F8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1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F097-0B02-C34A-ADFD-BCFCBE971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D003D-8A7B-AC49-ABFB-A46E43349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EFB3D-A152-E54F-9810-F59E5ADD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1B2B2-5602-2242-9EB1-71DDF2DF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3D834-7256-8648-A0BB-90A88D22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3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17D5-2659-AF41-93A4-F69D0549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F5F68-9FEA-1C44-81D0-5ED2456EA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8B4DD-D4B1-1445-85A7-725D8529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A76CF-CF5E-274B-8F0C-C8AD4C79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B6023-05DE-9343-8711-2BF05019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B34E0-73BD-EF49-AB5C-C9F427AD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03285-F8D3-3F4D-8E87-7FDF11CC5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CE9CD-0095-CF4A-A2E7-1EBF72885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02B996-372F-634E-AD2E-8C4F07EB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C8CA6-10A9-E74E-9FBD-E9E9FDBA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F4BAD-6A57-6946-A49A-D35625768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0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B85C-5D40-CA48-880C-EC1907E1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4ACD2-CD92-4B45-89FF-FB675226F6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C2F18-DB58-FB4D-A09D-B9A8C2EC1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7BADC-E495-B041-98B6-D83CAAB6A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36374F-AA0F-D24A-A716-53A92185A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B4215-14B2-3341-B22D-60D4E822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EFD27-44E1-624A-8CD6-07E5C080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F0260-ABEA-8744-9D7A-8FEBB78A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1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1D465-D6BC-AA47-86AB-3A7CBCDC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54F15-E97B-1E47-B374-A576CAF8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30263-6C1E-7343-845E-54AC8CA7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D6BEB-E499-434F-8A58-DC722F08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8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4D4151-E21B-9743-B27F-3F927C13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9D56F-E778-9344-A0CA-8AF34B41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B5A2C-BECC-424C-A864-AEE968FA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7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0A91-C16E-684D-B452-6C6F050C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E06FA-D98D-4D4E-B398-0A699093C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6D94B-0920-3D45-8A30-014EAB311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E343F-9D42-E040-BF1D-504082C1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0C14B-880E-B141-A8BB-BA82557A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8BE93-F7F2-F846-B687-513BB2E0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5EE1-F8B8-074C-ABE9-383943AEF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BE581-4C5A-B946-A1E2-4BF70EB37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D3F87-B23A-3B42-B387-9C18F0038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52E86-DCBD-5D42-9955-BB0E98311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7DC90-E53D-5647-AD90-981EF313D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40CF3-48E3-6449-8421-15AE51FB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2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A8DE8-9522-1048-88A8-A789BD15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A8053-29A8-F04F-9FE1-B44E4EF88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B3D1-CD87-7F4D-8F4F-E858A05DD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7C8C-ADC2-1648-B180-2078D86456D6}" type="datetimeFigureOut">
              <a:rPr lang="en-US" smtClean="0"/>
              <a:t>7/7/22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3B4D6-82E1-914A-9EA9-92E3CD96D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E33C1-F2BD-7749-826F-C3F140D88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106D7-ED25-F440-B6DA-30912FFA0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2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theconversation.com/productivity-commission-hastens-slowly-on-national-disability-insurance-scheme-2776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theloop.ecpr.eu/the-new-climate-change-activism-is-emotional-and-its-a-good-thing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81894496@N06/15896297412" TargetMode="Externa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courses.lumenlearning.com/wm-principlesofmanagement/chapter/primary-functions-of-management/" TargetMode="Externa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freepngimg.com/png/27143-toolbox-transparent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4.emf"/><Relationship Id="rId4" Type="http://schemas.openxmlformats.org/officeDocument/2006/relationships/hyperlink" Target="https://worditout.com/word-cloud/318958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rmc.rochester.edu/strong-center-developmental-disabilities/our-focus-areas/health-equity.aspx" TargetMode="External"/><Relationship Id="rId5" Type="http://schemas.openxmlformats.org/officeDocument/2006/relationships/hyperlink" Target="https://static1.squarespace.com/static/5ed94da22956b942e1d51e12/t/6232af2503a09a54615b8d48/1647488823793/DJ+Audit+Tool.pdf" TargetMode="External"/><Relationship Id="rId4" Type="http://schemas.openxmlformats.org/officeDocument/2006/relationships/hyperlink" Target="https://dhhs.ne.gov/Documents/Henrichs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peoplematters.in/blog/others/is-it-possible-to-be-completely-objective-19331" TargetMode="Externa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y-universal.com/intellectual-disability-how-to-deal-with-i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innb.blogspot.com/2013/08/sfari-highlights-serious-risk-of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image" Target="../media/image4.emf"/><Relationship Id="rId4" Type="http://schemas.openxmlformats.org/officeDocument/2006/relationships/hyperlink" Target="https://www.flickr.com/photos/valeriebb/29071173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7/11/3-simple-yet-powerful-leadership-lesson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pauljreilly.pressbooks.com/chapter/disability-rights-advocacy-goes-digital/" TargetMode="Externa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hareok.org/jcscore/article/view/99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here2there.ca/principles-focused-evaluation/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0E9F1A2-20E1-A745-B175-B1827276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95447" cy="69161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9F4369-CA91-D549-A1DF-2FE686B26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6375" y="5527963"/>
            <a:ext cx="1799618" cy="10950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D7FCE58-7C04-9B4F-9203-C2633E88ED7A}"/>
              </a:ext>
            </a:extLst>
          </p:cNvPr>
          <p:cNvSpPr txBox="1"/>
          <p:nvPr/>
        </p:nvSpPr>
        <p:spPr>
          <a:xfrm>
            <a:off x="6656424" y="2209938"/>
            <a:ext cx="5240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Barlow" pitchFamily="2" charset="77"/>
              </a:rPr>
              <a:t>Leadership Among Those Living With Disabilities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1E921E-D669-274D-B3EC-A4B43ADF9E2A}"/>
              </a:ext>
            </a:extLst>
          </p:cNvPr>
          <p:cNvSpPr txBox="1"/>
          <p:nvPr/>
        </p:nvSpPr>
        <p:spPr>
          <a:xfrm>
            <a:off x="7918463" y="4313996"/>
            <a:ext cx="39236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arlow Medium" pitchFamily="2" charset="77"/>
              </a:rPr>
              <a:t>PRESENTED BY: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     Dr. Sherilyn Duckworth, MPH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Immunize Nevada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24A60-E09B-1242-950C-ADBFBD0B3A3A}"/>
              </a:ext>
            </a:extLst>
          </p:cNvPr>
          <p:cNvSpPr txBox="1"/>
          <p:nvPr/>
        </p:nvSpPr>
        <p:spPr>
          <a:xfrm>
            <a:off x="7132920" y="3537735"/>
            <a:ext cx="3923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5BA54"/>
                </a:solidFill>
                <a:latin typeface="Barlow Medium" pitchFamily="2" charset="77"/>
              </a:rPr>
              <a:t>August 3, 2022</a:t>
            </a:r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CDFA2F2-5605-0AAA-7997-7F4B2A96B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288923"/>
            <a:ext cx="6356353" cy="63563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FA11A-E844-5811-29E4-801AAC111032}"/>
              </a:ext>
            </a:extLst>
          </p:cNvPr>
          <p:cNvSpPr txBox="1"/>
          <p:nvPr/>
        </p:nvSpPr>
        <p:spPr>
          <a:xfrm>
            <a:off x="0" y="7146923"/>
            <a:ext cx="63563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theconversation.com/productivity-commission-hastens-slowly-on-national-disability-insurance-scheme-277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5076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24" y="-58189"/>
            <a:ext cx="12295447" cy="6916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516234" y="618973"/>
            <a:ext cx="6846465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80"/>
              </a:lnSpc>
            </a:pPr>
            <a:r>
              <a:rPr lang="en-US" sz="5400" b="1" dirty="0">
                <a:solidFill>
                  <a:srgbClr val="F5BA54"/>
                </a:solidFill>
                <a:latin typeface="Barlow" pitchFamily="2" charset="77"/>
              </a:rPr>
              <a:t>Political Vision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333157" y="1743998"/>
            <a:ext cx="5915243" cy="4543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Barlow Medium" pitchFamily="2" charset="77"/>
              </a:rPr>
              <a:t>From accessibility options to shifting power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rlow Medium" pitchFamily="2" charset="77"/>
              </a:rPr>
              <a:t>How is DJ influencing our politics and practices? 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rlow Medium" pitchFamily="2" charset="77"/>
              </a:rPr>
              <a:t>When policies are created, how are we thinking about disabled people issues?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rlow Medium" pitchFamily="2" charset="77"/>
              </a:rPr>
              <a:t>Are we thinking of disabled people as leaders and members of our organization or just clients to be served? 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arlow Medium" pitchFamily="2" charset="77"/>
              </a:rPr>
              <a:t>How are we addressing and mending histories of ableism in our organization? </a:t>
            </a:r>
          </a:p>
          <a:p>
            <a:endParaRPr lang="en-US" dirty="0">
              <a:solidFill>
                <a:schemeClr val="bg1"/>
              </a:solidFill>
              <a:latin typeface="Barlow Medium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047" y="5781483"/>
            <a:ext cx="1767203" cy="1076517"/>
          </a:xfrm>
          <a:prstGeom prst="rect">
            <a:avLst/>
          </a:prstGeom>
        </p:spPr>
      </p:pic>
      <p:pic>
        <p:nvPicPr>
          <p:cNvPr id="7" name="Picture 6" descr="A person holding a sign&#10;&#10;Description automatically generated">
            <a:extLst>
              <a:ext uri="{FF2B5EF4-FFF2-40B4-BE49-F238E27FC236}">
                <a16:creationId xmlns:a16="http://schemas.microsoft.com/office/drawing/2014/main" id="{230D7951-A48A-5DD3-FF44-6B9EAE231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92593" y="-3021"/>
            <a:ext cx="5599407" cy="5608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F7332C-0D1E-84EA-6532-63004C34FE0F}"/>
              </a:ext>
            </a:extLst>
          </p:cNvPr>
          <p:cNvSpPr txBox="1"/>
          <p:nvPr/>
        </p:nvSpPr>
        <p:spPr>
          <a:xfrm>
            <a:off x="7362699" y="6467063"/>
            <a:ext cx="812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theloop.ecpr.eu/the-new-climate-change-activism-is-emotional-and-its-a-good-thin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d/3.0/"/>
              </a:rPr>
              <a:t>CC BY-ND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0456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59" y="-27432"/>
            <a:ext cx="12289536" cy="6912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201501" y="623641"/>
            <a:ext cx="6846465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80"/>
              </a:lnSpc>
            </a:pPr>
            <a:r>
              <a:rPr lang="en-US" sz="5400" b="1" dirty="0">
                <a:solidFill>
                  <a:srgbClr val="F5BA54"/>
                </a:solidFill>
                <a:latin typeface="Barlow" pitchFamily="2" charset="77"/>
              </a:rPr>
              <a:t>Internal Auditing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516236" y="1421295"/>
            <a:ext cx="11121582" cy="5045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Barlow Medium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DB9934-8AEA-7C3B-7694-224EC768E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501" y="1883021"/>
            <a:ext cx="6636905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Budgets </a:t>
            </a:r>
          </a:p>
          <a:p>
            <a:r>
              <a:rPr lang="en-US" dirty="0">
                <a:solidFill>
                  <a:schemeClr val="bg1"/>
                </a:solidFill>
              </a:rPr>
              <a:t>Accessible Support Vendors </a:t>
            </a:r>
          </a:p>
          <a:p>
            <a:r>
              <a:rPr lang="en-US" dirty="0">
                <a:solidFill>
                  <a:schemeClr val="bg1"/>
                </a:solidFill>
              </a:rPr>
              <a:t>Number of disabled people working in your organization?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Leadership? 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Policy Review </a:t>
            </a: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Disability, sick, or caregiving access requests </a:t>
            </a: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Required documentation?</a:t>
            </a:r>
          </a:p>
          <a:p>
            <a:pPr marL="514350" indent="-514350"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Access achievement in anti-ableist way? </a:t>
            </a:r>
          </a:p>
        </p:txBody>
      </p:sp>
      <p:pic>
        <p:nvPicPr>
          <p:cNvPr id="9" name="Picture 8" descr="Diagram, text&#10;&#10;Description automatically generated">
            <a:extLst>
              <a:ext uri="{FF2B5EF4-FFF2-40B4-BE49-F238E27FC236}">
                <a16:creationId xmlns:a16="http://schemas.microsoft.com/office/drawing/2014/main" id="{6AE64CE5-136E-4FB5-080D-8F1EFA1BE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84924" y="85381"/>
            <a:ext cx="5577189" cy="37107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BF9661-D735-92CD-D02C-68C4F92F6AC0}"/>
              </a:ext>
            </a:extLst>
          </p:cNvPr>
          <p:cNvSpPr txBox="1"/>
          <p:nvPr/>
        </p:nvSpPr>
        <p:spPr>
          <a:xfrm>
            <a:off x="7475105" y="6389008"/>
            <a:ext cx="641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flickr.com/photos/81894496@N06/15896297412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5571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5447" cy="6916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516234" y="623640"/>
            <a:ext cx="6846465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80"/>
              </a:lnSpc>
            </a:pPr>
            <a:r>
              <a:rPr lang="en-US" sz="5400" b="1" dirty="0">
                <a:solidFill>
                  <a:srgbClr val="F5BA54"/>
                </a:solidFill>
                <a:latin typeface="Barlow" pitchFamily="2" charset="77"/>
              </a:rPr>
              <a:t>Principles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516236" y="1421295"/>
            <a:ext cx="11121582" cy="5045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Barlow Medium" pitchFamily="2" charset="77"/>
            </a:endParaRPr>
          </a:p>
          <a:p>
            <a:endParaRPr lang="en-US" dirty="0">
              <a:solidFill>
                <a:schemeClr val="bg1"/>
              </a:solidFill>
              <a:latin typeface="Barlow Medium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808577-9204-FC9D-1A49-1B22407A8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71" y="1787115"/>
            <a:ext cx="950270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How are you embodying intersectionality in your DJ work?</a:t>
            </a:r>
          </a:p>
          <a:p>
            <a:r>
              <a:rPr lang="en-US" dirty="0">
                <a:solidFill>
                  <a:schemeClr val="bg1"/>
                </a:solidFill>
              </a:rPr>
              <a:t>How are you ensuring that the people most impacted by ableism are leading? </a:t>
            </a:r>
          </a:p>
          <a:p>
            <a:r>
              <a:rPr lang="en-US" dirty="0">
                <a:solidFill>
                  <a:schemeClr val="bg1"/>
                </a:solidFill>
              </a:rPr>
              <a:t>How are you doing work that’s not disability capitalism? </a:t>
            </a:r>
          </a:p>
          <a:p>
            <a:r>
              <a:rPr lang="en-US" dirty="0">
                <a:solidFill>
                  <a:schemeClr val="bg1"/>
                </a:solidFill>
              </a:rPr>
              <a:t>How are you thinking about and practicing sustainability? </a:t>
            </a:r>
          </a:p>
          <a:p>
            <a:r>
              <a:rPr lang="en-US" dirty="0">
                <a:solidFill>
                  <a:schemeClr val="bg1"/>
                </a:solidFill>
              </a:rPr>
              <a:t>How are you practicing cross-disability solidarity? </a:t>
            </a:r>
          </a:p>
          <a:p>
            <a:r>
              <a:rPr lang="en-US" dirty="0">
                <a:solidFill>
                  <a:schemeClr val="bg1"/>
                </a:solidFill>
              </a:rPr>
              <a:t>What does interdependence mean to you?</a:t>
            </a:r>
          </a:p>
          <a:p>
            <a:r>
              <a:rPr lang="en-US" dirty="0">
                <a:solidFill>
                  <a:schemeClr val="bg1"/>
                </a:solidFill>
              </a:rPr>
              <a:t>How are you doing with collective access?</a:t>
            </a:r>
          </a:p>
          <a:p>
            <a:r>
              <a:rPr lang="en-US" dirty="0">
                <a:solidFill>
                  <a:schemeClr val="bg1"/>
                </a:solidFill>
              </a:rPr>
              <a:t>How have you been working for collective liberation right now with disability justice at the center?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DC0E7C-DFA0-45C7-F276-04E044496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87763" y="2219162"/>
            <a:ext cx="2766291" cy="27662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E9E5F7-E769-AB4A-23B7-F4B1D4AB400E}"/>
              </a:ext>
            </a:extLst>
          </p:cNvPr>
          <p:cNvSpPr txBox="1"/>
          <p:nvPr/>
        </p:nvSpPr>
        <p:spPr>
          <a:xfrm>
            <a:off x="7595908" y="6570500"/>
            <a:ext cx="635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courses.lumenlearning.com/wm-principlesofmanagement/chapter/primary-functions-of-managemen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9498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24" y="0"/>
            <a:ext cx="12295447" cy="6916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516234" y="625468"/>
            <a:ext cx="5034589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80"/>
              </a:lnSpc>
            </a:pPr>
            <a:r>
              <a:rPr lang="en-US" sz="5400" b="1" dirty="0">
                <a:solidFill>
                  <a:srgbClr val="F5BA54"/>
                </a:solidFill>
                <a:latin typeface="Barlow" pitchFamily="2" charset="77"/>
              </a:rPr>
              <a:t>Access Tools 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516236" y="2051342"/>
            <a:ext cx="5579764" cy="5045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ASL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English, Spanish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Text only with image descriptions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Publicity/Media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Radio/Podcase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Office Space Access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Plain Language  </a:t>
            </a:r>
          </a:p>
          <a:p>
            <a:endParaRPr lang="en-US" dirty="0">
              <a:solidFill>
                <a:schemeClr val="bg1"/>
              </a:solidFill>
              <a:latin typeface="Barlow Medium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4D214-7EAD-997B-3996-433338F0D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00568" y="390937"/>
            <a:ext cx="6692900" cy="5549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CA98D7-5F6D-DC63-71F4-325E30B0F023}"/>
              </a:ext>
            </a:extLst>
          </p:cNvPr>
          <p:cNvSpPr txBox="1"/>
          <p:nvPr/>
        </p:nvSpPr>
        <p:spPr>
          <a:xfrm>
            <a:off x="7362699" y="6467063"/>
            <a:ext cx="6692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freepngimg.com/png/27143-toolbox-transparent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59392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200002" y="365125"/>
            <a:ext cx="3816095" cy="193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Success Stories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200001" y="2303201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/>
              <a:t>Block Build Be: Oakland, California </a:t>
            </a:r>
          </a:p>
          <a:p>
            <a:r>
              <a:rPr lang="en-US" sz="1900" dirty="0"/>
              <a:t>Kebo Drew, Queer Women of Color Media Access Project </a:t>
            </a:r>
          </a:p>
          <a:p>
            <a:pPr marL="0"/>
            <a:r>
              <a:rPr lang="en-US" sz="1900" dirty="0"/>
              <a:t>--  “It’s not a burden to make things accessible. Of course, I want to make a space where my family can come.”</a:t>
            </a:r>
          </a:p>
          <a:p>
            <a:r>
              <a:rPr lang="en-US" sz="1900" dirty="0"/>
              <a:t>Hand and Hand </a:t>
            </a:r>
          </a:p>
          <a:p>
            <a:r>
              <a:rPr lang="en-US" sz="1900" dirty="0"/>
              <a:t>Nikkita Oliver’s City Council Campaign &amp; Nikkita4Nice: Seattle, Washington State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877"/>
          <a:stretch/>
        </p:blipFill>
        <p:spPr>
          <a:xfrm>
            <a:off x="7648594" y="-4"/>
            <a:ext cx="4543406" cy="2303205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33378BC6-7E66-54F3-53F3-B568FF00DC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8126" b="15931"/>
          <a:stretch/>
        </p:blipFill>
        <p:spPr>
          <a:xfrm>
            <a:off x="3783724" y="2303202"/>
            <a:ext cx="8415386" cy="4554804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863" y="75084"/>
            <a:ext cx="1767203" cy="1076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D04BDC-6D09-C791-DB0D-0E0A55B4EC8E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orditout.com/word-cloud/31895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605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4231CD-969F-07F6-E5C9-A86E1374A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“The world is ableist and disabling and things happen…but at the same time it allows us to be way more brilliant than if we weren’t.”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0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5447" cy="6916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516234" y="623640"/>
            <a:ext cx="6846465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80"/>
              </a:lnSpc>
            </a:pPr>
            <a:r>
              <a:rPr lang="en-US" sz="5400" b="1" dirty="0">
                <a:solidFill>
                  <a:srgbClr val="F5BA54"/>
                </a:solidFill>
                <a:latin typeface="Barlow" pitchFamily="2" charset="77"/>
              </a:rPr>
              <a:t>References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516236" y="1421295"/>
            <a:ext cx="11121582" cy="5045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Barlow Medium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6E6A38-2693-0913-8138-2D3821829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Henrichs</a:t>
            </a:r>
            <a:r>
              <a:rPr lang="en-US" dirty="0">
                <a:solidFill>
                  <a:schemeClr val="bg1"/>
                </a:solidFill>
              </a:rPr>
              <a:t>, S. Health disparities in individuals with intellectual and developmental disabilities. Retrieved from </a:t>
            </a:r>
            <a:r>
              <a:rPr lang="en-US" dirty="0">
                <a:hlinkClick r:id="rId4"/>
              </a:rPr>
              <a:t>https://dhhs.ne.gov/Documents/Henrichs.pdf</a:t>
            </a:r>
            <a:r>
              <a:rPr lang="en-US" dirty="0"/>
              <a:t> </a:t>
            </a:r>
          </a:p>
          <a:p>
            <a:r>
              <a:rPr lang="en-US" dirty="0" err="1">
                <a:solidFill>
                  <a:schemeClr val="bg1"/>
                </a:solidFill>
              </a:rPr>
              <a:t>Krahn</a:t>
            </a:r>
            <a:r>
              <a:rPr lang="en-US" dirty="0">
                <a:solidFill>
                  <a:schemeClr val="bg1"/>
                </a:solidFill>
              </a:rPr>
              <a:t>, G.L., &amp; Fox, M.H. 2013. health disparities of adults with intellectual disabilities: What do we know? What do we do? Journal of Appl Res intellect </a:t>
            </a:r>
            <a:r>
              <a:rPr lang="en-US" dirty="0" err="1">
                <a:solidFill>
                  <a:schemeClr val="bg1"/>
                </a:solidFill>
              </a:rPr>
              <a:t>Disabil</a:t>
            </a:r>
            <a:r>
              <a:rPr lang="en-US" dirty="0">
                <a:solidFill>
                  <a:schemeClr val="bg1"/>
                </a:solidFill>
              </a:rPr>
              <a:t>: 27(5): 431-446. </a:t>
            </a:r>
            <a:r>
              <a:rPr lang="en-US" dirty="0" err="1">
                <a:solidFill>
                  <a:schemeClr val="bg1"/>
                </a:solidFill>
              </a:rPr>
              <a:t>doi</a:t>
            </a:r>
            <a:r>
              <a:rPr lang="en-US" dirty="0">
                <a:solidFill>
                  <a:schemeClr val="bg1"/>
                </a:solidFill>
              </a:rPr>
              <a:t>: 10.1111/jar.12067</a:t>
            </a:r>
          </a:p>
          <a:p>
            <a:r>
              <a:rPr lang="en-US" dirty="0" err="1">
                <a:solidFill>
                  <a:schemeClr val="bg1"/>
                </a:solidFill>
              </a:rPr>
              <a:t>Piepzna-Samarasinha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Laks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hmi</a:t>
            </a:r>
            <a:r>
              <a:rPr lang="en-US" dirty="0">
                <a:solidFill>
                  <a:schemeClr val="bg1"/>
                </a:solidFill>
              </a:rPr>
              <a:t>, L., &amp; </a:t>
            </a:r>
            <a:r>
              <a:rPr lang="en-US" dirty="0" err="1">
                <a:solidFill>
                  <a:schemeClr val="bg1"/>
                </a:solidFill>
              </a:rPr>
              <a:t>Milbern</a:t>
            </a:r>
            <a:r>
              <a:rPr lang="en-US" dirty="0">
                <a:solidFill>
                  <a:schemeClr val="bg1"/>
                </a:solidFill>
              </a:rPr>
              <a:t> Park, S., 2022.  Disability Justice: An audit tool. Retrieved from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https://static1.squarespace.com/static/5ed94da22956b942e1d51e12/t/6232af2503a09a54615b8d48/1647488823793/DJ+Audit+Tool.pdf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University of Rochester Medical Center., Strong Center for Developmental Disabilities. 2022. health Equity. Retrieved from </a:t>
            </a:r>
            <a:r>
              <a:rPr lang="en-US" dirty="0">
                <a:hlinkClick r:id="rId6"/>
              </a:rPr>
              <a:t>https://www.urmc.rochester.edu/strong-center-developmental-disabilities/our-focus-areas/health-equity.aspx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858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838200" y="914402"/>
            <a:ext cx="10515600" cy="2985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516236" y="1421295"/>
            <a:ext cx="11121582" cy="5045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Barlow Medium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9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306" y="-58189"/>
            <a:ext cx="12295447" cy="6916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4031" y="5781483"/>
            <a:ext cx="1767203" cy="1076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362440" y="507341"/>
            <a:ext cx="9753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5BA54"/>
                </a:solidFill>
                <a:latin typeface="Barlow" pitchFamily="2" charset="77"/>
              </a:rPr>
              <a:t>Objectives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362440" y="1902194"/>
            <a:ext cx="5401052" cy="4114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Defining Disabilities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Disabilities and Health Equity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Disability 101 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Disability Justice and its Principles </a:t>
            </a:r>
          </a:p>
          <a:p>
            <a:pPr lvl="4"/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Political Vision </a:t>
            </a:r>
          </a:p>
          <a:p>
            <a:pPr lvl="4"/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Internal Auditing </a:t>
            </a:r>
          </a:p>
          <a:p>
            <a:pPr lvl="4"/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Principles </a:t>
            </a:r>
          </a:p>
          <a:p>
            <a:pPr lvl="4"/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Access Tools </a:t>
            </a:r>
          </a:p>
          <a:p>
            <a:pPr lvl="4"/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Success Stories </a:t>
            </a:r>
          </a:p>
          <a:p>
            <a:pPr lvl="4"/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Questions? </a:t>
            </a:r>
          </a:p>
        </p:txBody>
      </p: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A32E025-26F5-8659-626D-8B5829887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859201" y="1430671"/>
            <a:ext cx="5970359" cy="33487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FBB91-19A7-47C8-8983-BFF91802A5A0}"/>
              </a:ext>
            </a:extLst>
          </p:cNvPr>
          <p:cNvSpPr txBox="1"/>
          <p:nvPr/>
        </p:nvSpPr>
        <p:spPr>
          <a:xfrm>
            <a:off x="6230560" y="6372220"/>
            <a:ext cx="396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www.peoplematters.in/blog/others/is-it-possible-to-be-completely-objective-1933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5993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838201" y="365125"/>
            <a:ext cx="3816095" cy="1938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DD?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838201" y="2482589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Developmental Disability </a:t>
            </a:r>
          </a:p>
          <a:p>
            <a:r>
              <a:rPr lang="en-US" sz="2000"/>
              <a:t>severe, long-term disability beginning prior to the age of 22 </a:t>
            </a:r>
          </a:p>
          <a:p>
            <a:r>
              <a:rPr lang="en-US" sz="2000"/>
              <a:t>Impacts cognitive functioning, physical functioning, and development of adaptative skills </a:t>
            </a:r>
          </a:p>
        </p:txBody>
      </p:sp>
      <p:pic>
        <p:nvPicPr>
          <p:cNvPr id="8" name="Picture 7" descr="A picture containing toothbrush, person, wall, teeth&#10;&#10;Description automatically generated">
            <a:extLst>
              <a:ext uri="{FF2B5EF4-FFF2-40B4-BE49-F238E27FC236}">
                <a16:creationId xmlns:a16="http://schemas.microsoft.com/office/drawing/2014/main" id="{2CFE142E-306A-8226-145C-BAF0635F29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245" r="-1" b="14644"/>
          <a:stretch/>
        </p:blipFill>
        <p:spPr>
          <a:xfrm>
            <a:off x="4901268" y="345418"/>
            <a:ext cx="7287684" cy="476596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16" b="20401"/>
          <a:stretch/>
        </p:blipFill>
        <p:spPr>
          <a:xfrm>
            <a:off x="8403748" y="5306291"/>
            <a:ext cx="3795361" cy="155171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84F0B3-6F0E-0FA2-06EF-2EEEEE1ADB36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key-universal.com/intellectual-disability-how-to-deal-with-i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3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745D50E8-6BC1-DF9D-2816-26B1D31DCC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389" r="13912" b="-1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838201" y="365125"/>
            <a:ext cx="5251316" cy="1627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ID?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838200" y="2219785"/>
            <a:ext cx="4619621" cy="3957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FFFFFF"/>
                </a:solidFill>
              </a:rPr>
              <a:t>Intellectual Disability </a:t>
            </a:r>
          </a:p>
          <a:p>
            <a:r>
              <a:rPr lang="en-US" sz="2000">
                <a:solidFill>
                  <a:srgbClr val="FFFFFF"/>
                </a:solidFill>
              </a:rPr>
              <a:t>Significant limitations both in intellectual functioning and adaptive behavior as expressed in conceptual, social, and practical skills that are apparent before the age of 18 </a:t>
            </a:r>
          </a:p>
          <a:p>
            <a:r>
              <a:rPr lang="en-US" sz="2000">
                <a:solidFill>
                  <a:srgbClr val="FFFFFF"/>
                </a:solidFill>
              </a:rPr>
              <a:t>Considers community environments, cultural and linguistic diversity, differences in communication, sensory, motor, and behavioral factors 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079" r="12014"/>
          <a:stretch/>
        </p:blipFill>
        <p:spPr>
          <a:xfrm>
            <a:off x="8007927" y="2049464"/>
            <a:ext cx="4180855" cy="480853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969" y="5638704"/>
            <a:ext cx="1767203" cy="1076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B105C2-B740-9649-D438-2C1037102A53}"/>
              </a:ext>
            </a:extLst>
          </p:cNvPr>
          <p:cNvSpPr txBox="1"/>
          <p:nvPr/>
        </p:nvSpPr>
        <p:spPr>
          <a:xfrm>
            <a:off x="6143275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utisminnb.blogspot.com/2013/08/sfari-highlights-serious-risk-of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98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274320" y="2952666"/>
            <a:ext cx="5044440" cy="159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“Treat people the way THEY would like to be treated and not the way YOU want to be treated.” </a:t>
            </a:r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877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1" name="Picture 10" descr="A sign on a bench&#10;&#10;Description automatically generated with medium confidence">
            <a:extLst>
              <a:ext uri="{FF2B5EF4-FFF2-40B4-BE49-F238E27FC236}">
                <a16:creationId xmlns:a16="http://schemas.microsoft.com/office/drawing/2014/main" id="{52239BE3-CA09-0258-8674-CFBAD8DD20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827" b="3866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1AC80C-3597-A2D4-8A16-A11511F50B6C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flickr.com/photos/valeriebb/29071173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2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F2FBEAE-96BB-142D-0C79-A998815F49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384" r="-2" b="19585"/>
          <a:stretch/>
        </p:blipFill>
        <p:spPr>
          <a:xfrm>
            <a:off x="6015107" y="-1"/>
            <a:ext cx="6176895" cy="4322620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2761"/>
          <a:stretch/>
        </p:blipFill>
        <p:spPr>
          <a:xfrm>
            <a:off x="9029890" y="5306291"/>
            <a:ext cx="3162108" cy="1551709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804672" y="365125"/>
            <a:ext cx="52661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Leading the way…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804672" y="2022601"/>
            <a:ext cx="3941499" cy="4154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Promote early identification </a:t>
            </a:r>
          </a:p>
          <a:p>
            <a:r>
              <a:rPr lang="en-US" sz="2000"/>
              <a:t>Inclusivity </a:t>
            </a:r>
          </a:p>
          <a:p>
            <a:r>
              <a:rPr lang="en-US" sz="2000"/>
              <a:t>Prevent and manage the occurrence and impact of health conditions </a:t>
            </a:r>
          </a:p>
          <a:p>
            <a:r>
              <a:rPr lang="en-US" sz="2000"/>
              <a:t>Increase awareness of special work needs for those with disabilities</a:t>
            </a:r>
          </a:p>
          <a:p>
            <a:r>
              <a:rPr lang="en-US" sz="2000"/>
              <a:t>Promote healthy behaviors in people with disabilities in the workplace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C43A7D-7FCD-423E-B083-9BAEBA1205BF}"/>
              </a:ext>
            </a:extLst>
          </p:cNvPr>
          <p:cNvSpPr txBox="1"/>
          <p:nvPr/>
        </p:nvSpPr>
        <p:spPr>
          <a:xfrm>
            <a:off x="6745677" y="6572563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esheninger.blogspot.com/2017/11/3-simple-yet-powerful-leadership-lesson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831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095"/>
            <a:ext cx="12295447" cy="6916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516237" y="623640"/>
            <a:ext cx="6846465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80"/>
              </a:lnSpc>
            </a:pPr>
            <a:r>
              <a:rPr lang="en-US" sz="5400" b="1" dirty="0">
                <a:solidFill>
                  <a:srgbClr val="F5BA54"/>
                </a:solidFill>
                <a:latin typeface="Barlow" pitchFamily="2" charset="77"/>
              </a:rPr>
              <a:t>Disability 101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516236" y="2352261"/>
            <a:ext cx="6846466" cy="4114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What is Disability Justice?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Political Vision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Completing an Internal Audit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Disability Justice Principles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Access Tools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Success Stories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  <p:pic>
        <p:nvPicPr>
          <p:cNvPr id="8" name="Picture 7" descr="A person holding a green sign&#10;&#10;Description automatically generated with low confidence">
            <a:extLst>
              <a:ext uri="{FF2B5EF4-FFF2-40B4-BE49-F238E27FC236}">
                <a16:creationId xmlns:a16="http://schemas.microsoft.com/office/drawing/2014/main" id="{9D3CE203-23B6-C0F7-59F7-B8C4DD91A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52338" y="914400"/>
            <a:ext cx="6698687" cy="4467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5E13E5-6C3C-30EB-B25E-3863C83D5BF8}"/>
              </a:ext>
            </a:extLst>
          </p:cNvPr>
          <p:cNvSpPr txBox="1"/>
          <p:nvPr/>
        </p:nvSpPr>
        <p:spPr>
          <a:xfrm>
            <a:off x="7010035" y="6446246"/>
            <a:ext cx="102819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pauljreilly.pressbooks.com/chapter/disability-rights-advocacy-goes-digital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0833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838201" y="365125"/>
            <a:ext cx="5251316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Disability Justice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Term and  a movement-building framework</a:t>
            </a:r>
          </a:p>
          <a:p>
            <a:r>
              <a:rPr lang="en-US" sz="2000" dirty="0"/>
              <a:t>Centers the lives and leadership of disabled Black, Indigenous, and people of color including those who identify as queer, trans, Two Spirit and gender non conforming </a:t>
            </a:r>
          </a:p>
        </p:txBody>
      </p:sp>
      <p:pic>
        <p:nvPicPr>
          <p:cNvPr id="8" name="Picture 7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586B014D-14DB-1441-7433-C4536D499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907" r="1705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50E9C3-0FEC-CA8D-DED0-A75A8DA2DF04}"/>
              </a:ext>
            </a:extLst>
          </p:cNvPr>
          <p:cNvSpPr txBox="1"/>
          <p:nvPr/>
        </p:nvSpPr>
        <p:spPr>
          <a:xfrm>
            <a:off x="9751907" y="665794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journals.shareok.org/jcscore/article/view/9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6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A5D6BC6-6835-B044-B886-708FBBCE7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724" y="-29095"/>
            <a:ext cx="12295447" cy="69161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821B33-FBF2-A14D-BBD1-FCA44DBEFA73}"/>
              </a:ext>
            </a:extLst>
          </p:cNvPr>
          <p:cNvSpPr txBox="1"/>
          <p:nvPr/>
        </p:nvSpPr>
        <p:spPr>
          <a:xfrm>
            <a:off x="516234" y="623640"/>
            <a:ext cx="6846465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480"/>
              </a:lnSpc>
            </a:pPr>
            <a:r>
              <a:rPr lang="en-US" sz="5400" b="1" dirty="0">
                <a:solidFill>
                  <a:srgbClr val="F5BA54"/>
                </a:solidFill>
                <a:latin typeface="Barlow" pitchFamily="2" charset="77"/>
              </a:rPr>
              <a:t>DJ’s Principles  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8F037FBF-3CD4-5C49-8FE4-C7B35E628A68}"/>
              </a:ext>
            </a:extLst>
          </p:cNvPr>
          <p:cNvSpPr txBox="1">
            <a:spLocks/>
          </p:cNvSpPr>
          <p:nvPr/>
        </p:nvSpPr>
        <p:spPr>
          <a:xfrm>
            <a:off x="516236" y="1421295"/>
            <a:ext cx="11121582" cy="50457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Intersectionality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Leadership of Those Most Impacted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Anti-capitalist Politic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Commitment to Cross-movement Organizing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Recognizing Wholeness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Sustainability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Commitment to Cross-disability Solidarity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Interdependence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Collective Access </a:t>
            </a:r>
          </a:p>
          <a:p>
            <a:r>
              <a:rPr lang="en-US" dirty="0">
                <a:solidFill>
                  <a:schemeClr val="bg1"/>
                </a:solidFill>
                <a:latin typeface="Barlow Medium" pitchFamily="2" charset="77"/>
              </a:rPr>
              <a:t>Collective Liberation </a:t>
            </a:r>
          </a:p>
          <a:p>
            <a:endParaRPr lang="en-US" dirty="0">
              <a:solidFill>
                <a:schemeClr val="bg1"/>
              </a:solidFill>
              <a:latin typeface="Barlow Medium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65AA-58EF-4344-874C-11190D6BB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01" y="5696101"/>
            <a:ext cx="1767203" cy="10765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3EE2CF-AAA2-32E6-77B5-1174E0CF1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62699" y="9360"/>
            <a:ext cx="4800138" cy="27000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29C1B6-66F9-5CBA-C9D9-EFA08244560C}"/>
              </a:ext>
            </a:extLst>
          </p:cNvPr>
          <p:cNvSpPr txBox="1"/>
          <p:nvPr/>
        </p:nvSpPr>
        <p:spPr>
          <a:xfrm>
            <a:off x="7089701" y="6483608"/>
            <a:ext cx="650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here2there.ca/principles-focused-evaluat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80527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6869</TotalTime>
  <Words>870</Words>
  <Application>Microsoft Macintosh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Barlow Medium</vt:lpstr>
      <vt:lpstr>Arial</vt:lpstr>
      <vt:lpstr>Calibri Light</vt:lpstr>
      <vt:lpstr>Barlow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“The world is ableist and disabling and things happen…but at the same time it allows us to be way more brilliant than if we weren’t.”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Estipona</dc:creator>
  <cp:lastModifiedBy>Sherilyn Garner</cp:lastModifiedBy>
  <cp:revision>15</cp:revision>
  <dcterms:created xsi:type="dcterms:W3CDTF">2021-06-29T21:51:22Z</dcterms:created>
  <dcterms:modified xsi:type="dcterms:W3CDTF">2022-07-12T20:28:55Z</dcterms:modified>
</cp:coreProperties>
</file>