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30T03:24:18.07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1,'40'2,"44"7,31 2,-29-5,164 34,-139-19,21-6,0-5,192-10,-128-3,366 3,-511-3,91-16,-12 0,130-2,96 2,-120 12,-59 5,-146-1,-3-2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30T03:24:21.46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9,'2809'0,"-2765"-4,-25-1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30T03:24:23.76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69,'659'0,"-641"-2,1 0,-1-1,0 0,26-10,-24 7,0 1,1 0,31-2,276-15,-303 21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30T03:24:34.06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3,'190'-2,"205"5,-175 18,-181-18,0 2,50 13,13 2,6 1,-91-20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30T03:52:31.99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1 109,'1795'0,"-1740"3,0 3,0 2,68 19,-62-12,1-3,68 5,-65-11,-1 2,107 29,-127-29,0-1,59 2,44 6,50 21,2-10,248 3,4032-32,-2400 4,-1733-28,-234 11,-38 5,88-3,-134 12,0-1,1-2,27-7,-28 5,0 1,0 2,31-2,66-2,-1-6,135-33,-150 26,-2-9,-72 19,52-9,-48 11,1-1,42-17,-38 11,55-11,-13 20,-71 7,-1 0,1-1,0-1,0-1,23-6,-98 22,-49 22,-2-4,-1-6,-211 20,263-41,28-3,-1 2,-48 11,-3 3,-1-3,-126 5,91-10,-76 3,-572-12,710-4,0-1,-82-20,75 12,-93-6,-31-4,130 13,-110-4,140 14,-402-12,-168 0,364 15,-6528-3,6663 4,-104 18,10 19,0 1,79-27,-128 21,235-34,-124 28,115-25,1 1,0 0,0 1,1 1,-26 17,38-22,-1 0,1 0,0 1,1-1,-1 1,1 0,-1 0,1 0,0 0,0 0,1 0,-1 0,1 1,0-1,0 0,1 1,-1 7,0 7,2 1,3 30,-4-49,1 2,0 0,0 0,0 0,0-1,1 1,-1-1,1 1,-1-1,1 1,0-1,0 0,0 0,0 0,1 0,-1 0,0 0,1-1,0 1,-1-1,1 0,0 1,-1-1,1 0,0-1,0 1,0-1,0 1,3-1,15 3,0-1,40-2,-40-1,2865-4,-2838 7,0 3,49 11,-45-7,77 5,676-13,-383-3,1294 2,-1650-4,0-2,74-18,60-5,322 22,-296 9,3094-2,-3280-2,51-8,-5-1,119-24,-90 13,-32 8,125-4,-188 17,0-2,-1 0,39-12,-37 9,0 0,0 2,29-3,171 9,49-3,-267 0,1 1,0-1,-1 0,1 0,-1 0,0 0,1-1,-1 0,0 1,0-1,0 0,0-1,0 1,0 0,0-1,-1 0,0 1,1-1,-1 0,2-4,3-7,0 0,0 0,6-25,8-16,-15 43,0 0,-1-1,-1 0,0 0,4-26,-8 36,1 0,-1 1,1-1,-1 0,0 0,0 1,-1-1,1 0,0 1,-1-1,0 0,1 1,-1-1,0 1,0-1,-1 1,1-1,0 1,-1 0,0 0,1 0,-1 0,0 0,0 0,0 0,0 0,-1 1,1-1,0 1,-1 0,1-1,0 1,-1 0,0 1,-4-2,-23-2,0 2,0 1,-60 6,-1-1,-191-6,-204 5,174 37,265-32,-81 18,77-14,1-2,-1-3,-67 2,-600-11,699 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05ED7-64D9-197A-AB4E-F76AF4266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F24788-131D-915D-8F57-D1FF73AE14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85E651-C286-1507-1856-0EF82E186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4F51-683B-4F13-98BC-6750C5F33976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E8994B-9089-DF49-9814-BA259401E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0C5D7-226F-16A3-50FB-2400C7182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2EED7-583C-436A-BAA6-63705F0B1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537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A29A4-7DA3-E6F2-166F-B85688334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D35DA7-19F2-D714-C890-EB702826BF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FC71CD-B557-E7BB-7DB0-91A8ACECF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4F51-683B-4F13-98BC-6750C5F33976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A604C0-2D22-7261-DDBF-722BE8F72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7D6ADE-84F9-F683-0538-E9500FAA3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2EED7-583C-436A-BAA6-63705F0B1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240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E3249F-8EDD-34F3-038E-ADC01B289F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84617A-25B8-F49A-5CA1-229ECA1E7D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F298C7-B3A6-1F6C-4BF6-8B8275327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4F51-683B-4F13-98BC-6750C5F33976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B7E3C0-4A65-574C-0167-1E62C3B38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8EEDA-5C11-2178-0E62-C8DCFAAEA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2EED7-583C-436A-BAA6-63705F0B1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16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2E85F-D900-0372-4F06-52FEFDEAE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CE7AB-070A-FA34-33EB-AED1F0BD8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5E41AD-2A56-907D-13F5-65E99C883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4F51-683B-4F13-98BC-6750C5F33976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6AD953-3164-568E-AC39-2DE1E72D6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28A6E7-31A3-09E8-809E-855B4F3EB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2EED7-583C-436A-BAA6-63705F0B1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086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8C339-4033-A270-7E57-A496AFFE0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898D29-634D-82FE-A069-0DA7E7C88E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4C3376-9DB7-4B90-9502-4561560AF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4F51-683B-4F13-98BC-6750C5F33976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545872-5AF8-7AF4-D869-7ED75FD1F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7BA05A-BD42-ACCF-1959-45148D827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2EED7-583C-436A-BAA6-63705F0B1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128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7A9AC-9C87-AB6A-D900-ABB9FF64C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CFE9E-E735-59D1-417E-12D97F2561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FE55FB-B03E-4828-284C-82070C9097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CAC457-CC3A-38CE-D2F4-72879E62D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4F51-683B-4F13-98BC-6750C5F33976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80A4A9-AE1C-5D00-F97D-76DCBA2D6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BFAB0F-3DA1-CCB9-6E07-47A96FBA9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2EED7-583C-436A-BAA6-63705F0B1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349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F6D40-1AE0-FABA-75DC-2A4653C7D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20593E-2172-7999-AF5C-D473354D0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5FD157-5D9C-6F69-E633-AE5AE51F31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474D36-A195-E7E7-5492-8D65D623FA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83E75C-70A1-004F-AFF5-60F362A42C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069E7F-2BF3-07CB-354D-77B4B7B79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4F51-683B-4F13-98BC-6750C5F33976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36452E-68F0-BD2F-8364-F1F71CD4B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500880-86E8-3970-B7AD-1B13C087D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2EED7-583C-436A-BAA6-63705F0B1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997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4995E-4477-C237-61FA-EC82E80E2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7A9B5B-A216-6B22-2E1A-C6A1B6357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4F51-683B-4F13-98BC-6750C5F33976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583FA4-EA56-78D4-45E2-841D12470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FB9F0A-8596-89FD-3161-7D357E5C2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2EED7-583C-436A-BAA6-63705F0B1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783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E38F2A-B8AA-BA2E-2D69-AB92422DE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4F51-683B-4F13-98BC-6750C5F33976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EDE1AB-D1B3-93D3-EDF0-1F246DC16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3944AB-9A7B-E601-CDEF-4C85668DB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2EED7-583C-436A-BAA6-63705F0B1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360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56816-2420-D745-C489-38CFDC208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76494D-E568-1541-9A2B-FB925EFDF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AEE314-810A-8C80-A37F-B96199124D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25EE27-1154-6356-FCA7-54D9F788F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4F51-683B-4F13-98BC-6750C5F33976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E6C4CB-45B8-ADF4-D9C2-660FC3AE4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3ED225-8A87-6851-850B-47D63979A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2EED7-583C-436A-BAA6-63705F0B1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222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84F6A-DB38-133B-EB23-8AB53E1B4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715CDF-A9A3-F3CE-E388-BD591E6F69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05CF2C-A09D-0AA3-53EE-40EB557B2A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E10DEF-0DD8-B332-D89E-F73558ED7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4F51-683B-4F13-98BC-6750C5F33976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0C9929-2FB1-4D20-81DF-7ED96CF15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1395C4-1A7A-2889-A782-0612CCCEC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2EED7-583C-436A-BAA6-63705F0B1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542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5C3BDD-8229-713A-3E68-A5E1D4B8E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5ABF5C-1041-FD84-6340-A0AFD1C350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3321B-0F7E-F264-2453-F00F09F644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34F51-683B-4F13-98BC-6750C5F33976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E29C5B-739D-4D07-0BBA-166FBE3514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337D9A-D971-22D5-08AA-1A7E89F836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2EED7-583C-436A-BAA6-63705F0B1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092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vote-nevada.org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mailto:info@vote-Nevada.org" TargetMode="External"/><Relationship Id="rId4" Type="http://schemas.openxmlformats.org/officeDocument/2006/relationships/hyperlink" Target="https://vote-nevada-blog.org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pngimg.com/png/85354-text-question-blog-questions-logo-any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c/3.0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g.state.nv.us/universalaccess.htm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customXml" Target="../ink/ink2.xml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customXml" Target="../ink/ink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5AA17-884A-4653-8C4D-0069400CFD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782039"/>
            <a:ext cx="5534025" cy="2387600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Inclusive Civic Engagement: </a:t>
            </a:r>
            <a:br>
              <a:rPr lang="en-US" sz="3600" b="1" dirty="0"/>
            </a:br>
            <a:r>
              <a:rPr lang="en-US" sz="3600" b="1" dirty="0"/>
              <a:t>Voting &amp; Legislative Advocacy</a:t>
            </a:r>
            <a:br>
              <a:rPr lang="en-US" sz="3600" b="1" dirty="0"/>
            </a:br>
            <a:endParaRPr lang="en-US" sz="3600" b="1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100109EF-CFF4-49A1-9DA4-4E0A9F884A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75" y="950743"/>
            <a:ext cx="4956514" cy="49565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F698A97-A453-46FF-B338-7C180A9985B5}"/>
              </a:ext>
            </a:extLst>
          </p:cNvPr>
          <p:cNvSpPr txBox="1"/>
          <p:nvPr/>
        </p:nvSpPr>
        <p:spPr>
          <a:xfrm>
            <a:off x="6673511" y="4598633"/>
            <a:ext cx="49565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hlinkClick r:id="rId3"/>
              </a:rPr>
              <a:t>https://vote-nevada.org/</a:t>
            </a:r>
            <a:r>
              <a:rPr lang="en-US" sz="1800" b="1" dirty="0"/>
              <a:t> </a:t>
            </a:r>
            <a:br>
              <a:rPr lang="en-US" sz="1800" b="1" dirty="0"/>
            </a:br>
            <a:r>
              <a:rPr lang="en-US" sz="1800" b="1" dirty="0">
                <a:hlinkClick r:id="rId4"/>
              </a:rPr>
              <a:t>https://vote-nevada-blog.org/</a:t>
            </a:r>
            <a:br>
              <a:rPr lang="en-US" sz="1800" b="1" dirty="0"/>
            </a:br>
            <a:r>
              <a:rPr lang="en-US" sz="1800" b="1" dirty="0"/>
              <a:t>Email: </a:t>
            </a:r>
            <a:r>
              <a:rPr lang="en-US" sz="1800" b="1" dirty="0">
                <a:hlinkClick r:id="rId5"/>
              </a:rPr>
              <a:t>info@vote-Nevada.org</a:t>
            </a:r>
            <a:endParaRPr lang="en-US" sz="1800" b="1" dirty="0"/>
          </a:p>
          <a:p>
            <a:endParaRPr lang="en-US" sz="1800" b="1" dirty="0"/>
          </a:p>
          <a:p>
            <a:endParaRPr lang="en-US" dirty="0"/>
          </a:p>
        </p:txBody>
      </p:sp>
      <p:pic>
        <p:nvPicPr>
          <p:cNvPr id="9" name="Picture 8" descr="Logo&#10;&#10;Description automatically generated with medium confidence">
            <a:extLst>
              <a:ext uri="{FF2B5EF4-FFF2-40B4-BE49-F238E27FC236}">
                <a16:creationId xmlns:a16="http://schemas.microsoft.com/office/drawing/2014/main" id="{7165F80C-4704-4AB2-9938-5D82BA6106D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643" y="5611775"/>
            <a:ext cx="1109399" cy="5909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1FD9FDF-4F48-4EC9-B2B0-2FFB408AEDA9}"/>
              </a:ext>
            </a:extLst>
          </p:cNvPr>
          <p:cNvSpPr txBox="1"/>
          <p:nvPr/>
        </p:nvSpPr>
        <p:spPr>
          <a:xfrm>
            <a:off x="6285390" y="3169639"/>
            <a:ext cx="49565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Dr. Sondra Cosgrove</a:t>
            </a:r>
          </a:p>
          <a:p>
            <a:r>
              <a:rPr lang="en-US" b="1" dirty="0"/>
              <a:t>History Professor College of Southern Nevada</a:t>
            </a:r>
          </a:p>
          <a:p>
            <a:r>
              <a:rPr lang="en-US" b="1" dirty="0"/>
              <a:t>Executive Director Vote Nevada</a:t>
            </a:r>
          </a:p>
        </p:txBody>
      </p:sp>
    </p:spTree>
    <p:extLst>
      <p:ext uri="{BB962C8B-B14F-4D97-AF65-F5344CB8AC3E}">
        <p14:creationId xmlns:p14="http://schemas.microsoft.com/office/powerpoint/2010/main" val="2260818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DF6C31C-F0E0-5A1E-A64C-DF48A9816A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5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574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798C5427-67A2-A93E-9B4A-6F01B857A1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770890"/>
            <a:ext cx="10905066" cy="5316219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936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Graphical user interface, text, application, website&#10;&#10;Description automatically generated">
            <a:extLst>
              <a:ext uri="{FF2B5EF4-FFF2-40B4-BE49-F238E27FC236}">
                <a16:creationId xmlns:a16="http://schemas.microsoft.com/office/drawing/2014/main" id="{8848E0BF-DE18-5B21-8661-E8F1F64A95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650" y="458447"/>
            <a:ext cx="7106279" cy="5756086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60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C9E87CD9-1537-B543-1840-B2F23C9964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596" y="643467"/>
            <a:ext cx="9688808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90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5F89A5E-1540-DE21-F292-31194ADE3F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784521"/>
            <a:ext cx="10905066" cy="5288957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642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26AAD91-45C2-CA8E-C6EB-D55DD1E9B8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466088"/>
            <a:ext cx="10905066" cy="3925823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592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EA823324-2AB1-3767-469C-DE2113E7CE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758" y="323173"/>
            <a:ext cx="5271774" cy="6129970"/>
          </a:xfrm>
          <a:prstGeom prst="rect">
            <a:avLst/>
          </a:prstGeom>
          <a:ln>
            <a:noFill/>
          </a:ln>
        </p:spPr>
      </p:pic>
      <p:sp>
        <p:nvSpPr>
          <p:cNvPr id="37" name="Isosceles Triangle 36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7405FFA-48EB-9677-7E1A-54B654F6E291}"/>
                  </a:ext>
                </a:extLst>
              </p14:cNvPr>
              <p14:cNvContentPartPr/>
              <p14:nvPr/>
            </p14:nvContentPartPr>
            <p14:xfrm>
              <a:off x="3673263" y="6160939"/>
              <a:ext cx="4572720" cy="2246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7405FFA-48EB-9677-7E1A-54B654F6E29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19623" y="6053299"/>
                <a:ext cx="4680360" cy="440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271076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6434941B-D08D-FB26-9409-648F4E5B65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227205" y="643467"/>
            <a:ext cx="7737589" cy="5571065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13C115-81AA-298E-5C16-14EB0BF5BD30}"/>
              </a:ext>
            </a:extLst>
          </p:cNvPr>
          <p:cNvSpPr txBox="1"/>
          <p:nvPr/>
        </p:nvSpPr>
        <p:spPr>
          <a:xfrm>
            <a:off x="7644928" y="6014477"/>
            <a:ext cx="231986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freepngimg.com/png/85354-text-question-blog-questions-logo-an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848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3DF2A-CA5B-6621-AE99-6EAEEE845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Elections &amp; Voting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04EBFA-6240-BF51-6B54-8E0857D878D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/>
              <a:t>ADA Compliant Elections</a:t>
            </a:r>
          </a:p>
          <a:p>
            <a:pPr lvl="1"/>
            <a:r>
              <a:rPr lang="en-US" b="1" dirty="0"/>
              <a:t>Bill Idea for 2023:</a:t>
            </a:r>
          </a:p>
          <a:p>
            <a:pPr lvl="1"/>
            <a:r>
              <a:rPr lang="en-US" b="1" dirty="0"/>
              <a:t>Include ADA Guidelines in candidate filing information</a:t>
            </a:r>
          </a:p>
          <a:p>
            <a:pPr lvl="1"/>
            <a:endParaRPr lang="en-US" b="1" dirty="0"/>
          </a:p>
          <a:p>
            <a:r>
              <a:rPr lang="en-US" b="1" dirty="0"/>
              <a:t>Sample Ballots</a:t>
            </a:r>
          </a:p>
          <a:p>
            <a:pPr lvl="1"/>
            <a:r>
              <a:rPr lang="en-US" b="1" dirty="0"/>
              <a:t>Electronic </a:t>
            </a:r>
          </a:p>
          <a:p>
            <a:pPr lvl="2"/>
            <a:r>
              <a:rPr lang="en-US" b="1" dirty="0"/>
              <a:t>Voter Registration Account</a:t>
            </a:r>
          </a:p>
          <a:p>
            <a:pPr lvl="1"/>
            <a:r>
              <a:rPr lang="en-US" b="1" dirty="0"/>
              <a:t>Paper Large Print </a:t>
            </a:r>
          </a:p>
          <a:p>
            <a:pPr lvl="2"/>
            <a:r>
              <a:rPr lang="en-US" b="1" dirty="0"/>
              <a:t>Set preferences online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4CD510-C948-6DE2-7FC4-B0ED42313BD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/>
              <a:t>Leverage New Technology</a:t>
            </a:r>
          </a:p>
          <a:p>
            <a:pPr lvl="1"/>
            <a:r>
              <a:rPr lang="en-US" b="1" dirty="0"/>
              <a:t>What we learned in 2020</a:t>
            </a:r>
          </a:p>
          <a:p>
            <a:pPr lvl="2"/>
            <a:r>
              <a:rPr lang="en-US" b="1" dirty="0"/>
              <a:t>Virtual Campaign Events</a:t>
            </a:r>
          </a:p>
          <a:p>
            <a:pPr lvl="2"/>
            <a:r>
              <a:rPr lang="en-US" b="1" dirty="0"/>
              <a:t>Accommodations </a:t>
            </a:r>
          </a:p>
          <a:p>
            <a:pPr lvl="3"/>
            <a:r>
              <a:rPr lang="en-US" b="1" dirty="0"/>
              <a:t>Transcription</a:t>
            </a:r>
          </a:p>
          <a:p>
            <a:pPr lvl="3"/>
            <a:r>
              <a:rPr lang="en-US" b="1" dirty="0"/>
              <a:t>Recordings</a:t>
            </a:r>
          </a:p>
          <a:p>
            <a:pPr lvl="2"/>
            <a:r>
              <a:rPr lang="en-US" b="1" dirty="0"/>
              <a:t>One-to-One Interactions</a:t>
            </a:r>
          </a:p>
          <a:p>
            <a:pPr lvl="2"/>
            <a:endParaRPr lang="en-US" b="1" dirty="0"/>
          </a:p>
          <a:p>
            <a:pPr lvl="1"/>
            <a:r>
              <a:rPr lang="en-US" b="1" dirty="0"/>
              <a:t>“Going Back” </a:t>
            </a:r>
          </a:p>
          <a:p>
            <a:pPr lvl="2"/>
            <a:r>
              <a:rPr lang="en-US" b="1" dirty="0"/>
              <a:t>Old status quo was exclusionary </a:t>
            </a:r>
          </a:p>
          <a:p>
            <a:pPr lvl="2"/>
            <a:r>
              <a:rPr lang="en-US" b="1" dirty="0"/>
              <a:t>Increase access needs to stay</a:t>
            </a:r>
          </a:p>
        </p:txBody>
      </p:sp>
    </p:spTree>
    <p:extLst>
      <p:ext uri="{BB962C8B-B14F-4D97-AF65-F5344CB8AC3E}">
        <p14:creationId xmlns:p14="http://schemas.microsoft.com/office/powerpoint/2010/main" val="3038460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64EB36-DC55-4A7A-25C9-3187B72D1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Voting: Options</a:t>
            </a:r>
            <a:br>
              <a:rPr lang="en-US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EASE, Mail-in, In-person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Content Placeholder 5" descr="Text&#10;&#10;Description automatically generated">
            <a:extLst>
              <a:ext uri="{FF2B5EF4-FFF2-40B4-BE49-F238E27FC236}">
                <a16:creationId xmlns:a16="http://schemas.microsoft.com/office/drawing/2014/main" id="{B8EFFCF0-3DCF-EEF1-9BD2-39520E8F5F8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87" y="511293"/>
            <a:ext cx="4518371" cy="566567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pic>
        <p:nvPicPr>
          <p:cNvPr id="8" name="Content Placeholder 7" descr="Text&#10;&#10;Description automatically generated">
            <a:extLst>
              <a:ext uri="{FF2B5EF4-FFF2-40B4-BE49-F238E27FC236}">
                <a16:creationId xmlns:a16="http://schemas.microsoft.com/office/drawing/2014/main" id="{E669B169-66E9-957D-D244-29BEADAE295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388" y="2269429"/>
            <a:ext cx="5459412" cy="3622480"/>
          </a:xfrm>
        </p:spPr>
      </p:pic>
    </p:spTree>
    <p:extLst>
      <p:ext uri="{BB962C8B-B14F-4D97-AF65-F5344CB8AC3E}">
        <p14:creationId xmlns:p14="http://schemas.microsoft.com/office/powerpoint/2010/main" val="1613746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10" descr="Table, calendar&#10;&#10;Description automatically generated">
            <a:extLst>
              <a:ext uri="{FF2B5EF4-FFF2-40B4-BE49-F238E27FC236}">
                <a16:creationId xmlns:a16="http://schemas.microsoft.com/office/drawing/2014/main" id="{76DD6896-1143-EA08-E2AA-CD4C2A21AC9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3" y="1844675"/>
            <a:ext cx="2874963" cy="4449763"/>
          </a:xfrm>
        </p:spPr>
      </p:pic>
      <p:pic>
        <p:nvPicPr>
          <p:cNvPr id="13" name="Content Placeholder 12" descr="Text&#10;&#10;Description automatically generated">
            <a:extLst>
              <a:ext uri="{FF2B5EF4-FFF2-40B4-BE49-F238E27FC236}">
                <a16:creationId xmlns:a16="http://schemas.microsoft.com/office/drawing/2014/main" id="{219A4C8D-328A-38C9-EE2A-EC195E36438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638" y="1844675"/>
            <a:ext cx="6962775" cy="4449763"/>
          </a:xfr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2B238B07-73B9-EF41-C305-ED6F14C7F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Ballot Assistance</a:t>
            </a:r>
          </a:p>
        </p:txBody>
      </p:sp>
    </p:spTree>
    <p:extLst>
      <p:ext uri="{BB962C8B-B14F-4D97-AF65-F5344CB8AC3E}">
        <p14:creationId xmlns:p14="http://schemas.microsoft.com/office/powerpoint/2010/main" val="1118262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10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9A255A-18BE-2D7E-7A60-65C43B904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644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/>
              <a:t>In-Person</a:t>
            </a:r>
          </a:p>
        </p:txBody>
      </p:sp>
      <p:pic>
        <p:nvPicPr>
          <p:cNvPr id="10" name="Content Placeholder 9" descr="A picture containing text, person, indoor, several&#10;&#10;Description automatically generated">
            <a:extLst>
              <a:ext uri="{FF2B5EF4-FFF2-40B4-BE49-F238E27FC236}">
                <a16:creationId xmlns:a16="http://schemas.microsoft.com/office/drawing/2014/main" id="{4C789348-4FD9-1828-60F8-7326C7777A7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905" y="1114065"/>
            <a:ext cx="6456947" cy="4629870"/>
          </a:xfrm>
        </p:spPr>
      </p:pic>
    </p:spTree>
    <p:extLst>
      <p:ext uri="{BB962C8B-B14F-4D97-AF65-F5344CB8AC3E}">
        <p14:creationId xmlns:p14="http://schemas.microsoft.com/office/powerpoint/2010/main" val="2545353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747724-3913-B0F9-1C06-9E6FE5E4F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1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Legislative Advocacy</a:t>
            </a:r>
          </a:p>
        </p:txBody>
      </p:sp>
      <p:sp>
        <p:nvSpPr>
          <p:cNvPr id="2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A9EC4BD-8850-DD75-9C70-3D34DB96798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96" y="1422246"/>
            <a:ext cx="7214616" cy="39860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A9429A-2C7A-7FA5-275C-469972AD1466}"/>
              </a:ext>
            </a:extLst>
          </p:cNvPr>
          <p:cNvSpPr txBox="1"/>
          <p:nvPr/>
        </p:nvSpPr>
        <p:spPr>
          <a:xfrm>
            <a:off x="4732421" y="417095"/>
            <a:ext cx="6160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linkClick r:id="rId3"/>
              </a:rPr>
              <a:t>https://www.leg.state.nv.us/universalaccess.htm</a:t>
            </a:r>
            <a:r>
              <a:rPr lang="en-US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31733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8CD535EC-1482-72E6-B2DD-F0C82F2BDE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866309"/>
            <a:ext cx="10905066" cy="5125381"/>
          </a:xfrm>
          <a:prstGeom prst="rect">
            <a:avLst/>
          </a:prstGeom>
          <a:ln>
            <a:noFill/>
          </a:ln>
        </p:spPr>
      </p:pic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577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133E2252-5650-7E84-8BB7-9D382BFE1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814" y="643467"/>
            <a:ext cx="9208371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816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C410869-C986-4B9B-3A6E-8C09CF974C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BB76CE6-2884-C476-3CC6-5BECFEC6FFE0}"/>
                  </a:ext>
                </a:extLst>
              </p14:cNvPr>
              <p14:cNvContentPartPr/>
              <p14:nvPr/>
            </p14:nvContentPartPr>
            <p14:xfrm>
              <a:off x="10619823" y="280339"/>
              <a:ext cx="1239480" cy="414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BB76CE6-2884-C476-3CC6-5BECFEC6FFE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565823" y="172699"/>
                <a:ext cx="134712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69C9171-51AA-AAA7-4E3B-DB62E7FBE033}"/>
                  </a:ext>
                </a:extLst>
              </p14:cNvPr>
              <p14:cNvContentPartPr/>
              <p14:nvPr/>
            </p14:nvContentPartPr>
            <p14:xfrm>
              <a:off x="10427223" y="1111579"/>
              <a:ext cx="1033920" cy="36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69C9171-51AA-AAA7-4E3B-DB62E7FBE03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73223" y="1003579"/>
                <a:ext cx="1141560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7E18C82-3DA8-3054-0D4D-0C0CB445C9C0}"/>
                  </a:ext>
                </a:extLst>
              </p14:cNvPr>
              <p14:cNvContentPartPr/>
              <p14:nvPr/>
            </p14:nvContentPartPr>
            <p14:xfrm>
              <a:off x="10395183" y="1298779"/>
              <a:ext cx="447480" cy="248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7E18C82-3DA8-3054-0D4D-0C0CB445C9C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341183" y="1190779"/>
                <a:ext cx="555120" cy="2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6D6D088-27D4-035B-87A1-364CB5E1304D}"/>
                  </a:ext>
                </a:extLst>
              </p14:cNvPr>
              <p14:cNvContentPartPr/>
              <p14:nvPr/>
            </p14:nvContentPartPr>
            <p14:xfrm>
              <a:off x="9239943" y="263419"/>
              <a:ext cx="432360" cy="338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6D6D088-27D4-035B-87A1-364CB5E1304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186303" y="155779"/>
                <a:ext cx="540000" cy="249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26982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144</Words>
  <Application>Microsoft Office PowerPoint</Application>
  <PresentationFormat>Widescreen</PresentationFormat>
  <Paragraphs>32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Inclusive Civic Engagement:  Voting &amp; Legislative Advocacy </vt:lpstr>
      <vt:lpstr>Elections &amp; Voting</vt:lpstr>
      <vt:lpstr>Voting: Options EASE, Mail-in, In-person</vt:lpstr>
      <vt:lpstr>Ballot Assistance</vt:lpstr>
      <vt:lpstr>In-Person</vt:lpstr>
      <vt:lpstr>Legislative Advocacy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Inclusive Civic Engagement:  Voting &amp; Legislative Advocacy </dc:title>
  <dc:creator>Sondra Cosgrove</dc:creator>
  <cp:lastModifiedBy>Sondra Cosgrove</cp:lastModifiedBy>
  <cp:revision>2</cp:revision>
  <dcterms:created xsi:type="dcterms:W3CDTF">2022-06-30T01:54:34Z</dcterms:created>
  <dcterms:modified xsi:type="dcterms:W3CDTF">2022-06-30T03:59:11Z</dcterms:modified>
</cp:coreProperties>
</file>