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1201340" y="11859862"/>
            <a:ext cx="2197100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1206496" y="2574991"/>
            <a:ext cx="21971005" cy="4648202"/>
          </a:xfrm>
          <a:prstGeom prst="rect">
            <a:avLst/>
          </a:prstGeom>
        </p:spPr>
        <p:txBody>
          <a:bodyPr anchor="b"/>
          <a:lstStyle>
            <a:lvl1pPr>
              <a:defRPr spc="-232" sz="11600"/>
            </a:lvl1pPr>
          </a:lstStyle>
          <a:p>
            <a:pPr/>
            <a:r>
              <a:t>Presentation Title</a:t>
            </a:r>
          </a:p>
        </p:txBody>
      </p:sp>
      <p:sp>
        <p:nvSpPr>
          <p:cNvPr id="13" name="Body Level One…"/>
          <p:cNvSpPr txBox="1"/>
          <p:nvPr>
            <p:ph type="body" sz="quarter" idx="21" hasCustomPrompt="1"/>
          </p:nvPr>
        </p:nvSpPr>
        <p:spPr>
          <a:xfrm>
            <a:off x="1201342" y="7223190"/>
            <a:ext cx="21971002" cy="1905002"/>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6"/>
            <a:ext cx="21971000" cy="7241586"/>
          </a:xfrm>
          <a:prstGeom prst="rect">
            <a:avLst/>
          </a:prstGeom>
        </p:spPr>
        <p:txBody>
          <a:bodyPr numCol="1" spcCol="38100"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2430024" y="10675453"/>
            <a:ext cx="2020005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Attribution</a:t>
            </a:r>
          </a:p>
          <a:p>
            <a:pPr lvl="1"/>
            <a:r>
              <a:t/>
            </a:r>
          </a:p>
          <a:p>
            <a:pPr lvl="2"/>
            <a:r>
              <a:t/>
            </a:r>
          </a:p>
          <a:p>
            <a:pPr lvl="3"/>
            <a:r>
              <a:t/>
            </a:r>
          </a:p>
          <a:p>
            <a:pPr lvl="4"/>
            <a:r>
              <a:t/>
            </a:r>
          </a:p>
        </p:txBody>
      </p:sp>
      <p:sp>
        <p:nvSpPr>
          <p:cNvPr id="116" name="Body Level One…"/>
          <p:cNvSpPr txBox="1"/>
          <p:nvPr>
            <p:ph type="body" sz="half" idx="21" hasCustomPrompt="1"/>
          </p:nvPr>
        </p:nvSpPr>
        <p:spPr>
          <a:xfrm>
            <a:off x="1753923" y="4939860"/>
            <a:ext cx="20876154" cy="3836281"/>
          </a:xfrm>
          <a:prstGeom prst="rect">
            <a:avLst/>
          </a:prstGeom>
        </p:spPr>
        <p:txBody>
          <a:bodyPr numCol="1" spcCol="38100"/>
          <a:lstStyle>
            <a:lvl1pPr marL="469900" indent="-300876">
              <a:spcBef>
                <a:spcPts val="0"/>
              </a:spcBef>
              <a:buSzTx/>
              <a:buNone/>
              <a:defRPr spc="-200" sz="8500">
                <a:latin typeface="Helvetica Neue Medium"/>
                <a:ea typeface="Helvetica Neue Medium"/>
                <a:cs typeface="Helvetica Neue Medium"/>
                <a:sym typeface="Helvetica Neue Medium"/>
              </a:defRPr>
            </a:lvl1pPr>
          </a:lstStyle>
          <a:p>
            <a:pPr/>
            <a:r>
              <a:t>“Notable Quote”</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numCol="1" spcCol="38100">
            <a:noAutofit/>
          </a:bodyPr>
          <a:lstStyle/>
          <a:p>
            <a:pPr/>
          </a:p>
        </p:txBody>
      </p:sp>
      <p:sp>
        <p:nvSpPr>
          <p:cNvPr id="125" name="Bowl with salmon cakes, salad, and hummus "/>
          <p:cNvSpPr/>
          <p:nvPr>
            <p:ph type="pic" sz="half" idx="22"/>
          </p:nvPr>
        </p:nvSpPr>
        <p:spPr>
          <a:xfrm>
            <a:off x="13500100" y="3978275"/>
            <a:ext cx="10439400" cy="12150181"/>
          </a:xfrm>
          <a:prstGeom prst="rect">
            <a:avLst/>
          </a:prstGeom>
        </p:spPr>
        <p:txBody>
          <a:bodyPr lIns="91439" tIns="45719" rIns="91439" bIns="45719" numCol="1" spcCol="38100">
            <a:noAutofit/>
          </a:bodyPr>
          <a:lstStyle/>
          <a:p>
            <a:pPr/>
          </a:p>
        </p:txBody>
      </p:sp>
      <p:sp>
        <p:nvSpPr>
          <p:cNvPr id="12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numCol="1" spcCol="38100">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1333500" y="-5524500"/>
            <a:ext cx="27051000" cy="21640800"/>
          </a:xfrm>
          <a:prstGeom prst="rect">
            <a:avLst/>
          </a:prstGeom>
        </p:spPr>
        <p:txBody>
          <a:bodyPr lIns="91439" tIns="45719" rIns="91439" bIns="45719" numCol="1" spcCol="38100">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numCol="1" spcCol="38100">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Body Level One…"/>
          <p:cNvSpPr txBox="1"/>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1206500" y="11609909"/>
            <a:ext cx="21971000" cy="1116953"/>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ummus"/>
          <p:cNvSpPr/>
          <p:nvPr>
            <p:ph type="pic" idx="21"/>
          </p:nvPr>
        </p:nvSpPr>
        <p:spPr>
          <a:xfrm>
            <a:off x="10972800" y="-203200"/>
            <a:ext cx="12144837" cy="14135100"/>
          </a:xfrm>
          <a:prstGeom prst="rect">
            <a:avLst/>
          </a:prstGeom>
        </p:spPr>
        <p:txBody>
          <a:bodyPr lIns="91439" tIns="45719" rIns="91439" bIns="45719" numCol="1" spcCol="38100">
            <a:noAutofit/>
          </a:bodyPr>
          <a:lstStyle/>
          <a:p>
            <a:pPr/>
          </a:p>
        </p:txBody>
      </p:sp>
      <p:sp>
        <p:nvSpPr>
          <p:cNvPr id="33" name="Slide Title"/>
          <p:cNvSpPr txBox="1"/>
          <p:nvPr>
            <p:ph type="title" hasCustomPrompt="1"/>
          </p:nvPr>
        </p:nvSpPr>
        <p:spPr>
          <a:xfrm>
            <a:off x="1206500" y="1270000"/>
            <a:ext cx="9779000" cy="5882274"/>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xfrm>
            <a:off x="1206500" y="1079500"/>
            <a:ext cx="21971000" cy="1433164"/>
          </a:xfrm>
          <a:prstGeom prst="rect">
            <a:avLst/>
          </a:prstGeom>
        </p:spPr>
        <p:txBody>
          <a:bodyPr/>
          <a:lstStyle/>
          <a:p>
            <a:pPr/>
            <a:r>
              <a:t>Slide Title</a:t>
            </a:r>
          </a:p>
        </p:txBody>
      </p:sp>
      <p:sp>
        <p:nvSpPr>
          <p:cNvPr id="43"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44" name="Body Level One…"/>
          <p:cNvSpPr txBox="1"/>
          <p:nvPr>
            <p:ph type="body" idx="21" hasCustomPrompt="1"/>
          </p:nvPr>
        </p:nvSpPr>
        <p:spPr>
          <a:xfrm>
            <a:off x="1206500" y="4248503"/>
            <a:ext cx="21971000" cy="8256014"/>
          </a:xfrm>
          <a:prstGeom prst="rect">
            <a:avLst/>
          </a:prstGeom>
        </p:spPr>
        <p:txBody>
          <a:bodyPr numCol="1" spcCol="38100"/>
          <a:lstStyle/>
          <a:p>
            <a:pPr/>
            <a:r>
              <a:t>Slide bullet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Body Level One…"/>
          <p:cNvSpPr txBox="1"/>
          <p:nvPr>
            <p:ph type="body" sz="quarter" idx="1" hasCustomPrompt="1"/>
          </p:nvPr>
        </p:nvSpPr>
        <p:spPr>
          <a:xfrm>
            <a:off x="1206500" y="2372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61" name="Body Level One…"/>
          <p:cNvSpPr txBox="1"/>
          <p:nvPr>
            <p:ph type="body" sz="half" idx="21" hasCustomPrompt="1"/>
          </p:nvPr>
        </p:nvSpPr>
        <p:spPr>
          <a:xfrm>
            <a:off x="1206500" y="4248503"/>
            <a:ext cx="9779000" cy="8256631"/>
          </a:xfrm>
          <a:prstGeom prst="rect">
            <a:avLst/>
          </a:prstGeom>
        </p:spPr>
        <p:txBody>
          <a:bodyPr numCol="1" spcCol="38100"/>
          <a:lstStyle/>
          <a:p>
            <a:pPr/>
            <a:r>
              <a:t>Slide bullet text</a:t>
            </a:r>
          </a:p>
        </p:txBody>
      </p:sp>
      <p:sp>
        <p:nvSpPr>
          <p:cNvPr id="62" name="Bowl of pappardelle pasta with parsley butter, roasted hazelnuts, and shaved parmesan cheese"/>
          <p:cNvSpPr/>
          <p:nvPr>
            <p:ph type="pic" idx="22"/>
          </p:nvPr>
        </p:nvSpPr>
        <p:spPr>
          <a:xfrm>
            <a:off x="12192000" y="-407266"/>
            <a:ext cx="10916874" cy="14555833"/>
          </a:xfrm>
          <a:prstGeom prst="rect">
            <a:avLst/>
          </a:prstGeom>
        </p:spPr>
        <p:txBody>
          <a:bodyPr lIns="91439" tIns="45719" rIns="91439" bIns="45719" numCol="1" spcCol="38100">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50"/>
          </a:xfrm>
          <a:prstGeom prst="rect">
            <a:avLst/>
          </a:prstGeom>
        </p:spPr>
        <p:txBody>
          <a:bodyPr/>
          <a:lstStyle/>
          <a:p>
            <a:pPr/>
            <a:r>
              <a:t>Slide Title</a:t>
            </a:r>
          </a:p>
        </p:txBody>
      </p:sp>
      <p:sp>
        <p:nvSpPr>
          <p:cNvPr id="80"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xfrm>
            <a:off x="1206500" y="4248503"/>
            <a:ext cx="21971000" cy="8256014"/>
          </a:xfrm>
          <a:prstGeom prst="rect">
            <a:avLst/>
          </a:prstGeom>
        </p:spPr>
        <p:txBody>
          <a:bodyPr numCol="1" spcCol="38100"/>
          <a:lstStyle>
            <a:lvl1pPr marL="0" indent="0" defTabSz="825500">
              <a:lnSpc>
                <a:spcPct val="100000"/>
              </a:lnSpc>
              <a:spcBef>
                <a:spcPts val="1800"/>
              </a:spcBef>
              <a:buSzTx/>
              <a:buNone/>
              <a:defRPr spc="-99" sz="55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Slide bullet text</a:t>
            </a:r>
          </a:p>
          <a:p>
            <a:pPr lvl="1"/>
            <a:r>
              <a:t/>
            </a:r>
          </a:p>
          <a:p>
            <a:pPr lvl="2"/>
            <a:r>
              <a:t/>
            </a:r>
          </a:p>
          <a:p>
            <a:pPr lvl="3"/>
            <a:r>
              <a:t/>
            </a:r>
          </a:p>
          <a:p>
            <a:pPr lvl="4"/>
            <a:r>
              <a:t/>
            </a:r>
          </a:p>
        </p:txBody>
      </p:sp>
      <p:sp>
        <p:nvSpPr>
          <p:cNvPr id="3" name="Title Text"/>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Steven Cohen - August 3rd, 2022"/>
          <p:cNvSpPr txBox="1"/>
          <p:nvPr>
            <p:ph type="body" sz="quarter" idx="1"/>
          </p:nvPr>
        </p:nvSpPr>
        <p:spPr>
          <a:xfrm>
            <a:off x="1201341" y="11859862"/>
            <a:ext cx="21971002" cy="636980"/>
          </a:xfrm>
          <a:prstGeom prst="rect">
            <a:avLst/>
          </a:prstGeom>
        </p:spPr>
        <p:txBody>
          <a:bodyPr/>
          <a:lstStyle/>
          <a:p>
            <a:pPr/>
            <a:r>
              <a:t>Steven Cohen - August 3rd, 2022</a:t>
            </a:r>
          </a:p>
        </p:txBody>
      </p:sp>
      <p:sp>
        <p:nvSpPr>
          <p:cNvPr id="152" name="How to be an Advocate/Self-Advocate"/>
          <p:cNvSpPr txBox="1"/>
          <p:nvPr>
            <p:ph type="title"/>
          </p:nvPr>
        </p:nvSpPr>
        <p:spPr>
          <a:xfrm>
            <a:off x="1206495" y="2574990"/>
            <a:ext cx="21971006" cy="4648203"/>
          </a:xfrm>
          <a:prstGeom prst="rect">
            <a:avLst/>
          </a:prstGeom>
        </p:spPr>
        <p:txBody>
          <a:bodyPr/>
          <a:lstStyle>
            <a:lvl1pPr>
              <a:defRPr spc="-300"/>
            </a:lvl1pPr>
          </a:lstStyle>
          <a:p>
            <a:pPr/>
            <a:r>
              <a:t>How to be an Advocate/Self-Advocate</a:t>
            </a:r>
          </a:p>
        </p:txBody>
      </p:sp>
      <p:sp>
        <p:nvSpPr>
          <p:cNvPr id="153" name="Silver State Self-Advocacy Conference 2022"/>
          <p:cNvSpPr txBox="1"/>
          <p:nvPr/>
        </p:nvSpPr>
        <p:spPr>
          <a:xfrm>
            <a:off x="1206500" y="8126300"/>
            <a:ext cx="21971000" cy="19050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825500">
              <a:defRPr b="1" sz="5500">
                <a:solidFill>
                  <a:srgbClr val="000000"/>
                </a:solidFill>
              </a:defRPr>
            </a:lvl1pPr>
          </a:lstStyle>
          <a:p>
            <a:pPr/>
            <a:r>
              <a:t>Silver State Self-Advocacy Conference 2022</a:t>
            </a:r>
          </a:p>
        </p:txBody>
      </p:sp>
      <p:sp>
        <p:nvSpPr>
          <p:cNvPr id="154"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Emotional Intelligence"/>
          <p:cNvSpPr txBox="1"/>
          <p:nvPr>
            <p:ph type="title"/>
          </p:nvPr>
        </p:nvSpPr>
        <p:spPr>
          <a:xfrm>
            <a:off x="1206500" y="1079499"/>
            <a:ext cx="21971000" cy="1433165"/>
          </a:xfrm>
          <a:prstGeom prst="rect">
            <a:avLst/>
          </a:prstGeom>
        </p:spPr>
        <p:txBody>
          <a:bodyPr/>
          <a:lstStyle>
            <a:lvl1pPr>
              <a:defRPr spc="-200"/>
            </a:lvl1pPr>
          </a:lstStyle>
          <a:p>
            <a:pPr/>
            <a:r>
              <a:t>Emotional Intelligence</a:t>
            </a:r>
          </a:p>
        </p:txBody>
      </p:sp>
      <p:sp>
        <p:nvSpPr>
          <p:cNvPr id="189" name="Noun: The capacity to be aware of, control, and express one’s emotions, and to handle interpersonal relationships judiciously and empathetically.…"/>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Noun: The capacity to be aware of, control, and express one’s emotions, and to handle interpersonal relationships judiciously and empathetically.</a:t>
            </a:r>
          </a:p>
          <a:p>
            <a:pPr marL="609600" indent="-609600" defTabSz="2438337">
              <a:lnSpc>
                <a:spcPct val="90000"/>
              </a:lnSpc>
              <a:spcBef>
                <a:spcPts val="4500"/>
              </a:spcBef>
              <a:buSzPct val="123000"/>
              <a:buChar char="•"/>
              <a:defRPr b="0" sz="4800"/>
            </a:pPr>
            <a:r>
              <a:t>Don’t ask for something when you’re not in a good state of mind.  Also, see the situation from the other person’s point of view.  They may be overworked, under-appreciated, etc.</a:t>
            </a:r>
          </a:p>
        </p:txBody>
      </p:sp>
      <p:sp>
        <p:nvSpPr>
          <p:cNvPr id="190" name="Slide Number"/>
          <p:cNvSpPr txBox="1"/>
          <p:nvPr>
            <p:ph type="sldNum" sz="quarter" idx="4294967295"/>
          </p:nvPr>
        </p:nvSpPr>
        <p:spPr>
          <a:xfrm>
            <a:off x="12001499" y="13080998"/>
            <a:ext cx="368504"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Determined"/>
          <p:cNvSpPr txBox="1"/>
          <p:nvPr>
            <p:ph type="title"/>
          </p:nvPr>
        </p:nvSpPr>
        <p:spPr>
          <a:xfrm>
            <a:off x="1206500" y="1079499"/>
            <a:ext cx="21971000" cy="1433165"/>
          </a:xfrm>
          <a:prstGeom prst="rect">
            <a:avLst/>
          </a:prstGeom>
        </p:spPr>
        <p:txBody>
          <a:bodyPr/>
          <a:lstStyle>
            <a:lvl1pPr>
              <a:defRPr spc="-200"/>
            </a:lvl1pPr>
          </a:lstStyle>
          <a:p>
            <a:pPr/>
            <a:r>
              <a:t>Determined</a:t>
            </a:r>
          </a:p>
        </p:txBody>
      </p:sp>
      <p:sp>
        <p:nvSpPr>
          <p:cNvPr id="193" name="Slide bullet text"/>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Adjective: Having made a firm decision and being resolved not to change it.</a:t>
            </a:r>
          </a:p>
          <a:p>
            <a:pPr marL="609600" indent="-609600" defTabSz="2438337">
              <a:lnSpc>
                <a:spcPct val="90000"/>
              </a:lnSpc>
              <a:spcBef>
                <a:spcPts val="4500"/>
              </a:spcBef>
              <a:buSzPct val="123000"/>
              <a:buChar char="•"/>
              <a:defRPr b="0" sz="4800"/>
            </a:pPr>
            <a:r>
              <a:t>If you need a specific goal met, it may take some time, but never give up, no matter how many times you might be told no.</a:t>
            </a:r>
          </a:p>
        </p:txBody>
      </p:sp>
      <p:sp>
        <p:nvSpPr>
          <p:cNvPr id="194" name="Slide Number"/>
          <p:cNvSpPr txBox="1"/>
          <p:nvPr>
            <p:ph type="sldNum" sz="quarter" idx="4294967295"/>
          </p:nvPr>
        </p:nvSpPr>
        <p:spPr>
          <a:xfrm>
            <a:off x="12001499" y="13080998"/>
            <a:ext cx="368504"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Practical Exercise"/>
          <p:cNvSpPr txBox="1"/>
          <p:nvPr>
            <p:ph type="title"/>
          </p:nvPr>
        </p:nvSpPr>
        <p:spPr>
          <a:xfrm>
            <a:off x="1206500" y="1079499"/>
            <a:ext cx="21971000" cy="1433165"/>
          </a:xfrm>
          <a:prstGeom prst="rect">
            <a:avLst/>
          </a:prstGeom>
        </p:spPr>
        <p:txBody>
          <a:bodyPr/>
          <a:lstStyle>
            <a:lvl1pPr>
              <a:defRPr spc="-200"/>
            </a:lvl1pPr>
          </a:lstStyle>
          <a:p>
            <a:pPr/>
            <a:r>
              <a:t>Practical Exercise</a:t>
            </a:r>
          </a:p>
        </p:txBody>
      </p:sp>
      <p:sp>
        <p:nvSpPr>
          <p:cNvPr id="197" name="In the room, break off into groups of 2.  On Zoom, we will assign your group to a breakout room.  Practice applying the REEFED method you just learned to a disability-related advocacy example of your choosing.…"/>
          <p:cNvSpPr txBox="1"/>
          <p:nvPr>
            <p:ph type="body" idx="1"/>
          </p:nvPr>
        </p:nvSpPr>
        <p:spPr>
          <a:xfrm>
            <a:off x="1206500" y="4248503"/>
            <a:ext cx="21971000" cy="8256014"/>
          </a:xfrm>
          <a:prstGeom prst="rect">
            <a:avLst/>
          </a:prstGeom>
        </p:spPr>
        <p:txBody>
          <a:bodyPr lIns="50800" tIns="50800" rIns="50800" bIns="50800"/>
          <a:lstStyle/>
          <a:p>
            <a:pPr marL="597407" indent="-597407" defTabSz="2389571">
              <a:lnSpc>
                <a:spcPct val="90000"/>
              </a:lnSpc>
              <a:spcBef>
                <a:spcPts val="4400"/>
              </a:spcBef>
              <a:buSzPct val="123000"/>
              <a:buChar char="•"/>
              <a:defRPr b="0" sz="4700"/>
            </a:pPr>
            <a:r>
              <a:t>In the room, break off into groups of 2.  On Zoom, we will assign your group to a breakout room.  Practice applying the REEFED method you just learned to a disability-related advocacy example of your choosing.</a:t>
            </a:r>
          </a:p>
          <a:p>
            <a:pPr marL="597407" indent="-597407" defTabSz="2389571">
              <a:lnSpc>
                <a:spcPct val="90000"/>
              </a:lnSpc>
              <a:spcBef>
                <a:spcPts val="4400"/>
              </a:spcBef>
              <a:buSzPct val="123000"/>
              <a:buChar char="•"/>
              <a:defRPr b="0" sz="4700"/>
            </a:pPr>
            <a:r>
              <a:t>Switch partners, insofar as each person in the group gets to play the role of the person being asked for something.  You may use the same example for both switches.</a:t>
            </a:r>
          </a:p>
          <a:p>
            <a:pPr marL="597407" indent="-597407" defTabSz="2389571">
              <a:lnSpc>
                <a:spcPct val="90000"/>
              </a:lnSpc>
              <a:spcBef>
                <a:spcPts val="4400"/>
              </a:spcBef>
              <a:buSzPct val="123000"/>
              <a:buChar char="•"/>
              <a:defRPr b="0" sz="4700"/>
            </a:pPr>
            <a:r>
              <a:t>Prepare a brief, joint oral presentation of your experience.  We will reconvene as a big group shortly before our session time is up to present the experiences.</a:t>
            </a:r>
          </a:p>
          <a:p>
            <a:pPr marL="597407" indent="-597407" defTabSz="2389571">
              <a:lnSpc>
                <a:spcPct val="90000"/>
              </a:lnSpc>
              <a:spcBef>
                <a:spcPts val="4400"/>
              </a:spcBef>
              <a:buSzPct val="123000"/>
              <a:buChar char="•"/>
              <a:defRPr b="0" sz="4700"/>
            </a:pPr>
            <a:r>
              <a:t>Note: The approximate time to reconvene is dependent upon how many groups there are.</a:t>
            </a:r>
          </a:p>
        </p:txBody>
      </p:sp>
      <p:sp>
        <p:nvSpPr>
          <p:cNvPr id="198" name="Slide Number"/>
          <p:cNvSpPr txBox="1"/>
          <p:nvPr>
            <p:ph type="sldNum" sz="quarter" idx="4294967295"/>
          </p:nvPr>
        </p:nvSpPr>
        <p:spPr>
          <a:xfrm>
            <a:off x="12001499" y="13080998"/>
            <a:ext cx="368504"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Objective"/>
          <p:cNvSpPr txBox="1"/>
          <p:nvPr>
            <p:ph type="title"/>
          </p:nvPr>
        </p:nvSpPr>
        <p:spPr>
          <a:xfrm>
            <a:off x="1206500" y="1079499"/>
            <a:ext cx="21971000" cy="1433165"/>
          </a:xfrm>
          <a:prstGeom prst="rect">
            <a:avLst/>
          </a:prstGeom>
        </p:spPr>
        <p:txBody>
          <a:bodyPr/>
          <a:lstStyle>
            <a:lvl1pPr>
              <a:defRPr spc="-200"/>
            </a:lvl1pPr>
          </a:lstStyle>
          <a:p>
            <a:pPr/>
            <a:r>
              <a:t>Objective</a:t>
            </a:r>
          </a:p>
        </p:txBody>
      </p:sp>
      <p:sp>
        <p:nvSpPr>
          <p:cNvPr id="157" name="Following this session, participants will be able to successfully apply the REEFED method to any disability-related life situation."/>
          <p:cNvSpPr txBox="1"/>
          <p:nvPr>
            <p:ph type="body" idx="1"/>
          </p:nvPr>
        </p:nvSpPr>
        <p:spPr>
          <a:xfrm>
            <a:off x="1206500" y="4248503"/>
            <a:ext cx="21971000" cy="8256014"/>
          </a:xfrm>
          <a:prstGeom prst="rect">
            <a:avLst/>
          </a:prstGeom>
        </p:spPr>
        <p:txBody>
          <a:bodyPr lIns="50800" tIns="50800" rIns="50800" bIns="50800"/>
          <a:lstStyle>
            <a:lvl1pPr marL="609600" indent="-609600" defTabSz="2438337">
              <a:lnSpc>
                <a:spcPct val="90000"/>
              </a:lnSpc>
              <a:spcBef>
                <a:spcPts val="4500"/>
              </a:spcBef>
              <a:buSzPct val="123000"/>
              <a:buChar char="•"/>
              <a:defRPr b="0" sz="4800"/>
            </a:lvl1pPr>
          </a:lstStyle>
          <a:p>
            <a:pPr/>
            <a:r>
              <a:t>Following this session, participants will be able to successfully apply the REEFED method to any disability-related life situation.</a:t>
            </a:r>
          </a:p>
        </p:txBody>
      </p:sp>
      <p:sp>
        <p:nvSpPr>
          <p:cNvPr id="158"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What is advocacy/self-advocacy?"/>
          <p:cNvSpPr txBox="1"/>
          <p:nvPr>
            <p:ph type="title"/>
          </p:nvPr>
        </p:nvSpPr>
        <p:spPr>
          <a:xfrm>
            <a:off x="1206500" y="1079499"/>
            <a:ext cx="21971000" cy="1433165"/>
          </a:xfrm>
          <a:prstGeom prst="rect">
            <a:avLst/>
          </a:prstGeom>
        </p:spPr>
        <p:txBody>
          <a:bodyPr/>
          <a:lstStyle>
            <a:lvl1pPr>
              <a:defRPr spc="-200"/>
            </a:lvl1pPr>
          </a:lstStyle>
          <a:p>
            <a:pPr/>
            <a:r>
              <a:t>What is advocacy/self-advocacy?</a:t>
            </a:r>
          </a:p>
        </p:txBody>
      </p:sp>
      <p:sp>
        <p:nvSpPr>
          <p:cNvPr id="161" name="Advocate (noun/verb): Publicly recommending or supporting a particular cause or policy.…"/>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Advocate (noun/verb): Publicly recommending or supporting a particular cause or policy.</a:t>
            </a:r>
          </a:p>
          <a:p>
            <a:pPr marL="609600" indent="-609600" defTabSz="2438337">
              <a:lnSpc>
                <a:spcPct val="90000"/>
              </a:lnSpc>
              <a:spcBef>
                <a:spcPts val="4500"/>
              </a:spcBef>
              <a:buSzPct val="123000"/>
              <a:buChar char="•"/>
              <a:defRPr b="0" sz="4800"/>
            </a:pPr>
            <a:r>
              <a:t>Self (noun): Distinguishing characteristics from others.</a:t>
            </a:r>
          </a:p>
          <a:p>
            <a:pPr marL="609600" indent="-609600" defTabSz="2438337">
              <a:lnSpc>
                <a:spcPct val="90000"/>
              </a:lnSpc>
              <a:spcBef>
                <a:spcPts val="4500"/>
              </a:spcBef>
              <a:buSzPct val="123000"/>
              <a:buChar char="•"/>
              <a:defRPr b="0" sz="4800"/>
            </a:pPr>
            <a:r>
              <a:t>Self-advocacy: Each individual person stands up for what they need/believe in.</a:t>
            </a:r>
          </a:p>
        </p:txBody>
      </p:sp>
      <p:sp>
        <p:nvSpPr>
          <p:cNvPr id="162"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he how of self-advocacy"/>
          <p:cNvSpPr txBox="1"/>
          <p:nvPr>
            <p:ph type="title"/>
          </p:nvPr>
        </p:nvSpPr>
        <p:spPr>
          <a:xfrm>
            <a:off x="1206500" y="1079499"/>
            <a:ext cx="21971000" cy="1433165"/>
          </a:xfrm>
          <a:prstGeom prst="rect">
            <a:avLst/>
          </a:prstGeom>
        </p:spPr>
        <p:txBody>
          <a:bodyPr/>
          <a:lstStyle>
            <a:lvl1pPr>
              <a:defRPr spc="-200"/>
            </a:lvl1pPr>
          </a:lstStyle>
          <a:p>
            <a:pPr/>
            <a:r>
              <a:t>The how of self-advocacy</a:t>
            </a:r>
          </a:p>
        </p:txBody>
      </p:sp>
      <p:sp>
        <p:nvSpPr>
          <p:cNvPr id="165" name="Don’t worry, it has nothing to do with sharks, although some people asking for things might be seen in that way, before others get to know them on a deeper level."/>
          <p:cNvSpPr txBox="1"/>
          <p:nvPr>
            <p:ph type="body" idx="1"/>
          </p:nvPr>
        </p:nvSpPr>
        <p:spPr>
          <a:xfrm>
            <a:off x="1206500" y="4248503"/>
            <a:ext cx="21971000" cy="8256014"/>
          </a:xfrm>
          <a:prstGeom prst="rect">
            <a:avLst/>
          </a:prstGeom>
        </p:spPr>
        <p:txBody>
          <a:bodyPr lIns="50800" tIns="50800" rIns="50800" bIns="50800"/>
          <a:lstStyle>
            <a:lvl1pPr marL="609600" indent="-609600" defTabSz="2438337">
              <a:lnSpc>
                <a:spcPct val="90000"/>
              </a:lnSpc>
              <a:spcBef>
                <a:spcPts val="4500"/>
              </a:spcBef>
              <a:buSzPct val="123000"/>
              <a:buChar char="•"/>
              <a:defRPr b="0" sz="4800"/>
            </a:lvl1pPr>
          </a:lstStyle>
          <a:p>
            <a:pPr/>
            <a:r>
              <a:t>Don’t worry, it has nothing to do with sharks, although some people asking for things might be seen in that way, before others get to know them on a deeper level.</a:t>
            </a:r>
          </a:p>
        </p:txBody>
      </p:sp>
      <p:sp>
        <p:nvSpPr>
          <p:cNvPr id="166"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he REEFED method"/>
          <p:cNvSpPr txBox="1"/>
          <p:nvPr>
            <p:ph type="title"/>
          </p:nvPr>
        </p:nvSpPr>
        <p:spPr>
          <a:xfrm>
            <a:off x="1206500" y="1079499"/>
            <a:ext cx="21971000" cy="1433165"/>
          </a:xfrm>
          <a:prstGeom prst="rect">
            <a:avLst/>
          </a:prstGeom>
        </p:spPr>
        <p:txBody>
          <a:bodyPr/>
          <a:lstStyle>
            <a:lvl1pPr>
              <a:defRPr spc="-200"/>
            </a:lvl1pPr>
          </a:lstStyle>
          <a:p>
            <a:pPr/>
            <a:r>
              <a:t>The REEFED method</a:t>
            </a:r>
          </a:p>
        </p:txBody>
      </p:sp>
      <p:sp>
        <p:nvSpPr>
          <p:cNvPr id="169" name="Respectful…"/>
          <p:cNvSpPr txBox="1"/>
          <p:nvPr>
            <p:ph type="body" idx="1"/>
          </p:nvPr>
        </p:nvSpPr>
        <p:spPr>
          <a:xfrm>
            <a:off x="1206500" y="3078071"/>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Respectful</a:t>
            </a:r>
          </a:p>
          <a:p>
            <a:pPr marL="609600" indent="-609600" defTabSz="2438337">
              <a:lnSpc>
                <a:spcPct val="90000"/>
              </a:lnSpc>
              <a:spcBef>
                <a:spcPts val="4500"/>
              </a:spcBef>
              <a:buSzPct val="123000"/>
              <a:buChar char="•"/>
              <a:defRPr b="0" sz="4800"/>
            </a:pPr>
            <a:r>
              <a:t>Effective</a:t>
            </a:r>
          </a:p>
          <a:p>
            <a:pPr marL="609600" indent="-609600" defTabSz="2438337">
              <a:lnSpc>
                <a:spcPct val="90000"/>
              </a:lnSpc>
              <a:spcBef>
                <a:spcPts val="4500"/>
              </a:spcBef>
              <a:buSzPct val="123000"/>
              <a:buChar char="•"/>
              <a:defRPr b="0" sz="4800"/>
            </a:pPr>
            <a:r>
              <a:t>Efficient</a:t>
            </a:r>
          </a:p>
          <a:p>
            <a:pPr marL="609600" indent="-609600" defTabSz="2438337">
              <a:lnSpc>
                <a:spcPct val="90000"/>
              </a:lnSpc>
              <a:spcBef>
                <a:spcPts val="4500"/>
              </a:spcBef>
              <a:buSzPct val="123000"/>
              <a:buChar char="•"/>
              <a:defRPr b="0" sz="4800"/>
            </a:pPr>
            <a:r>
              <a:t>Feedback</a:t>
            </a:r>
          </a:p>
          <a:p>
            <a:pPr marL="609600" indent="-609600" defTabSz="2438337">
              <a:lnSpc>
                <a:spcPct val="90000"/>
              </a:lnSpc>
              <a:spcBef>
                <a:spcPts val="4500"/>
              </a:spcBef>
              <a:buSzPct val="123000"/>
              <a:buChar char="•"/>
              <a:defRPr b="0" sz="4800"/>
            </a:pPr>
            <a:r>
              <a:t>Emotionally Intelligent</a:t>
            </a:r>
          </a:p>
          <a:p>
            <a:pPr marL="609600" indent="-609600" defTabSz="2438337">
              <a:lnSpc>
                <a:spcPct val="90000"/>
              </a:lnSpc>
              <a:spcBef>
                <a:spcPts val="4500"/>
              </a:spcBef>
              <a:buSzPct val="123000"/>
              <a:buChar char="•"/>
              <a:defRPr b="0" sz="4800"/>
            </a:pPr>
            <a:r>
              <a:t>Determined</a:t>
            </a:r>
          </a:p>
        </p:txBody>
      </p:sp>
      <p:sp>
        <p:nvSpPr>
          <p:cNvPr id="170"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Respect"/>
          <p:cNvSpPr txBox="1"/>
          <p:nvPr>
            <p:ph type="title"/>
          </p:nvPr>
        </p:nvSpPr>
        <p:spPr>
          <a:xfrm>
            <a:off x="1206500" y="1079499"/>
            <a:ext cx="21971000" cy="1433165"/>
          </a:xfrm>
          <a:prstGeom prst="rect">
            <a:avLst/>
          </a:prstGeom>
        </p:spPr>
        <p:txBody>
          <a:bodyPr/>
          <a:lstStyle>
            <a:lvl1pPr>
              <a:defRPr spc="-200"/>
            </a:lvl1pPr>
          </a:lstStyle>
          <a:p>
            <a:pPr/>
            <a:r>
              <a:t>Respect</a:t>
            </a:r>
          </a:p>
        </p:txBody>
      </p:sp>
      <p:sp>
        <p:nvSpPr>
          <p:cNvPr id="173" name="Noun: Due regard for the feelings, wishes, rights, or traditions of others.…"/>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Noun: Due regard for the feelings, wishes, rights, or traditions of others.</a:t>
            </a:r>
          </a:p>
          <a:p>
            <a:pPr marL="609600" indent="-609600" defTabSz="2438337">
              <a:lnSpc>
                <a:spcPct val="90000"/>
              </a:lnSpc>
              <a:spcBef>
                <a:spcPts val="4500"/>
              </a:spcBef>
              <a:buSzPct val="123000"/>
              <a:buChar char="•"/>
              <a:defRPr b="0" sz="4800"/>
            </a:pPr>
            <a:r>
              <a:t>I need this because… statements.  Be sure it is clearly allowed in an agency’s policy, or be prepared to make it allowed through negotiation and persuasion.  It’s not specifically allowed, but it’s also not specifically disallowed, either…</a:t>
            </a:r>
          </a:p>
        </p:txBody>
      </p:sp>
      <p:sp>
        <p:nvSpPr>
          <p:cNvPr id="174"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Effective"/>
          <p:cNvSpPr txBox="1"/>
          <p:nvPr>
            <p:ph type="title"/>
          </p:nvPr>
        </p:nvSpPr>
        <p:spPr>
          <a:xfrm>
            <a:off x="1206500" y="1079499"/>
            <a:ext cx="21971000" cy="1433165"/>
          </a:xfrm>
          <a:prstGeom prst="rect">
            <a:avLst/>
          </a:prstGeom>
        </p:spPr>
        <p:txBody>
          <a:bodyPr/>
          <a:lstStyle>
            <a:lvl1pPr>
              <a:defRPr spc="-200"/>
            </a:lvl1pPr>
          </a:lstStyle>
          <a:p>
            <a:pPr/>
            <a:r>
              <a:t>Effective</a:t>
            </a:r>
          </a:p>
        </p:txBody>
      </p:sp>
      <p:sp>
        <p:nvSpPr>
          <p:cNvPr id="177" name="Adjective: Successful in producing a desired or intended result.…"/>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Adjective: Successful in producing a desired or intended result.</a:t>
            </a:r>
          </a:p>
          <a:p>
            <a:pPr marL="609600" indent="-609600" defTabSz="2438337">
              <a:lnSpc>
                <a:spcPct val="90000"/>
              </a:lnSpc>
              <a:spcBef>
                <a:spcPts val="4500"/>
              </a:spcBef>
              <a:buSzPct val="123000"/>
              <a:buChar char="•"/>
              <a:defRPr b="0" sz="4800"/>
            </a:pPr>
            <a:r>
              <a:t>Always have at least one back-up plan.</a:t>
            </a:r>
          </a:p>
        </p:txBody>
      </p:sp>
      <p:sp>
        <p:nvSpPr>
          <p:cNvPr id="178"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Efficient"/>
          <p:cNvSpPr txBox="1"/>
          <p:nvPr>
            <p:ph type="title"/>
          </p:nvPr>
        </p:nvSpPr>
        <p:spPr>
          <a:xfrm>
            <a:off x="1206500" y="1079499"/>
            <a:ext cx="21971000" cy="1433165"/>
          </a:xfrm>
          <a:prstGeom prst="rect">
            <a:avLst/>
          </a:prstGeom>
        </p:spPr>
        <p:txBody>
          <a:bodyPr/>
          <a:lstStyle>
            <a:lvl1pPr>
              <a:defRPr spc="-200"/>
            </a:lvl1pPr>
          </a:lstStyle>
          <a:p>
            <a:pPr/>
            <a:r>
              <a:t>Efficient</a:t>
            </a:r>
          </a:p>
        </p:txBody>
      </p:sp>
      <p:sp>
        <p:nvSpPr>
          <p:cNvPr id="181" name="Adjective: Achieving maximum productivity with minimum wasted effort or expense.…"/>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Adjective: Achieving maximum productivity with minimum wasted effort or expense.</a:t>
            </a:r>
          </a:p>
          <a:p>
            <a:pPr marL="609600" indent="-609600" defTabSz="2438337">
              <a:lnSpc>
                <a:spcPct val="90000"/>
              </a:lnSpc>
              <a:spcBef>
                <a:spcPts val="4500"/>
              </a:spcBef>
              <a:buSzPct val="123000"/>
              <a:buChar char="•"/>
              <a:defRPr b="0" sz="4800"/>
            </a:pPr>
            <a:r>
              <a:t>If you can avoid it, don’t wait to ask for something until the last minute.</a:t>
            </a:r>
          </a:p>
        </p:txBody>
      </p:sp>
      <p:sp>
        <p:nvSpPr>
          <p:cNvPr id="182"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Feedback"/>
          <p:cNvSpPr txBox="1"/>
          <p:nvPr>
            <p:ph type="title"/>
          </p:nvPr>
        </p:nvSpPr>
        <p:spPr>
          <a:xfrm>
            <a:off x="1206500" y="1079499"/>
            <a:ext cx="21971000" cy="1433165"/>
          </a:xfrm>
          <a:prstGeom prst="rect">
            <a:avLst/>
          </a:prstGeom>
        </p:spPr>
        <p:txBody>
          <a:bodyPr/>
          <a:lstStyle>
            <a:lvl1pPr>
              <a:defRPr spc="-200"/>
            </a:lvl1pPr>
          </a:lstStyle>
          <a:p>
            <a:pPr/>
            <a:r>
              <a:t>Feedback</a:t>
            </a:r>
          </a:p>
        </p:txBody>
      </p:sp>
      <p:sp>
        <p:nvSpPr>
          <p:cNvPr id="185" name="Noun: Information about reactions to a person’s performance of a task, which is used as a basis for improvement.…"/>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Noun: Information about reactions to a person’s performance of a task, which is used as a basis for improvement.</a:t>
            </a:r>
          </a:p>
          <a:p>
            <a:pPr marL="609600" indent="-609600" defTabSz="2438337">
              <a:lnSpc>
                <a:spcPct val="90000"/>
              </a:lnSpc>
              <a:spcBef>
                <a:spcPts val="4500"/>
              </a:spcBef>
              <a:buSzPct val="123000"/>
              <a:buChar char="•"/>
              <a:defRPr b="0" sz="4800"/>
            </a:pPr>
            <a:r>
              <a:t>How you ask matters.  What works for one person may not work for everyone you need to ask.  Change your approach to fit who you’re asking.</a:t>
            </a:r>
          </a:p>
        </p:txBody>
      </p:sp>
      <p:sp>
        <p:nvSpPr>
          <p:cNvPr id="186" name="Slide Number"/>
          <p:cNvSpPr txBox="1"/>
          <p:nvPr>
            <p:ph type="sldNum" sz="quarter" idx="4294967295"/>
          </p:nvPr>
        </p:nvSpPr>
        <p:spPr>
          <a:xfrm>
            <a:off x="12065050" y="13080998"/>
            <a:ext cx="241402" cy="3746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