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70"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14" y="-13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084aa9af29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 name="Google Shape;59;g2084aa9af2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5f12dc7781_0_2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g25f12dc7781_0_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084aa9af29_0_9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g2084aa9af29_0_9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084aa9af29_0_26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 name="Google Shape;66;g2084aa9af29_0_2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5f12dc7781_0_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 name="Google Shape;71;g25f12dc7781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5f12dc7781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 name="Google Shape;76;g25f12dc7781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2e1c0616c9_0_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 name="Google Shape;82;g22e1c0616c9_0_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5f12dc7781_0_1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g25f12dc7781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5f12dc7781_0_2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g25f12dc7781_0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2e1c0616c9_0_2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g22e1c0616c9_0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084aa9af29_0_6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g2084aa9af29_0_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rmAutofit/>
          </a:bodyPr>
          <a:lstStyle>
            <a:lvl1pPr lvl="0" algn="l" rtl="0">
              <a:lnSpc>
                <a:spcPct val="100000"/>
              </a:lnSpc>
              <a:spcBef>
                <a:spcPts val="0"/>
              </a:spcBef>
              <a:spcAft>
                <a:spcPts val="0"/>
              </a:spcAft>
              <a:buClr>
                <a:srgbClr val="06C9E7"/>
              </a:buClr>
              <a:buSzPts val="3200"/>
              <a:buFont typeface="Arial"/>
              <a:buNone/>
              <a:defRPr sz="3200" cap="none">
                <a:solidFill>
                  <a:srgbClr val="06C9E7"/>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2" name="Google Shape;52;p13"/>
          <p:cNvSpPr txBox="1">
            <a:spLocks noGrp="1"/>
          </p:cNvSpPr>
          <p:nvPr>
            <p:ph type="body" idx="1"/>
          </p:nvPr>
        </p:nvSpPr>
        <p:spPr>
          <a:xfrm>
            <a:off x="457200" y="1200150"/>
            <a:ext cx="8229600" cy="3394500"/>
          </a:xfrm>
          <a:prstGeom prst="rect">
            <a:avLst/>
          </a:prstGeom>
          <a:noFill/>
          <a:ln>
            <a:noFill/>
          </a:ln>
        </p:spPr>
        <p:txBody>
          <a:bodyPr spcFirstLastPara="1" wrap="square" lIns="91425" tIns="45700" rIns="91425" bIns="45700" anchor="t" anchorCtr="0">
            <a:normAutofit/>
          </a:bodyPr>
          <a:lstStyle>
            <a:lvl1pPr marL="457200" lvl="0" indent="-431800" algn="l" rtl="0">
              <a:lnSpc>
                <a:spcPct val="100000"/>
              </a:lnSpc>
              <a:spcBef>
                <a:spcPts val="640"/>
              </a:spcBef>
              <a:spcAft>
                <a:spcPts val="0"/>
              </a:spcAft>
              <a:buClr>
                <a:srgbClr val="FFFFFF"/>
              </a:buClr>
              <a:buSzPts val="3200"/>
              <a:buChar char="•"/>
              <a:defRPr>
                <a:solidFill>
                  <a:srgbClr val="FFFFFF"/>
                </a:solidFill>
                <a:latin typeface="Arial"/>
                <a:ea typeface="Arial"/>
                <a:cs typeface="Arial"/>
                <a:sym typeface="Arial"/>
              </a:defRPr>
            </a:lvl1pPr>
            <a:lvl2pPr marL="914400" lvl="1" indent="-406400" algn="l" rtl="0">
              <a:lnSpc>
                <a:spcPct val="100000"/>
              </a:lnSpc>
              <a:spcBef>
                <a:spcPts val="560"/>
              </a:spcBef>
              <a:spcAft>
                <a:spcPts val="0"/>
              </a:spcAft>
              <a:buClr>
                <a:srgbClr val="FFFFFF"/>
              </a:buClr>
              <a:buSzPts val="2800"/>
              <a:buChar char="–"/>
              <a:defRPr>
                <a:solidFill>
                  <a:srgbClr val="FFFFFF"/>
                </a:solidFill>
                <a:latin typeface="Arial"/>
                <a:ea typeface="Arial"/>
                <a:cs typeface="Arial"/>
                <a:sym typeface="Arial"/>
              </a:defRPr>
            </a:lvl2pPr>
            <a:lvl3pPr marL="1371600" lvl="2" indent="-381000" algn="l" rtl="0">
              <a:lnSpc>
                <a:spcPct val="100000"/>
              </a:lnSpc>
              <a:spcBef>
                <a:spcPts val="480"/>
              </a:spcBef>
              <a:spcAft>
                <a:spcPts val="0"/>
              </a:spcAft>
              <a:buClr>
                <a:srgbClr val="FFFFFF"/>
              </a:buClr>
              <a:buSzPts val="2400"/>
              <a:buChar char="•"/>
              <a:defRPr>
                <a:solidFill>
                  <a:srgbClr val="FFFFFF"/>
                </a:solidFill>
                <a:latin typeface="Arial"/>
                <a:ea typeface="Arial"/>
                <a:cs typeface="Arial"/>
                <a:sym typeface="Arial"/>
              </a:defRPr>
            </a:lvl3pPr>
            <a:lvl4pPr marL="1828800" lvl="3" indent="-355600" algn="l" rtl="0">
              <a:lnSpc>
                <a:spcPct val="100000"/>
              </a:lnSpc>
              <a:spcBef>
                <a:spcPts val="400"/>
              </a:spcBef>
              <a:spcAft>
                <a:spcPts val="0"/>
              </a:spcAft>
              <a:buClr>
                <a:srgbClr val="FFFFFF"/>
              </a:buClr>
              <a:buSzPts val="2000"/>
              <a:buChar char="–"/>
              <a:defRPr>
                <a:solidFill>
                  <a:srgbClr val="FFFFFF"/>
                </a:solidFill>
                <a:latin typeface="Arial"/>
                <a:ea typeface="Arial"/>
                <a:cs typeface="Arial"/>
                <a:sym typeface="Arial"/>
              </a:defRPr>
            </a:lvl4pPr>
            <a:lvl5pPr marL="2286000" lvl="4" indent="-355600" algn="l" rtl="0">
              <a:lnSpc>
                <a:spcPct val="100000"/>
              </a:lnSpc>
              <a:spcBef>
                <a:spcPts val="400"/>
              </a:spcBef>
              <a:spcAft>
                <a:spcPts val="0"/>
              </a:spcAft>
              <a:buClr>
                <a:srgbClr val="FFFFFF"/>
              </a:buClr>
              <a:buSzPts val="2000"/>
              <a:buChar char="»"/>
              <a:defRPr>
                <a:solidFill>
                  <a:srgbClr val="FFFFFF"/>
                </a:solidFill>
                <a:latin typeface="Arial"/>
                <a:ea typeface="Arial"/>
                <a:cs typeface="Arial"/>
                <a:sym typeface="Arial"/>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53" name="Google Shape;53;p13"/>
          <p:cNvSpPr txBox="1">
            <a:spLocks noGrp="1"/>
          </p:cNvSpPr>
          <p:nvPr>
            <p:ph type="dt" idx="10"/>
          </p:nvPr>
        </p:nvSpPr>
        <p:spPr>
          <a:xfrm>
            <a:off x="457200" y="4869656"/>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i="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4" name="Google Shape;54;p13"/>
          <p:cNvSpPr txBox="1">
            <a:spLocks noGrp="1"/>
          </p:cNvSpPr>
          <p:nvPr>
            <p:ph type="ftr" idx="11"/>
          </p:nvPr>
        </p:nvSpPr>
        <p:spPr>
          <a:xfrm>
            <a:off x="3124200" y="4869656"/>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Google Shape;55;p13"/>
          <p:cNvSpPr txBox="1">
            <a:spLocks noGrp="1"/>
          </p:cNvSpPr>
          <p:nvPr>
            <p:ph type="sldNum" idx="12"/>
          </p:nvPr>
        </p:nvSpPr>
        <p:spPr>
          <a:xfrm>
            <a:off x="6553200" y="4869656"/>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cxnSp>
        <p:nvCxnSpPr>
          <p:cNvPr id="56" name="Google Shape;56;p13"/>
          <p:cNvCxnSpPr/>
          <p:nvPr/>
        </p:nvCxnSpPr>
        <p:spPr>
          <a:xfrm>
            <a:off x="533400" y="914400"/>
            <a:ext cx="8153400" cy="1200"/>
          </a:xfrm>
          <a:prstGeom prst="straightConnector1">
            <a:avLst/>
          </a:prstGeom>
          <a:noFill/>
          <a:ln w="25400" cap="flat" cmpd="sng">
            <a:solidFill>
              <a:srgbClr val="00BDE3"/>
            </a:solidFill>
            <a:prstDash val="solid"/>
            <a:round/>
            <a:headEnd type="none" w="sm" len="sm"/>
            <a:tailEnd type="none" w="sm" len="sm"/>
          </a:ln>
          <a:effectLst>
            <a:outerShdw blurRad="40000" dist="20000" dir="5400000" rotWithShape="0">
              <a:srgbClr val="000000">
                <a:alpha val="37250"/>
              </a:srgbClr>
            </a:outerShdw>
          </a:effectLst>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0YECBml0gu0"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ctrTitle"/>
          </p:nvPr>
        </p:nvSpPr>
        <p:spPr>
          <a:xfrm>
            <a:off x="311708" y="2029594"/>
            <a:ext cx="8520600" cy="15396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rgbClr val="06C9E7"/>
              </a:buClr>
              <a:buSzPct val="100000"/>
              <a:buFont typeface="Arial"/>
              <a:buNone/>
            </a:pPr>
            <a:r>
              <a:rPr lang="en" sz="6000" b="1">
                <a:solidFill>
                  <a:srgbClr val="06C9E7"/>
                </a:solidFill>
              </a:rPr>
              <a:t>HOW TO GET FREE OR CHEAP INTERNET!</a:t>
            </a:r>
            <a:endParaRPr b="1"/>
          </a:p>
        </p:txBody>
      </p:sp>
      <p:sp>
        <p:nvSpPr>
          <p:cNvPr id="62" name="Google Shape;62;p14"/>
          <p:cNvSpPr txBox="1">
            <a:spLocks noGrp="1"/>
          </p:cNvSpPr>
          <p:nvPr>
            <p:ph type="subTitle" idx="1"/>
          </p:nvPr>
        </p:nvSpPr>
        <p:spPr>
          <a:xfrm>
            <a:off x="311700" y="3800744"/>
            <a:ext cx="8520600" cy="594600"/>
          </a:xfrm>
          <a:prstGeom prst="rect">
            <a:avLst/>
          </a:prstGeom>
          <a:noFill/>
          <a:ln>
            <a:noFill/>
          </a:ln>
        </p:spPr>
        <p:txBody>
          <a:bodyPr spcFirstLastPara="1" wrap="square" lIns="91425" tIns="45700" rIns="91425" bIns="45700" anchor="t" anchorCtr="0">
            <a:normAutofit fontScale="92500"/>
          </a:bodyPr>
          <a:lstStyle/>
          <a:p>
            <a:pPr marL="0" lvl="0" indent="0">
              <a:buClr>
                <a:schemeClr val="lt1"/>
              </a:buClr>
              <a:buSzPts val="3200"/>
            </a:pPr>
            <a:r>
              <a:rPr lang="en-US" dirty="0" smtClean="0">
                <a:solidFill>
                  <a:schemeClr val="accent6"/>
                </a:solidFill>
              </a:rPr>
              <a:t>2023 NV D/HH Commission Engagement Conference</a:t>
            </a:r>
            <a:endParaRPr dirty="0">
              <a:solidFill>
                <a:schemeClr val="accent6"/>
              </a:solidFill>
            </a:endParaRPr>
          </a:p>
        </p:txBody>
      </p:sp>
      <p:pic>
        <p:nvPicPr>
          <p:cNvPr id="63" name="Google Shape;63;p14"/>
          <p:cNvPicPr preferRelativeResize="0"/>
          <p:nvPr/>
        </p:nvPicPr>
        <p:blipFill>
          <a:blip r:embed="rId3">
            <a:alphaModFix/>
          </a:blip>
          <a:stretch>
            <a:fillRect/>
          </a:stretch>
        </p:blipFill>
        <p:spPr>
          <a:xfrm>
            <a:off x="4988444" y="375171"/>
            <a:ext cx="1641551" cy="1641551"/>
          </a:xfrm>
          <a:prstGeom prst="rect">
            <a:avLst/>
          </a:prstGeom>
          <a:noFill/>
          <a:ln>
            <a:noFill/>
          </a:ln>
        </p:spPr>
      </p:pic>
      <p:pic>
        <p:nvPicPr>
          <p:cNvPr id="5" name="Google Shape;150;p28"/>
          <p:cNvPicPr preferRelativeResize="0"/>
          <p:nvPr/>
        </p:nvPicPr>
        <p:blipFill>
          <a:blip r:embed="rId4">
            <a:alphaModFix/>
          </a:blip>
          <a:stretch>
            <a:fillRect/>
          </a:stretch>
        </p:blipFill>
        <p:spPr>
          <a:xfrm>
            <a:off x="1895322" y="493628"/>
            <a:ext cx="1762125" cy="146685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HOW TO APPLY?</a:t>
            </a:r>
            <a:endParaRPr/>
          </a:p>
        </p:txBody>
      </p:sp>
      <p:sp>
        <p:nvSpPr>
          <p:cNvPr id="115" name="Google Shape;115;p23"/>
          <p:cNvSpPr txBox="1"/>
          <p:nvPr/>
        </p:nvSpPr>
        <p:spPr>
          <a:xfrm>
            <a:off x="549225" y="1063375"/>
            <a:ext cx="8193000" cy="3879000"/>
          </a:xfrm>
          <a:prstGeom prst="rect">
            <a:avLst/>
          </a:prstGeom>
          <a:noFill/>
          <a:ln>
            <a:noFill/>
          </a:ln>
        </p:spPr>
        <p:txBody>
          <a:bodyPr spcFirstLastPara="1" wrap="square" lIns="91425" tIns="91425" rIns="91425" bIns="91425" anchor="t" anchorCtr="0">
            <a:spAutoFit/>
          </a:bodyPr>
          <a:lstStyle/>
          <a:p>
            <a:pPr marL="457200" lvl="0" indent="-419100" algn="l" rtl="0">
              <a:spcBef>
                <a:spcPts val="0"/>
              </a:spcBef>
              <a:spcAft>
                <a:spcPts val="0"/>
              </a:spcAft>
              <a:buClr>
                <a:schemeClr val="dk1"/>
              </a:buClr>
              <a:buSzPts val="3000"/>
              <a:buChar char="●"/>
            </a:pPr>
            <a:r>
              <a:rPr lang="en" sz="3000">
                <a:solidFill>
                  <a:schemeClr val="dk1"/>
                </a:solidFill>
              </a:rPr>
              <a:t>Go to:   </a:t>
            </a:r>
            <a:r>
              <a:rPr lang="en" sz="3000" b="1">
                <a:solidFill>
                  <a:schemeClr val="accent6"/>
                </a:solidFill>
              </a:rPr>
              <a:t>getinternet.gov/apply</a:t>
            </a:r>
            <a:endParaRPr sz="3000" b="1">
              <a:solidFill>
                <a:schemeClr val="accent6"/>
              </a:solidFill>
            </a:endParaRPr>
          </a:p>
          <a:p>
            <a:pPr marL="0" lvl="0" indent="0" algn="l" rtl="0">
              <a:spcBef>
                <a:spcPts val="0"/>
              </a:spcBef>
              <a:spcAft>
                <a:spcPts val="0"/>
              </a:spcAft>
              <a:buNone/>
            </a:pPr>
            <a:endParaRPr sz="3000" b="1">
              <a:solidFill>
                <a:schemeClr val="accent6"/>
              </a:solidFill>
            </a:endParaRPr>
          </a:p>
          <a:p>
            <a:pPr marL="457200" lvl="0" indent="-419100" algn="l" rtl="0">
              <a:spcBef>
                <a:spcPts val="0"/>
              </a:spcBef>
              <a:spcAft>
                <a:spcPts val="0"/>
              </a:spcAft>
              <a:buClr>
                <a:schemeClr val="dk1"/>
              </a:buClr>
              <a:buSzPts val="3000"/>
              <a:buChar char="●"/>
            </a:pPr>
            <a:r>
              <a:rPr lang="en" sz="3000" b="1">
                <a:solidFill>
                  <a:schemeClr val="dk1"/>
                </a:solidFill>
              </a:rPr>
              <a:t>Click on “APPLY”</a:t>
            </a:r>
            <a:endParaRPr sz="3000" b="1">
              <a:solidFill>
                <a:schemeClr val="dk1"/>
              </a:solidFill>
            </a:endParaRPr>
          </a:p>
          <a:p>
            <a:pPr marL="457200" lvl="0" indent="0" algn="l" rtl="0">
              <a:spcBef>
                <a:spcPts val="0"/>
              </a:spcBef>
              <a:spcAft>
                <a:spcPts val="0"/>
              </a:spcAft>
              <a:buNone/>
            </a:pPr>
            <a:r>
              <a:rPr lang="en" sz="3000" b="1">
                <a:solidFill>
                  <a:schemeClr val="dk1"/>
                </a:solidFill>
              </a:rPr>
              <a:t> </a:t>
            </a:r>
            <a:endParaRPr sz="3000" b="1">
              <a:solidFill>
                <a:schemeClr val="dk1"/>
              </a:solidFill>
            </a:endParaRPr>
          </a:p>
          <a:p>
            <a:pPr marL="457200" lvl="0" indent="-419100" algn="l" rtl="0">
              <a:spcBef>
                <a:spcPts val="0"/>
              </a:spcBef>
              <a:spcAft>
                <a:spcPts val="0"/>
              </a:spcAft>
              <a:buClr>
                <a:schemeClr val="dk1"/>
              </a:buClr>
              <a:buSzPts val="3000"/>
              <a:buChar char="●"/>
            </a:pPr>
            <a:r>
              <a:rPr lang="en" sz="3000" b="1">
                <a:solidFill>
                  <a:schemeClr val="dk1"/>
                </a:solidFill>
              </a:rPr>
              <a:t>Fill out! If you’re not sure you qualify, apply anyway!</a:t>
            </a:r>
            <a:endParaRPr sz="3000" b="1">
              <a:solidFill>
                <a:schemeClr val="dk1"/>
              </a:solidFill>
            </a:endParaRPr>
          </a:p>
          <a:p>
            <a:pPr marL="0" lvl="0" indent="0" algn="l" rtl="0">
              <a:spcBef>
                <a:spcPts val="0"/>
              </a:spcBef>
              <a:spcAft>
                <a:spcPts val="0"/>
              </a:spcAft>
              <a:buNone/>
            </a:pPr>
            <a:endParaRPr sz="3000" b="1">
              <a:solidFill>
                <a:schemeClr val="dk1"/>
              </a:solidFill>
            </a:endParaRPr>
          </a:p>
          <a:p>
            <a:pPr marL="457200" lvl="0" indent="-419100" algn="l" rtl="0">
              <a:spcBef>
                <a:spcPts val="0"/>
              </a:spcBef>
              <a:spcAft>
                <a:spcPts val="0"/>
              </a:spcAft>
              <a:buClr>
                <a:schemeClr val="dk1"/>
              </a:buClr>
              <a:buSzPts val="3000"/>
              <a:buChar char="●"/>
            </a:pPr>
            <a:r>
              <a:rPr lang="en" sz="3000" b="1">
                <a:solidFill>
                  <a:schemeClr val="dk1"/>
                </a:solidFill>
              </a:rPr>
              <a:t>DO IT NOW! AND LET US KNOW!</a:t>
            </a:r>
            <a:endParaRPr sz="3000" b="1">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ctrTitle"/>
          </p:nvPr>
        </p:nvSpPr>
        <p:spPr>
          <a:xfrm>
            <a:off x="311708" y="2360656"/>
            <a:ext cx="8520600" cy="1539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6C9E7"/>
              </a:buClr>
              <a:buSzPts val="6000"/>
              <a:buFont typeface="Arial"/>
              <a:buNone/>
            </a:pPr>
            <a:r>
              <a:rPr lang="en" sz="6000" b="1">
                <a:solidFill>
                  <a:srgbClr val="06C9E7"/>
                </a:solidFill>
              </a:rPr>
              <a:t>THANK YOU</a:t>
            </a:r>
            <a:endParaRPr b="1"/>
          </a:p>
        </p:txBody>
      </p:sp>
      <p:pic>
        <p:nvPicPr>
          <p:cNvPr id="149" name="Google Shape;149;p28"/>
          <p:cNvPicPr preferRelativeResize="0"/>
          <p:nvPr/>
        </p:nvPicPr>
        <p:blipFill>
          <a:blip r:embed="rId3">
            <a:alphaModFix/>
          </a:blip>
          <a:stretch>
            <a:fillRect/>
          </a:stretch>
        </p:blipFill>
        <p:spPr>
          <a:xfrm>
            <a:off x="5522771" y="601575"/>
            <a:ext cx="1482775" cy="1482775"/>
          </a:xfrm>
          <a:prstGeom prst="rect">
            <a:avLst/>
          </a:prstGeom>
          <a:noFill/>
          <a:ln>
            <a:noFill/>
          </a:ln>
        </p:spPr>
      </p:pic>
      <p:pic>
        <p:nvPicPr>
          <p:cNvPr id="150" name="Google Shape;150;p28"/>
          <p:cNvPicPr preferRelativeResize="0"/>
          <p:nvPr/>
        </p:nvPicPr>
        <p:blipFill>
          <a:blip r:embed="rId4">
            <a:alphaModFix/>
          </a:blip>
          <a:stretch>
            <a:fillRect/>
          </a:stretch>
        </p:blipFill>
        <p:spPr>
          <a:xfrm>
            <a:off x="1895322" y="609538"/>
            <a:ext cx="1762125" cy="1466850"/>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7"/>
        <p:cNvGrpSpPr/>
        <p:nvPr/>
      </p:nvGrpSpPr>
      <p:grpSpPr>
        <a:xfrm>
          <a:off x="0" y="0"/>
          <a:ext cx="0" cy="0"/>
          <a:chOff x="0" y="0"/>
          <a:chExt cx="0" cy="0"/>
        </a:xfrm>
      </p:grpSpPr>
      <p:sp>
        <p:nvSpPr>
          <p:cNvPr id="68" name="Google Shape;68;p15"/>
          <p:cNvSpPr txBox="1">
            <a:spLocks noGrp="1"/>
          </p:cNvSpPr>
          <p:nvPr>
            <p:ph type="ctrTitle"/>
          </p:nvPr>
        </p:nvSpPr>
        <p:spPr>
          <a:xfrm>
            <a:off x="311708" y="1801956"/>
            <a:ext cx="8520600" cy="15396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6C9E7"/>
              </a:buClr>
              <a:buSzPct val="53333"/>
              <a:buFont typeface="Arial"/>
              <a:buNone/>
            </a:pPr>
            <a:r>
              <a:rPr lang="en" sz="6000" b="1">
                <a:solidFill>
                  <a:schemeClr val="accent6"/>
                </a:solidFill>
              </a:rPr>
              <a:t>ACP</a:t>
            </a:r>
            <a:r>
              <a:rPr lang="en" sz="6000" b="1">
                <a:solidFill>
                  <a:srgbClr val="06C9E7"/>
                </a:solidFill>
              </a:rPr>
              <a:t> = </a:t>
            </a:r>
            <a:endParaRPr sz="6000" b="1">
              <a:solidFill>
                <a:srgbClr val="06C9E7"/>
              </a:solidFill>
            </a:endParaRPr>
          </a:p>
          <a:p>
            <a:pPr marL="0" lvl="0" indent="0" algn="ctr" rtl="0">
              <a:spcBef>
                <a:spcPts val="0"/>
              </a:spcBef>
              <a:spcAft>
                <a:spcPts val="0"/>
              </a:spcAft>
              <a:buClr>
                <a:srgbClr val="06C9E7"/>
              </a:buClr>
              <a:buSzPct val="53333"/>
              <a:buFont typeface="Arial"/>
              <a:buNone/>
            </a:pPr>
            <a:r>
              <a:rPr lang="en" sz="6000" b="1">
                <a:solidFill>
                  <a:schemeClr val="accent6"/>
                </a:solidFill>
              </a:rPr>
              <a:t>A</a:t>
            </a:r>
            <a:r>
              <a:rPr lang="en" sz="6000" b="1">
                <a:solidFill>
                  <a:srgbClr val="06C9E7"/>
                </a:solidFill>
              </a:rPr>
              <a:t>ffordable</a:t>
            </a:r>
            <a:endParaRPr sz="6000" b="1">
              <a:solidFill>
                <a:srgbClr val="06C9E7"/>
              </a:solidFill>
            </a:endParaRPr>
          </a:p>
          <a:p>
            <a:pPr marL="0" lvl="0" indent="0" algn="ctr" rtl="0">
              <a:spcBef>
                <a:spcPts val="0"/>
              </a:spcBef>
              <a:spcAft>
                <a:spcPts val="0"/>
              </a:spcAft>
              <a:buClr>
                <a:srgbClr val="06C9E7"/>
              </a:buClr>
              <a:buSzPct val="53333"/>
              <a:buFont typeface="Arial"/>
              <a:buNone/>
            </a:pPr>
            <a:r>
              <a:rPr lang="en" sz="6000" b="1">
                <a:solidFill>
                  <a:schemeClr val="accent6"/>
                </a:solidFill>
              </a:rPr>
              <a:t>C</a:t>
            </a:r>
            <a:r>
              <a:rPr lang="en" sz="6000" b="1">
                <a:solidFill>
                  <a:srgbClr val="06C9E7"/>
                </a:solidFill>
              </a:rPr>
              <a:t>onnectivity</a:t>
            </a:r>
            <a:endParaRPr sz="6000" b="1">
              <a:solidFill>
                <a:srgbClr val="06C9E7"/>
              </a:solidFill>
            </a:endParaRPr>
          </a:p>
          <a:p>
            <a:pPr marL="0" lvl="0" indent="0" algn="ctr" rtl="0">
              <a:spcBef>
                <a:spcPts val="0"/>
              </a:spcBef>
              <a:spcAft>
                <a:spcPts val="0"/>
              </a:spcAft>
              <a:buClr>
                <a:srgbClr val="06C9E7"/>
              </a:buClr>
              <a:buSzPct val="53333"/>
              <a:buFont typeface="Arial"/>
              <a:buNone/>
            </a:pPr>
            <a:r>
              <a:rPr lang="en" sz="6000" b="1">
                <a:solidFill>
                  <a:schemeClr val="accent6"/>
                </a:solidFill>
              </a:rPr>
              <a:t>P</a:t>
            </a:r>
            <a:r>
              <a:rPr lang="en" sz="6000" b="1">
                <a:solidFill>
                  <a:srgbClr val="06C9E7"/>
                </a:solidFill>
              </a:rPr>
              <a:t>rogram </a:t>
            </a:r>
            <a:endParaRPr sz="6000" b="1">
              <a:solidFill>
                <a:srgbClr val="06C9E7"/>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2"/>
        <p:cNvGrpSpPr/>
        <p:nvPr/>
      </p:nvGrpSpPr>
      <p:grpSpPr>
        <a:xfrm>
          <a:off x="0" y="0"/>
          <a:ext cx="0" cy="0"/>
          <a:chOff x="0" y="0"/>
          <a:chExt cx="0" cy="0"/>
        </a:xfrm>
      </p:grpSpPr>
      <p:sp>
        <p:nvSpPr>
          <p:cNvPr id="73" name="Google Shape;73;p16"/>
          <p:cNvSpPr txBox="1">
            <a:spLocks noGrp="1"/>
          </p:cNvSpPr>
          <p:nvPr>
            <p:ph type="ctrTitle"/>
          </p:nvPr>
        </p:nvSpPr>
        <p:spPr>
          <a:xfrm>
            <a:off x="311708" y="1801956"/>
            <a:ext cx="8520600" cy="15396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6C9E7"/>
              </a:buClr>
              <a:buSzPct val="53333"/>
              <a:buFont typeface="Arial"/>
              <a:buNone/>
            </a:pPr>
            <a:r>
              <a:rPr lang="en" sz="6000" b="1">
                <a:solidFill>
                  <a:schemeClr val="accent6"/>
                </a:solidFill>
              </a:rPr>
              <a:t>FCC</a:t>
            </a:r>
            <a:r>
              <a:rPr lang="en" sz="6000" b="1">
                <a:solidFill>
                  <a:srgbClr val="06C9E7"/>
                </a:solidFill>
              </a:rPr>
              <a:t> = </a:t>
            </a:r>
            <a:endParaRPr sz="6000" b="1">
              <a:solidFill>
                <a:srgbClr val="06C9E7"/>
              </a:solidFill>
            </a:endParaRPr>
          </a:p>
          <a:p>
            <a:pPr marL="0" lvl="0" indent="0" algn="ctr" rtl="0">
              <a:spcBef>
                <a:spcPts val="0"/>
              </a:spcBef>
              <a:spcAft>
                <a:spcPts val="0"/>
              </a:spcAft>
              <a:buClr>
                <a:srgbClr val="06C9E7"/>
              </a:buClr>
              <a:buSzPct val="53333"/>
              <a:buFont typeface="Arial"/>
              <a:buNone/>
            </a:pPr>
            <a:r>
              <a:rPr lang="en" sz="6000" b="1">
                <a:solidFill>
                  <a:schemeClr val="accent6"/>
                </a:solidFill>
              </a:rPr>
              <a:t>F</a:t>
            </a:r>
            <a:r>
              <a:rPr lang="en" sz="6000" b="1">
                <a:solidFill>
                  <a:srgbClr val="06C9E7"/>
                </a:solidFill>
              </a:rPr>
              <a:t>ederal</a:t>
            </a:r>
            <a:endParaRPr sz="6000" b="1">
              <a:solidFill>
                <a:srgbClr val="06C9E7"/>
              </a:solidFill>
            </a:endParaRPr>
          </a:p>
          <a:p>
            <a:pPr marL="0" lvl="0" indent="0" algn="ctr" rtl="0">
              <a:spcBef>
                <a:spcPts val="0"/>
              </a:spcBef>
              <a:spcAft>
                <a:spcPts val="0"/>
              </a:spcAft>
              <a:buClr>
                <a:srgbClr val="06C9E7"/>
              </a:buClr>
              <a:buSzPct val="53333"/>
              <a:buFont typeface="Arial"/>
              <a:buNone/>
            </a:pPr>
            <a:r>
              <a:rPr lang="en" sz="6000" b="1">
                <a:solidFill>
                  <a:schemeClr val="accent6"/>
                </a:solidFill>
              </a:rPr>
              <a:t>C</a:t>
            </a:r>
            <a:r>
              <a:rPr lang="en" sz="6000" b="1">
                <a:solidFill>
                  <a:srgbClr val="06C9E7"/>
                </a:solidFill>
              </a:rPr>
              <a:t>ommunications</a:t>
            </a:r>
            <a:endParaRPr sz="6000" b="1">
              <a:solidFill>
                <a:srgbClr val="06C9E7"/>
              </a:solidFill>
            </a:endParaRPr>
          </a:p>
          <a:p>
            <a:pPr marL="0" lvl="0" indent="0" algn="ctr" rtl="0">
              <a:spcBef>
                <a:spcPts val="0"/>
              </a:spcBef>
              <a:spcAft>
                <a:spcPts val="0"/>
              </a:spcAft>
              <a:buClr>
                <a:srgbClr val="06C9E7"/>
              </a:buClr>
              <a:buSzPct val="53333"/>
              <a:buFont typeface="Arial"/>
              <a:buNone/>
            </a:pPr>
            <a:r>
              <a:rPr lang="en" sz="6000" b="1">
                <a:solidFill>
                  <a:schemeClr val="accent6"/>
                </a:solidFill>
              </a:rPr>
              <a:t>C</a:t>
            </a:r>
            <a:r>
              <a:rPr lang="en" sz="6000" b="1">
                <a:solidFill>
                  <a:srgbClr val="06C9E7"/>
                </a:solidFill>
              </a:rPr>
              <a:t>ommission</a:t>
            </a:r>
            <a:endParaRPr sz="6000" b="1">
              <a:solidFill>
                <a:srgbClr val="06C9E7"/>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NEW PROGRAM FOR INTERNET ACCESS</a:t>
            </a:r>
            <a:endParaRPr/>
          </a:p>
        </p:txBody>
      </p:sp>
      <p:sp>
        <p:nvSpPr>
          <p:cNvPr id="79" name="Google Shape;79;p17"/>
          <p:cNvSpPr txBox="1"/>
          <p:nvPr/>
        </p:nvSpPr>
        <p:spPr>
          <a:xfrm>
            <a:off x="549225" y="1214775"/>
            <a:ext cx="8193000" cy="3486300"/>
          </a:xfrm>
          <a:prstGeom prst="rect">
            <a:avLst/>
          </a:prstGeom>
          <a:noFill/>
          <a:ln>
            <a:noFill/>
          </a:ln>
        </p:spPr>
        <p:txBody>
          <a:bodyPr spcFirstLastPara="1" wrap="square" lIns="91425" tIns="91425" rIns="91425" bIns="91425" anchor="t" anchorCtr="0">
            <a:spAutoFit/>
          </a:bodyPr>
          <a:lstStyle/>
          <a:p>
            <a:pPr marL="457200" lvl="0" indent="-438150" algn="l" rtl="0">
              <a:lnSpc>
                <a:spcPct val="150000"/>
              </a:lnSpc>
              <a:spcBef>
                <a:spcPts val="0"/>
              </a:spcBef>
              <a:spcAft>
                <a:spcPts val="0"/>
              </a:spcAft>
              <a:buClr>
                <a:schemeClr val="dk1"/>
              </a:buClr>
              <a:buSzPts val="3300"/>
              <a:buChar char="●"/>
            </a:pPr>
            <a:r>
              <a:rPr lang="en" sz="3300">
                <a:solidFill>
                  <a:schemeClr val="dk1"/>
                </a:solidFill>
              </a:rPr>
              <a:t>FCC has a grant program called ACP</a:t>
            </a:r>
            <a:endParaRPr sz="3300">
              <a:solidFill>
                <a:schemeClr val="dk1"/>
              </a:solidFill>
            </a:endParaRPr>
          </a:p>
          <a:p>
            <a:pPr marL="457200" lvl="0" indent="-438150" algn="l" rtl="0">
              <a:lnSpc>
                <a:spcPct val="150000"/>
              </a:lnSpc>
              <a:spcBef>
                <a:spcPts val="0"/>
              </a:spcBef>
              <a:spcAft>
                <a:spcPts val="0"/>
              </a:spcAft>
              <a:buClr>
                <a:schemeClr val="dk1"/>
              </a:buClr>
              <a:buSzPts val="3300"/>
              <a:buChar char="●"/>
            </a:pPr>
            <a:r>
              <a:rPr lang="en" sz="3300">
                <a:solidFill>
                  <a:schemeClr val="dk1"/>
                </a:solidFill>
              </a:rPr>
              <a:t>NAD &amp; NBDA applied for this grant</a:t>
            </a:r>
            <a:endParaRPr sz="3300">
              <a:solidFill>
                <a:schemeClr val="dk1"/>
              </a:solidFill>
            </a:endParaRPr>
          </a:p>
          <a:p>
            <a:pPr marL="457200" lvl="0" indent="-438150" algn="l" rtl="0">
              <a:lnSpc>
                <a:spcPct val="150000"/>
              </a:lnSpc>
              <a:spcBef>
                <a:spcPts val="0"/>
              </a:spcBef>
              <a:spcAft>
                <a:spcPts val="0"/>
              </a:spcAft>
              <a:buClr>
                <a:schemeClr val="dk1"/>
              </a:buClr>
              <a:buSzPts val="3300"/>
              <a:buChar char="●"/>
            </a:pPr>
            <a:r>
              <a:rPr lang="en" sz="3300">
                <a:solidFill>
                  <a:schemeClr val="dk1"/>
                </a:solidFill>
              </a:rPr>
              <a:t>We got the grant!</a:t>
            </a:r>
            <a:endParaRPr sz="3300">
              <a:solidFill>
                <a:schemeClr val="dk1"/>
              </a:solidFill>
            </a:endParaRPr>
          </a:p>
          <a:p>
            <a:pPr marL="457200" lvl="0" indent="-438150" algn="l" rtl="0">
              <a:lnSpc>
                <a:spcPct val="100000"/>
              </a:lnSpc>
              <a:spcBef>
                <a:spcPts val="0"/>
              </a:spcBef>
              <a:spcAft>
                <a:spcPts val="0"/>
              </a:spcAft>
              <a:buClr>
                <a:schemeClr val="dk1"/>
              </a:buClr>
              <a:buSzPts val="3300"/>
              <a:buChar char="●"/>
            </a:pPr>
            <a:r>
              <a:rPr lang="en" sz="3300">
                <a:solidFill>
                  <a:schemeClr val="dk1"/>
                </a:solidFill>
              </a:rPr>
              <a:t>GOAL: Get Deaf People to apply for $ to help with Internet Access!</a:t>
            </a:r>
            <a:endParaRPr sz="30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WHERE WILL WE HOST ACP EVENTS?</a:t>
            </a:r>
            <a:endParaRPr/>
          </a:p>
        </p:txBody>
      </p:sp>
      <p:sp>
        <p:nvSpPr>
          <p:cNvPr id="85" name="Google Shape;85;p18"/>
          <p:cNvSpPr txBox="1"/>
          <p:nvPr/>
        </p:nvSpPr>
        <p:spPr>
          <a:xfrm>
            <a:off x="549225" y="1214775"/>
            <a:ext cx="8193000" cy="3416290"/>
          </a:xfrm>
          <a:prstGeom prst="rect">
            <a:avLst/>
          </a:prstGeom>
          <a:noFill/>
          <a:ln>
            <a:noFill/>
          </a:ln>
        </p:spPr>
        <p:txBody>
          <a:bodyPr spcFirstLastPara="1" wrap="square" lIns="91425" tIns="91425" rIns="91425" bIns="91425" anchor="t" anchorCtr="0">
            <a:spAutoFit/>
          </a:bodyPr>
          <a:lstStyle/>
          <a:p>
            <a:pPr marL="457200" lvl="0" indent="-419100" algn="l" rtl="0">
              <a:spcBef>
                <a:spcPts val="0"/>
              </a:spcBef>
              <a:spcAft>
                <a:spcPts val="0"/>
              </a:spcAft>
              <a:buClr>
                <a:schemeClr val="dk1"/>
              </a:buClr>
              <a:buSzPts val="3000"/>
              <a:buChar char="●"/>
            </a:pPr>
            <a:r>
              <a:rPr lang="en" sz="3000" dirty="0" smtClean="0">
                <a:solidFill>
                  <a:schemeClr val="dk1"/>
                </a:solidFill>
              </a:rPr>
              <a:t>Birmingham &amp; Las Vegas</a:t>
            </a:r>
            <a:endParaRPr sz="3000" dirty="0">
              <a:solidFill>
                <a:schemeClr val="dk1"/>
              </a:solidFill>
            </a:endParaRPr>
          </a:p>
          <a:p>
            <a:pPr marL="457200" lvl="0" indent="-419100" algn="l" rtl="0">
              <a:spcBef>
                <a:spcPts val="0"/>
              </a:spcBef>
              <a:spcAft>
                <a:spcPts val="0"/>
              </a:spcAft>
              <a:buClr>
                <a:schemeClr val="dk1"/>
              </a:buClr>
              <a:buSzPts val="3000"/>
              <a:buChar char="●"/>
            </a:pPr>
            <a:r>
              <a:rPr lang="en" sz="3000" dirty="0">
                <a:solidFill>
                  <a:schemeClr val="dk1"/>
                </a:solidFill>
              </a:rPr>
              <a:t>10 other cities:</a:t>
            </a:r>
            <a:endParaRPr sz="3000" dirty="0">
              <a:solidFill>
                <a:schemeClr val="dk1"/>
              </a:solidFill>
            </a:endParaRPr>
          </a:p>
          <a:p>
            <a:pPr marL="914400" lvl="1" indent="-419100" algn="l" rtl="0">
              <a:spcBef>
                <a:spcPts val="0"/>
              </a:spcBef>
              <a:spcAft>
                <a:spcPts val="0"/>
              </a:spcAft>
              <a:buClr>
                <a:schemeClr val="dk1"/>
              </a:buClr>
              <a:buSzPts val="3000"/>
              <a:buChar char="○"/>
            </a:pPr>
            <a:r>
              <a:rPr lang="en" sz="3000" dirty="0">
                <a:solidFill>
                  <a:schemeClr val="dk1"/>
                </a:solidFill>
              </a:rPr>
              <a:t>Atlanta		</a:t>
            </a:r>
            <a:r>
              <a:rPr lang="en" sz="3000" dirty="0" smtClean="0">
                <a:solidFill>
                  <a:schemeClr val="dk1"/>
                </a:solidFill>
              </a:rPr>
              <a:t>￮ </a:t>
            </a:r>
            <a:r>
              <a:rPr lang="en" sz="3000" dirty="0">
                <a:solidFill>
                  <a:schemeClr val="dk1"/>
                </a:solidFill>
              </a:rPr>
              <a:t>Chicago</a:t>
            </a:r>
            <a:endParaRPr sz="3000" dirty="0">
              <a:solidFill>
                <a:schemeClr val="dk1"/>
              </a:solidFill>
            </a:endParaRPr>
          </a:p>
          <a:p>
            <a:pPr marL="914400" lvl="1" indent="-419100" algn="l" rtl="0">
              <a:spcBef>
                <a:spcPts val="0"/>
              </a:spcBef>
              <a:spcAft>
                <a:spcPts val="0"/>
              </a:spcAft>
              <a:buClr>
                <a:schemeClr val="dk1"/>
              </a:buClr>
              <a:buSzPts val="3000"/>
              <a:buChar char="○"/>
            </a:pPr>
            <a:r>
              <a:rPr lang="en" sz="3000" dirty="0">
                <a:solidFill>
                  <a:schemeClr val="dk1"/>
                </a:solidFill>
              </a:rPr>
              <a:t>Detroit 		</a:t>
            </a:r>
            <a:r>
              <a:rPr lang="en" sz="3000" dirty="0" smtClean="0">
                <a:solidFill>
                  <a:schemeClr val="dk1"/>
                </a:solidFill>
              </a:rPr>
              <a:t>￮ </a:t>
            </a:r>
            <a:r>
              <a:rPr lang="en" sz="3000" dirty="0">
                <a:solidFill>
                  <a:schemeClr val="dk1"/>
                </a:solidFill>
              </a:rPr>
              <a:t>Los Angeles</a:t>
            </a:r>
            <a:endParaRPr sz="3000" dirty="0">
              <a:solidFill>
                <a:schemeClr val="dk1"/>
              </a:solidFill>
            </a:endParaRPr>
          </a:p>
          <a:p>
            <a:pPr marL="914400" lvl="1" indent="-419100" algn="l" rtl="0">
              <a:spcBef>
                <a:spcPts val="0"/>
              </a:spcBef>
              <a:spcAft>
                <a:spcPts val="0"/>
              </a:spcAft>
              <a:buClr>
                <a:schemeClr val="dk1"/>
              </a:buClr>
              <a:buSzPts val="3000"/>
              <a:buChar char="○"/>
            </a:pPr>
            <a:r>
              <a:rPr lang="en" sz="3000" dirty="0">
                <a:solidFill>
                  <a:schemeClr val="dk1"/>
                </a:solidFill>
              </a:rPr>
              <a:t>New York City	￮ Philadelphia</a:t>
            </a:r>
            <a:endParaRPr sz="3000" dirty="0">
              <a:solidFill>
                <a:schemeClr val="dk1"/>
              </a:solidFill>
            </a:endParaRPr>
          </a:p>
          <a:p>
            <a:pPr marL="914400" lvl="1" indent="-419100" algn="l" rtl="0">
              <a:spcBef>
                <a:spcPts val="0"/>
              </a:spcBef>
              <a:spcAft>
                <a:spcPts val="0"/>
              </a:spcAft>
              <a:buClr>
                <a:schemeClr val="dk1"/>
              </a:buClr>
              <a:buSzPts val="3000"/>
              <a:buChar char="○"/>
            </a:pPr>
            <a:r>
              <a:rPr lang="en" sz="3000" dirty="0">
                <a:solidFill>
                  <a:schemeClr val="dk1"/>
                </a:solidFill>
              </a:rPr>
              <a:t>Sacramento	</a:t>
            </a:r>
            <a:r>
              <a:rPr lang="en" sz="3000" dirty="0" smtClean="0">
                <a:solidFill>
                  <a:schemeClr val="dk1"/>
                </a:solidFill>
              </a:rPr>
              <a:t>￮ </a:t>
            </a:r>
            <a:r>
              <a:rPr lang="en" sz="3000" dirty="0">
                <a:solidFill>
                  <a:schemeClr val="dk1"/>
                </a:solidFill>
              </a:rPr>
              <a:t>St Paul			</a:t>
            </a:r>
            <a:endParaRPr sz="3000" dirty="0">
              <a:solidFill>
                <a:schemeClr val="dk1"/>
              </a:solidFill>
            </a:endParaRPr>
          </a:p>
          <a:p>
            <a:pPr marL="914400" lvl="1" indent="-419100" algn="l" rtl="0">
              <a:spcBef>
                <a:spcPts val="0"/>
              </a:spcBef>
              <a:spcAft>
                <a:spcPts val="0"/>
              </a:spcAft>
              <a:buClr>
                <a:schemeClr val="dk1"/>
              </a:buClr>
              <a:buSzPts val="3000"/>
              <a:buChar char="○"/>
            </a:pPr>
            <a:r>
              <a:rPr lang="en" sz="3000" dirty="0">
                <a:solidFill>
                  <a:schemeClr val="dk1"/>
                </a:solidFill>
              </a:rPr>
              <a:t>San Francisco	￮ Washington DC</a:t>
            </a:r>
            <a:endParaRPr sz="3000" dirty="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WHAT WILL ACP GIVE YOU?</a:t>
            </a:r>
            <a:endParaRPr/>
          </a:p>
        </p:txBody>
      </p:sp>
      <p:sp>
        <p:nvSpPr>
          <p:cNvPr id="91" name="Google Shape;91;p19"/>
          <p:cNvSpPr txBox="1"/>
          <p:nvPr/>
        </p:nvSpPr>
        <p:spPr>
          <a:xfrm>
            <a:off x="475500" y="1214775"/>
            <a:ext cx="8193000" cy="3270900"/>
          </a:xfrm>
          <a:prstGeom prst="rect">
            <a:avLst/>
          </a:prstGeom>
          <a:noFill/>
          <a:ln>
            <a:noFill/>
          </a:ln>
        </p:spPr>
        <p:txBody>
          <a:bodyPr spcFirstLastPara="1" wrap="square" lIns="91425" tIns="91425" rIns="91425" bIns="91425" anchor="t" anchorCtr="0">
            <a:spAutoFit/>
          </a:bodyPr>
          <a:lstStyle/>
          <a:p>
            <a:pPr marL="457200" lvl="0" indent="-438150" algn="l" rtl="0">
              <a:lnSpc>
                <a:spcPct val="150000"/>
              </a:lnSpc>
              <a:spcBef>
                <a:spcPts val="0"/>
              </a:spcBef>
              <a:spcAft>
                <a:spcPts val="0"/>
              </a:spcAft>
              <a:buClr>
                <a:schemeClr val="dk1"/>
              </a:buClr>
              <a:buSzPts val="3300"/>
              <a:buChar char="●"/>
            </a:pPr>
            <a:r>
              <a:rPr lang="en" sz="3300">
                <a:solidFill>
                  <a:schemeClr val="dk1"/>
                </a:solidFill>
              </a:rPr>
              <a:t>If you qualify for ACP, then you get:</a:t>
            </a:r>
            <a:endParaRPr sz="3300">
              <a:solidFill>
                <a:schemeClr val="dk1"/>
              </a:solidFill>
            </a:endParaRPr>
          </a:p>
          <a:p>
            <a:pPr marL="914400" lvl="1" indent="-438150" algn="l" rtl="0">
              <a:lnSpc>
                <a:spcPct val="100000"/>
              </a:lnSpc>
              <a:spcBef>
                <a:spcPts val="0"/>
              </a:spcBef>
              <a:spcAft>
                <a:spcPts val="0"/>
              </a:spcAft>
              <a:buClr>
                <a:schemeClr val="dk1"/>
              </a:buClr>
              <a:buSzPts val="3300"/>
              <a:buChar char="○"/>
            </a:pPr>
            <a:r>
              <a:rPr lang="en" sz="3300">
                <a:solidFill>
                  <a:schemeClr val="dk1"/>
                </a:solidFill>
              </a:rPr>
              <a:t>Up to $30 per month to help you pay for Internet access</a:t>
            </a:r>
            <a:endParaRPr sz="3300">
              <a:solidFill>
                <a:schemeClr val="dk1"/>
              </a:solidFill>
            </a:endParaRPr>
          </a:p>
          <a:p>
            <a:pPr marL="0" lvl="0" indent="0" algn="l" rtl="0">
              <a:lnSpc>
                <a:spcPct val="100000"/>
              </a:lnSpc>
              <a:spcBef>
                <a:spcPts val="0"/>
              </a:spcBef>
              <a:spcAft>
                <a:spcPts val="0"/>
              </a:spcAft>
              <a:buNone/>
            </a:pPr>
            <a:endParaRPr sz="1900">
              <a:solidFill>
                <a:schemeClr val="dk1"/>
              </a:solidFill>
            </a:endParaRPr>
          </a:p>
          <a:p>
            <a:pPr marL="914400" lvl="1" indent="-438150" algn="l" rtl="0">
              <a:lnSpc>
                <a:spcPct val="100000"/>
              </a:lnSpc>
              <a:spcBef>
                <a:spcPts val="0"/>
              </a:spcBef>
              <a:spcAft>
                <a:spcPts val="0"/>
              </a:spcAft>
              <a:buClr>
                <a:schemeClr val="dk1"/>
              </a:buClr>
              <a:buSzPts val="3300"/>
              <a:buChar char="○"/>
            </a:pPr>
            <a:r>
              <a:rPr lang="en" sz="3300">
                <a:solidFill>
                  <a:schemeClr val="dk1"/>
                </a:solidFill>
              </a:rPr>
              <a:t>Up to $75 per month for same if you live on Tribal Lands</a:t>
            </a:r>
            <a:endParaRPr sz="30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457200" y="205975"/>
            <a:ext cx="83988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LIMITS OF ACP</a:t>
            </a:r>
            <a:endParaRPr/>
          </a:p>
        </p:txBody>
      </p:sp>
      <p:sp>
        <p:nvSpPr>
          <p:cNvPr id="97" name="Google Shape;97;p20"/>
          <p:cNvSpPr txBox="1"/>
          <p:nvPr/>
        </p:nvSpPr>
        <p:spPr>
          <a:xfrm>
            <a:off x="475500" y="1214775"/>
            <a:ext cx="8193000" cy="3232500"/>
          </a:xfrm>
          <a:prstGeom prst="rect">
            <a:avLst/>
          </a:prstGeom>
          <a:noFill/>
          <a:ln>
            <a:noFill/>
          </a:ln>
        </p:spPr>
        <p:txBody>
          <a:bodyPr spcFirstLastPara="1" wrap="square" lIns="91425" tIns="91425" rIns="91425" bIns="91425" anchor="t" anchorCtr="0">
            <a:spAutoFit/>
          </a:bodyPr>
          <a:lstStyle/>
          <a:p>
            <a:pPr marL="457200" lvl="0" indent="-438150" algn="l" rtl="0">
              <a:lnSpc>
                <a:spcPct val="100000"/>
              </a:lnSpc>
              <a:spcBef>
                <a:spcPts val="0"/>
              </a:spcBef>
              <a:spcAft>
                <a:spcPts val="0"/>
              </a:spcAft>
              <a:buClr>
                <a:schemeClr val="dk1"/>
              </a:buClr>
              <a:buSzPts val="3300"/>
              <a:buChar char="●"/>
            </a:pPr>
            <a:r>
              <a:rPr lang="en" sz="3300">
                <a:solidFill>
                  <a:schemeClr val="dk1"/>
                </a:solidFill>
              </a:rPr>
              <a:t>One monthly service discount per household</a:t>
            </a:r>
            <a:endParaRPr sz="3300">
              <a:solidFill>
                <a:schemeClr val="dk1"/>
              </a:solidFill>
            </a:endParaRPr>
          </a:p>
          <a:p>
            <a:pPr marL="0" lvl="0" indent="0" algn="l" rtl="0">
              <a:lnSpc>
                <a:spcPct val="100000"/>
              </a:lnSpc>
              <a:spcBef>
                <a:spcPts val="0"/>
              </a:spcBef>
              <a:spcAft>
                <a:spcPts val="0"/>
              </a:spcAft>
              <a:buNone/>
            </a:pPr>
            <a:r>
              <a:rPr lang="en" sz="3300">
                <a:solidFill>
                  <a:schemeClr val="dk1"/>
                </a:solidFill>
              </a:rPr>
              <a:t/>
            </a:r>
            <a:br>
              <a:rPr lang="en" sz="3300">
                <a:solidFill>
                  <a:schemeClr val="dk1"/>
                </a:solidFill>
              </a:rPr>
            </a:br>
            <a:r>
              <a:rPr lang="en" sz="3300">
                <a:solidFill>
                  <a:schemeClr val="dk1"/>
                </a:solidFill>
              </a:rPr>
              <a:t>    AND</a:t>
            </a:r>
            <a:endParaRPr sz="3300">
              <a:solidFill>
                <a:schemeClr val="dk1"/>
              </a:solidFill>
            </a:endParaRPr>
          </a:p>
          <a:p>
            <a:pPr marL="0" lvl="0" indent="0" algn="l" rtl="0">
              <a:lnSpc>
                <a:spcPct val="100000"/>
              </a:lnSpc>
              <a:spcBef>
                <a:spcPts val="0"/>
              </a:spcBef>
              <a:spcAft>
                <a:spcPts val="0"/>
              </a:spcAft>
              <a:buNone/>
            </a:pPr>
            <a:endParaRPr sz="3300">
              <a:solidFill>
                <a:schemeClr val="dk1"/>
              </a:solidFill>
            </a:endParaRPr>
          </a:p>
          <a:p>
            <a:pPr marL="457200" lvl="0" indent="-438150" algn="l" rtl="0">
              <a:lnSpc>
                <a:spcPct val="150000"/>
              </a:lnSpc>
              <a:spcBef>
                <a:spcPts val="0"/>
              </a:spcBef>
              <a:spcAft>
                <a:spcPts val="0"/>
              </a:spcAft>
              <a:buClr>
                <a:schemeClr val="dk1"/>
              </a:buClr>
              <a:buSzPts val="3300"/>
              <a:buChar char="●"/>
            </a:pPr>
            <a:r>
              <a:rPr lang="en" sz="3300">
                <a:solidFill>
                  <a:schemeClr val="dk1"/>
                </a:solidFill>
              </a:rPr>
              <a:t>One device discount per household</a:t>
            </a:r>
            <a:endParaRPr sz="30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6C9E7"/>
              </a:buClr>
              <a:buSzPts val="3200"/>
              <a:buFont typeface="Arial"/>
              <a:buNone/>
            </a:pPr>
            <a:r>
              <a:rPr lang="en" b="1"/>
              <a:t>WHO QUALIFIES?</a:t>
            </a:r>
            <a:endParaRPr/>
          </a:p>
        </p:txBody>
      </p:sp>
      <p:sp>
        <p:nvSpPr>
          <p:cNvPr id="103" name="Google Shape;103;p21"/>
          <p:cNvSpPr txBox="1"/>
          <p:nvPr/>
        </p:nvSpPr>
        <p:spPr>
          <a:xfrm>
            <a:off x="549225" y="1063375"/>
            <a:ext cx="8193000" cy="3879000"/>
          </a:xfrm>
          <a:prstGeom prst="rect">
            <a:avLst/>
          </a:prstGeom>
          <a:noFill/>
          <a:ln>
            <a:noFill/>
          </a:ln>
        </p:spPr>
        <p:txBody>
          <a:bodyPr spcFirstLastPara="1" wrap="square" lIns="91425" tIns="91425" rIns="91425" bIns="91425" anchor="t" anchorCtr="0">
            <a:spAutoFit/>
          </a:bodyPr>
          <a:lstStyle/>
          <a:p>
            <a:pPr marL="457200" lvl="0" indent="-419100" algn="l" rtl="0">
              <a:spcBef>
                <a:spcPts val="0"/>
              </a:spcBef>
              <a:spcAft>
                <a:spcPts val="0"/>
              </a:spcAft>
              <a:buClr>
                <a:schemeClr val="dk1"/>
              </a:buClr>
              <a:buSzPts val="3000"/>
              <a:buChar char="●"/>
            </a:pPr>
            <a:r>
              <a:rPr lang="en" sz="3000">
                <a:solidFill>
                  <a:schemeClr val="dk1"/>
                </a:solidFill>
              </a:rPr>
              <a:t>Household income is at or lower than 200% of Federal Poverty Guidelines OR</a:t>
            </a:r>
            <a:endParaRPr sz="3000">
              <a:solidFill>
                <a:schemeClr val="dk1"/>
              </a:solidFill>
            </a:endParaRPr>
          </a:p>
          <a:p>
            <a:pPr marL="457200" lvl="0" indent="-419100" algn="l" rtl="0">
              <a:spcBef>
                <a:spcPts val="0"/>
              </a:spcBef>
              <a:spcAft>
                <a:spcPts val="0"/>
              </a:spcAft>
              <a:buClr>
                <a:schemeClr val="dk1"/>
              </a:buClr>
              <a:buSzPts val="3000"/>
              <a:buChar char="●"/>
            </a:pPr>
            <a:r>
              <a:rPr lang="en" sz="3000">
                <a:solidFill>
                  <a:schemeClr val="dk1"/>
                </a:solidFill>
              </a:rPr>
              <a:t>A member of household receives: SNAP, Medicaid, Federal Housing Assistance, SSI, WIC, Veterans Pension or Survivors Benefit, Lifeline, Free/Reduced Lunch benefits, or lives on Tribal Lands with specific benefits, or Federal Pell Grant this year</a:t>
            </a:r>
            <a:endParaRPr sz="30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 sz="3500" b="1"/>
              <a:t>FCC Video on ACP</a:t>
            </a:r>
            <a:endParaRPr sz="3500" b="1">
              <a:solidFill>
                <a:srgbClr val="06C9E7"/>
              </a:solidFill>
            </a:endParaRPr>
          </a:p>
        </p:txBody>
      </p:sp>
      <p:pic>
        <p:nvPicPr>
          <p:cNvPr id="109" name="Google Shape;109;p22" descr="Congress recently created the Affordable Connectivity Program, a long-term, $14 billion program, which will replace the Emergency Broadband Benefit Program. This investment in broadband affordability will help ensure we can afford the internet connections we need for work, school, health care and more for a long time. The benefit will provide a discount of up to $30 per month toward internet service for eligible households and up to $75 per month for households on qualifying Tribal lands. Learn more at https://www.fcc.gov/ACP. &#10;&#10;To Enroll: &#10;https://acpbenefit.org/&#10;&#10;To Reach ACP Support Center:&#10;If you need help about your eligibility or application status, call (877) 384-2575.">
            <a:hlinkClick r:id="rId3"/>
          </p:cNvPr>
          <p:cNvPicPr preferRelativeResize="0"/>
          <p:nvPr/>
        </p:nvPicPr>
        <p:blipFill>
          <a:blip r:embed="rId4">
            <a:alphaModFix/>
          </a:blip>
          <a:stretch>
            <a:fillRect/>
          </a:stretch>
        </p:blipFill>
        <p:spPr>
          <a:xfrm>
            <a:off x="1011219" y="1016475"/>
            <a:ext cx="6966981" cy="39189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10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235</Words>
  <Application>Microsoft Office PowerPoint</Application>
  <PresentationFormat>On-screen Show (16:9)</PresentationFormat>
  <Paragraphs>46</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Dark</vt:lpstr>
      <vt:lpstr>HOW TO GET FREE OR CHEAP INTERNET!</vt:lpstr>
      <vt:lpstr>ACP =  Affordable Connectivity Program </vt:lpstr>
      <vt:lpstr>FCC =  Federal Communications Commission</vt:lpstr>
      <vt:lpstr>NEW PROGRAM FOR INTERNET ACCESS</vt:lpstr>
      <vt:lpstr>WHERE WILL WE HOST ACP EVENTS?</vt:lpstr>
      <vt:lpstr>WHAT WILL ACP GIVE YOU?</vt:lpstr>
      <vt:lpstr>LIMITS OF ACP</vt:lpstr>
      <vt:lpstr>WHO QUALIFIES?</vt:lpstr>
      <vt:lpstr>FCC Video on ACP</vt:lpstr>
      <vt:lpstr>HOW TO APPLY?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GET FREE OR CHEAP INTERNET!</dc:title>
  <dc:creator>Howard Rosenblum</dc:creator>
  <cp:lastModifiedBy>NAD</cp:lastModifiedBy>
  <cp:revision>3</cp:revision>
  <dcterms:modified xsi:type="dcterms:W3CDTF">2023-12-16T06:12:43Z</dcterms:modified>
</cp:coreProperties>
</file>