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71" r:id="rId3"/>
    <p:sldId id="272" r:id="rId4"/>
    <p:sldId id="257" r:id="rId5"/>
    <p:sldId id="274" r:id="rId6"/>
    <p:sldId id="275" r:id="rId7"/>
    <p:sldId id="273" r:id="rId8"/>
    <p:sldId id="276" r:id="rId9"/>
    <p:sldId id="279" r:id="rId10"/>
    <p:sldId id="278" r:id="rId11"/>
    <p:sldId id="267" r:id="rId12"/>
    <p:sldId id="269" r:id="rId13"/>
    <p:sldId id="270" r:id="rId14"/>
  </p:sldIdLst>
  <p:sldSz cx="9144000" cy="5143500" type="screen16x9"/>
  <p:notesSz cx="6858000" cy="9144000"/>
  <p:embeddedFontLst>
    <p:embeddedFont>
      <p:font typeface="PT Sans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-48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84aa9af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g2084aa9af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8fd69f744_0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98fd69f74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84aa9af29_0_2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084aa9af2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084aa9af29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2084aa9af2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084aa9af2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g2084aa9af2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84aa9af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g2084aa9af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84aa9af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g2084aa9af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84aa9af2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084aa9af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84aa9af2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084aa9af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84aa9af2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084aa9af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84aa9af2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084aa9af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84aa9af2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084aa9af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84aa9af2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084aa9af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3200"/>
              <a:buFont typeface="Arial"/>
              <a:buNone/>
              <a:defRPr sz="3200" cap="none">
                <a:solidFill>
                  <a:srgbClr val="06C9E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–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86965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6" name="Google Shape;56;p13"/>
          <p:cNvCxnSpPr/>
          <p:nvPr/>
        </p:nvCxnSpPr>
        <p:spPr>
          <a:xfrm>
            <a:off x="533400" y="914400"/>
            <a:ext cx="8153400" cy="1200"/>
          </a:xfrm>
          <a:prstGeom prst="straightConnector1">
            <a:avLst/>
          </a:prstGeom>
          <a:noFill/>
          <a:ln w="25400" cap="flat" cmpd="sng">
            <a:solidFill>
              <a:srgbClr val="00BDE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05269" y="2375248"/>
            <a:ext cx="85206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6000"/>
              <a:buFont typeface="Arial"/>
              <a:buNone/>
            </a:pPr>
            <a:r>
              <a:rPr lang="en" sz="6000" b="1" dirty="0" smtClean="0">
                <a:solidFill>
                  <a:srgbClr val="06C9E7"/>
                </a:solidFill>
              </a:rPr>
              <a:t>ROLES OF NVAD &amp; NAD</a:t>
            </a:r>
            <a:endParaRPr b="1" dirty="0"/>
          </a:p>
        </p:txBody>
      </p:sp>
      <p:pic>
        <p:nvPicPr>
          <p:cNvPr id="30722" name="Picture 2" descr="https://external-content.duckduckgo.com/iu/?u=https%3A%2F%2Ftse1.mm.bing.net%2Fth%3Fid%3DOIP.CHSUaM70cSmL1UINxKxwKwAAAA%26pid%3DApi&amp;f=1&amp;ipt=e8e3de21a028ed3ae2646332f1a7026da8dc8277f583e244d724a3bab138e593&amp;ipo=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9828" y="463639"/>
            <a:ext cx="1990480" cy="1990480"/>
          </a:xfrm>
          <a:prstGeom prst="rect">
            <a:avLst/>
          </a:prstGeom>
          <a:noFill/>
        </p:spPr>
      </p:pic>
      <p:pic>
        <p:nvPicPr>
          <p:cNvPr id="6" name="Picture 5" descr="NAD_LOGO_WITHOUT_TYPE_COLOR-jpe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199" y="488462"/>
            <a:ext cx="1938528" cy="1938528"/>
          </a:xfrm>
          <a:prstGeom prst="rect">
            <a:avLst/>
          </a:prstGeom>
        </p:spPr>
      </p:pic>
      <p:sp>
        <p:nvSpPr>
          <p:cNvPr id="7" name="Google Shape;62;p14"/>
          <p:cNvSpPr txBox="1">
            <a:spLocks/>
          </p:cNvSpPr>
          <p:nvPr/>
        </p:nvSpPr>
        <p:spPr>
          <a:xfrm>
            <a:off x="464100" y="4249358"/>
            <a:ext cx="85206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2023 NV D/HH Commission Engagement Conference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3200"/>
              <a:buFont typeface="Arial"/>
              <a:buNone/>
            </a:pPr>
            <a:r>
              <a:rPr lang="en" b="1"/>
              <a:t>What Has NAD Done?	</a:t>
            </a: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549225" y="1214775"/>
            <a:ext cx="8375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  <p:pic>
        <p:nvPicPr>
          <p:cNvPr id="206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05" y="1214775"/>
            <a:ext cx="1116895" cy="13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2625" y="1214775"/>
            <a:ext cx="2039175" cy="13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525" y="1214775"/>
            <a:ext cx="1116900" cy="144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000" y="2812750"/>
            <a:ext cx="1156200" cy="11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39925" y="2804600"/>
            <a:ext cx="1156200" cy="11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2850" y="2810725"/>
            <a:ext cx="2039175" cy="114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68750" y="2810725"/>
            <a:ext cx="1116900" cy="11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6999" y="4096325"/>
            <a:ext cx="1695000" cy="7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64675" y="1214775"/>
            <a:ext cx="1469650" cy="124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32325" y="1214775"/>
            <a:ext cx="1240775" cy="124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40713" y="4125801"/>
            <a:ext cx="1398800" cy="8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790687" y="4133582"/>
            <a:ext cx="1240775" cy="862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41675" y="2804599"/>
            <a:ext cx="2118292" cy="115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152025" y="4079025"/>
            <a:ext cx="1727375" cy="97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959424" y="4078834"/>
            <a:ext cx="1727375" cy="97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ctrTitle"/>
          </p:nvPr>
        </p:nvSpPr>
        <p:spPr>
          <a:xfrm>
            <a:off x="311708" y="1801956"/>
            <a:ext cx="85206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3200"/>
              <a:buFont typeface="Arial"/>
              <a:buNone/>
            </a:pPr>
            <a:r>
              <a:rPr lang="en" sz="6000" b="1">
                <a:solidFill>
                  <a:srgbClr val="06C9E7"/>
                </a:solidFill>
              </a:rPr>
              <a:t>UPCOMING EVENTS</a:t>
            </a:r>
            <a:endParaRPr sz="6000" b="1">
              <a:solidFill>
                <a:srgbClr val="06C9E7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27"/>
          <p:cNvCxnSpPr/>
          <p:nvPr/>
        </p:nvCxnSpPr>
        <p:spPr>
          <a:xfrm>
            <a:off x="533400" y="914400"/>
            <a:ext cx="8153400" cy="1200"/>
          </a:xfrm>
          <a:prstGeom prst="straightConnector1">
            <a:avLst/>
          </a:prstGeom>
          <a:noFill/>
          <a:ln w="25400" cap="flat" cmpd="sng">
            <a:solidFill>
              <a:srgbClr val="00BDE3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808080">
                <a:alpha val="37650"/>
              </a:srgbClr>
            </a:outerShdw>
          </a:effectLst>
        </p:spPr>
      </p:cxnSp>
      <p:cxnSp>
        <p:nvCxnSpPr>
          <p:cNvPr id="177" name="Google Shape;177;p27"/>
          <p:cNvCxnSpPr/>
          <p:nvPr/>
        </p:nvCxnSpPr>
        <p:spPr>
          <a:xfrm>
            <a:off x="533400" y="914400"/>
            <a:ext cx="8153400" cy="1200"/>
          </a:xfrm>
          <a:prstGeom prst="straightConnector1">
            <a:avLst/>
          </a:prstGeom>
          <a:noFill/>
          <a:ln w="25400" cap="flat" cmpd="sng">
            <a:solidFill>
              <a:srgbClr val="00BDE3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808080">
                <a:alpha val="37650"/>
              </a:srgbClr>
            </a:outerShdw>
          </a:effectLst>
        </p:spPr>
      </p:cxnSp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BDE3"/>
                </a:solidFill>
                <a:latin typeface="PT Sans"/>
                <a:ea typeface="PT Sans"/>
                <a:cs typeface="PT Sans"/>
                <a:sym typeface="PT Sans"/>
              </a:rPr>
              <a:t>57th BIENNIAL </a:t>
            </a:r>
            <a:r>
              <a:rPr lang="en" sz="3200" b="1">
                <a:solidFill>
                  <a:srgbClr val="00BDE3"/>
                </a:solidFill>
                <a:latin typeface="PT Sans"/>
                <a:ea typeface="PT Sans"/>
                <a:cs typeface="PT Sans"/>
                <a:sym typeface="PT Sans"/>
              </a:rPr>
              <a:t>NAD CONFERENCE</a:t>
            </a:r>
            <a:endParaRPr b="1"/>
          </a:p>
        </p:txBody>
      </p:sp>
      <p:pic>
        <p:nvPicPr>
          <p:cNvPr id="179" name="Google Shape;179;p27"/>
          <p:cNvPicPr preferRelativeResize="0"/>
          <p:nvPr/>
        </p:nvPicPr>
        <p:blipFill rotWithShape="1">
          <a:blip r:embed="rId3">
            <a:alphaModFix/>
          </a:blip>
          <a:srcRect b="8567"/>
          <a:stretch/>
        </p:blipFill>
        <p:spPr>
          <a:xfrm>
            <a:off x="2164037" y="1063238"/>
            <a:ext cx="4358725" cy="3819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ctrTitle"/>
          </p:nvPr>
        </p:nvSpPr>
        <p:spPr>
          <a:xfrm>
            <a:off x="311708" y="2671756"/>
            <a:ext cx="85206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6000"/>
              <a:buFont typeface="Arial"/>
              <a:buNone/>
            </a:pPr>
            <a:r>
              <a:rPr lang="en" sz="6000" b="1">
                <a:solidFill>
                  <a:srgbClr val="06C9E7"/>
                </a:solidFill>
              </a:rPr>
              <a:t>THANK YOU</a:t>
            </a:r>
            <a:endParaRPr b="1"/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1"/>
          </p:nvPr>
        </p:nvSpPr>
        <p:spPr>
          <a:xfrm>
            <a:off x="311700" y="3993994"/>
            <a:ext cx="85206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">
                <a:solidFill>
                  <a:srgbClr val="EFEFEF"/>
                </a:solidFill>
              </a:rPr>
              <a:t>www.nad.org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0988" y="549725"/>
            <a:ext cx="2122031" cy="2122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479553" y="1764104"/>
            <a:ext cx="3342507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6000"/>
              <a:buFont typeface="Arial"/>
              <a:buNone/>
            </a:pPr>
            <a:r>
              <a:rPr lang="en" sz="3600" b="1" dirty="0" smtClean="0">
                <a:solidFill>
                  <a:srgbClr val="06C9E7"/>
                </a:solidFill>
              </a:rPr>
              <a:t>Founded: </a:t>
            </a:r>
            <a:r>
              <a:rPr lang="en" sz="3600" b="1" dirty="0" smtClean="0">
                <a:solidFill>
                  <a:schemeClr val="accent6"/>
                </a:solidFill>
              </a:rPr>
              <a:t>1981</a:t>
            </a:r>
            <a:r>
              <a:rPr lang="en" sz="3600" b="1" dirty="0" smtClean="0">
                <a:solidFill>
                  <a:srgbClr val="06C9E7"/>
                </a:solidFill>
              </a:rPr>
              <a:t> President:     </a:t>
            </a:r>
            <a:r>
              <a:rPr lang="en" sz="3600" b="1" dirty="0" smtClean="0">
                <a:solidFill>
                  <a:schemeClr val="accent6"/>
                </a:solidFill>
              </a:rPr>
              <a:t>Tim Smalley</a:t>
            </a:r>
            <a:endParaRPr sz="3600" b="1" dirty="0">
              <a:solidFill>
                <a:schemeClr val="accent6"/>
              </a:solidFill>
            </a:endParaRPr>
          </a:p>
        </p:txBody>
      </p:sp>
      <p:pic>
        <p:nvPicPr>
          <p:cNvPr id="30722" name="Picture 2" descr="https://external-content.duckduckgo.com/iu/?u=https%3A%2F%2Ftse1.mm.bing.net%2Fth%3Fid%3DOIP.CHSUaM70cSmL1UINxKxwKwAAAA%26pid%3DApi&amp;f=1&amp;ipt=e8e3de21a028ed3ae2646332f1a7026da8dc8277f583e244d724a3bab138e593&amp;ipo=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811" y="320444"/>
            <a:ext cx="1403102" cy="1403102"/>
          </a:xfrm>
          <a:prstGeom prst="rect">
            <a:avLst/>
          </a:prstGeom>
          <a:noFill/>
        </p:spPr>
      </p:pic>
      <p:pic>
        <p:nvPicPr>
          <p:cNvPr id="8" name="Picture 7" descr="NAD_LOGO_WITHOUT_TYPE_COLOR-jpe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338" y="325668"/>
            <a:ext cx="1411034" cy="1411034"/>
          </a:xfrm>
          <a:prstGeom prst="rect">
            <a:avLst/>
          </a:prstGeom>
        </p:spPr>
      </p:pic>
      <p:sp>
        <p:nvSpPr>
          <p:cNvPr id="9" name="Google Shape;61;p14"/>
          <p:cNvSpPr txBox="1">
            <a:spLocks/>
          </p:cNvSpPr>
          <p:nvPr/>
        </p:nvSpPr>
        <p:spPr>
          <a:xfrm>
            <a:off x="4236039" y="1875040"/>
            <a:ext cx="4546242" cy="2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6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6C9E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Founded: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6C9E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1880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6C9E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6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6C9E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President:              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Jenny Buechner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6000"/>
              <a:buFont typeface="Arial"/>
              <a:buNone/>
              <a:tabLst/>
              <a:defRPr/>
            </a:pPr>
            <a:r>
              <a:rPr lang="en-US" sz="3000" b="1" dirty="0" smtClean="0">
                <a:solidFill>
                  <a:srgbClr val="06C9E7"/>
                </a:solidFill>
              </a:rPr>
              <a:t>CEO: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6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Howard Rosenblum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549968" y="1776382"/>
            <a:ext cx="301748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6000"/>
              <a:buFont typeface="Arial"/>
              <a:buNone/>
            </a:pPr>
            <a:r>
              <a:rPr lang="en" sz="3600" b="1" dirty="0" smtClean="0">
                <a:solidFill>
                  <a:srgbClr val="06C9E7"/>
                </a:solidFill>
              </a:rPr>
              <a:t>Volunteer Board</a:t>
            </a:r>
            <a:endParaRPr sz="3600" b="1" dirty="0"/>
          </a:p>
        </p:txBody>
      </p:sp>
      <p:pic>
        <p:nvPicPr>
          <p:cNvPr id="30722" name="Picture 2" descr="https://external-content.duckduckgo.com/iu/?u=https%3A%2F%2Ftse1.mm.bing.net%2Fth%3Fid%3DOIP.CHSUaM70cSmL1UINxKxwKwAAAA%26pid%3DApi&amp;f=1&amp;ipt=e8e3de21a028ed3ae2646332f1a7026da8dc8277f583e244d724a3bab138e593&amp;ipo=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2475" y="328412"/>
            <a:ext cx="1635617" cy="1635617"/>
          </a:xfrm>
          <a:prstGeom prst="rect">
            <a:avLst/>
          </a:prstGeom>
          <a:noFill/>
        </p:spPr>
      </p:pic>
      <p:pic>
        <p:nvPicPr>
          <p:cNvPr id="8" name="Picture 7" descr="NAD_LOGO_WITHOUT_TYPE_COLOR-jpe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869" y="411189"/>
            <a:ext cx="1565718" cy="1565718"/>
          </a:xfrm>
          <a:prstGeom prst="rect">
            <a:avLst/>
          </a:prstGeom>
        </p:spPr>
      </p:pic>
      <p:sp>
        <p:nvSpPr>
          <p:cNvPr id="9" name="Google Shape;61;p14"/>
          <p:cNvSpPr txBox="1">
            <a:spLocks/>
          </p:cNvSpPr>
          <p:nvPr/>
        </p:nvSpPr>
        <p:spPr>
          <a:xfrm>
            <a:off x="4964806" y="2076886"/>
            <a:ext cx="3116687" cy="2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60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6C9E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Volunteer Board            +              Team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6C9E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3200"/>
              <a:buFont typeface="Arial"/>
              <a:buNone/>
            </a:pPr>
            <a:r>
              <a:rPr lang="en" b="1" dirty="0" smtClean="0"/>
              <a:t>NVAD &amp; NAD – Purpose?</a:t>
            </a:r>
            <a:endParaRPr dirty="0"/>
          </a:p>
        </p:txBody>
      </p:sp>
      <p:sp>
        <p:nvSpPr>
          <p:cNvPr id="69" name="Google Shape;69;p15"/>
          <p:cNvSpPr txBox="1"/>
          <p:nvPr/>
        </p:nvSpPr>
        <p:spPr>
          <a:xfrm>
            <a:off x="549225" y="1111744"/>
            <a:ext cx="8193000" cy="390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2800" dirty="0" smtClean="0">
                <a:solidFill>
                  <a:schemeClr val="dk1"/>
                </a:solidFill>
              </a:rPr>
              <a:t>Goal: Equality &amp; Equity for all of us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2800" dirty="0" smtClean="0">
                <a:solidFill>
                  <a:schemeClr val="dk1"/>
                </a:solidFill>
              </a:rPr>
              <a:t>Are we satisfied with the status quo?</a:t>
            </a:r>
          </a:p>
          <a:p>
            <a:pPr marL="457200" indent="-419100">
              <a:buClr>
                <a:schemeClr val="dk1"/>
              </a:buClr>
              <a:buSzPts val="3000"/>
              <a:buFont typeface="Arial"/>
              <a:buChar char="●"/>
            </a:pPr>
            <a:r>
              <a:rPr lang="en" sz="2800" dirty="0" smtClean="0">
                <a:solidFill>
                  <a:schemeClr val="dk1"/>
                </a:solidFill>
              </a:rPr>
              <a:t>What do we want to change?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2800" dirty="0" smtClean="0">
                <a:solidFill>
                  <a:schemeClr val="dk1"/>
                </a:solidFill>
              </a:rPr>
              <a:t>Education, Employment, Access to Hospitals/Doctors and Mental Health, Access to Courts and Lawyers, Access to Private Businesses, Technology, Telecomm, Government Services, and much more!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endParaRPr lang="en" sz="1800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3200"/>
              <a:buFont typeface="Arial"/>
              <a:buNone/>
            </a:pPr>
            <a:r>
              <a:rPr lang="en" b="1" dirty="0" smtClean="0"/>
              <a:t>NVAD &amp; NAD - Relationship</a:t>
            </a:r>
            <a:endParaRPr dirty="0"/>
          </a:p>
        </p:txBody>
      </p:sp>
      <p:sp>
        <p:nvSpPr>
          <p:cNvPr id="69" name="Google Shape;69;p15"/>
          <p:cNvSpPr txBox="1"/>
          <p:nvPr/>
        </p:nvSpPr>
        <p:spPr>
          <a:xfrm>
            <a:off x="549225" y="1111744"/>
            <a:ext cx="8193000" cy="390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2800" dirty="0" smtClean="0">
                <a:solidFill>
                  <a:schemeClr val="dk1"/>
                </a:solidFill>
              </a:rPr>
              <a:t>NAD founded to focus on national issues inlcuding federal government, federal laws and regulations, and working with national corporations and organizations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endParaRPr lang="en" sz="1800" dirty="0" smtClean="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2800" dirty="0" smtClean="0">
                <a:solidFill>
                  <a:schemeClr val="dk1"/>
                </a:solidFill>
              </a:rPr>
              <a:t>NVAD, as a state association, is the organization for residents of Nevada, and focuses on Nevada government  and laws and regulations, as well as situations in the state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3200"/>
              <a:buFont typeface="Arial"/>
              <a:buNone/>
            </a:pPr>
            <a:r>
              <a:rPr lang="en" b="1" dirty="0" smtClean="0"/>
              <a:t>NVAD &amp; NAD – Relationship (continued)</a:t>
            </a:r>
            <a:endParaRPr dirty="0"/>
          </a:p>
        </p:txBody>
      </p:sp>
      <p:sp>
        <p:nvSpPr>
          <p:cNvPr id="69" name="Google Shape;69;p15"/>
          <p:cNvSpPr txBox="1"/>
          <p:nvPr/>
        </p:nvSpPr>
        <p:spPr>
          <a:xfrm>
            <a:off x="549225" y="1111744"/>
            <a:ext cx="81930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2800" dirty="0" smtClean="0">
                <a:solidFill>
                  <a:schemeClr val="dk1"/>
                </a:solidFill>
              </a:rPr>
              <a:t>NAD cannot survive without state associations and affiliates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2800" dirty="0" smtClean="0">
                <a:solidFill>
                  <a:schemeClr val="dk1"/>
                </a:solidFill>
              </a:rPr>
              <a:t>NAD has individual members but we depend on state associations to keep us informed on what is happening in each state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2800" dirty="0" smtClean="0">
                <a:solidFill>
                  <a:schemeClr val="dk1"/>
                </a:solidFill>
              </a:rPr>
              <a:t>State laws are as important as federal laws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2800" dirty="0" smtClean="0">
                <a:solidFill>
                  <a:schemeClr val="dk1"/>
                </a:solidFill>
              </a:rPr>
              <a:t>State associations’ representatives vote for NAD’s Board, Bylaws and Priorities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3200"/>
              <a:buFont typeface="Arial"/>
              <a:buNone/>
            </a:pPr>
            <a:r>
              <a:rPr lang="en" b="1" dirty="0" smtClean="0"/>
              <a:t>NVAD – Why is it Important?</a:t>
            </a:r>
            <a:endParaRPr dirty="0"/>
          </a:p>
        </p:txBody>
      </p:sp>
      <p:sp>
        <p:nvSpPr>
          <p:cNvPr id="69" name="Google Shape;69;p15"/>
          <p:cNvSpPr txBox="1"/>
          <p:nvPr/>
        </p:nvSpPr>
        <p:spPr>
          <a:xfrm>
            <a:off x="549225" y="1028031"/>
            <a:ext cx="819300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2800" dirty="0" smtClean="0">
                <a:solidFill>
                  <a:schemeClr val="dk1"/>
                </a:solidFill>
              </a:rPr>
              <a:t>Nevada D/HH Commission is part of the state government and must follow state instructions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2800" dirty="0" smtClean="0">
                <a:solidFill>
                  <a:schemeClr val="dk1"/>
                </a:solidFill>
              </a:rPr>
              <a:t>If you want to change the state system, need an independent organization = NVAD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2800" dirty="0" smtClean="0">
                <a:solidFill>
                  <a:schemeClr val="dk1"/>
                </a:solidFill>
              </a:rPr>
              <a:t>All of you can be involved in NVAD to create the change you want to see here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2800" dirty="0" smtClean="0">
                <a:solidFill>
                  <a:schemeClr val="dk1"/>
                </a:solidFill>
              </a:rPr>
              <a:t>NVAD = important partner of NV D/HH </a:t>
            </a:r>
            <a:r>
              <a:rPr lang="en-US" sz="2800" dirty="0" err="1" smtClean="0">
                <a:solidFill>
                  <a:schemeClr val="dk1"/>
                </a:solidFill>
              </a:rPr>
              <a:t>Comm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96214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3200"/>
              <a:buFont typeface="Arial"/>
              <a:buNone/>
            </a:pPr>
            <a:r>
              <a:rPr lang="en" b="1" dirty="0" smtClean="0"/>
              <a:t> NAD Priorities</a:t>
            </a:r>
            <a:endParaRPr dirty="0"/>
          </a:p>
        </p:txBody>
      </p:sp>
      <p:sp>
        <p:nvSpPr>
          <p:cNvPr id="69" name="Google Shape;69;p15"/>
          <p:cNvSpPr txBox="1"/>
          <p:nvPr/>
        </p:nvSpPr>
        <p:spPr>
          <a:xfrm>
            <a:off x="291647" y="1040909"/>
            <a:ext cx="8852353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base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 Achieving </a:t>
            </a:r>
            <a:r>
              <a:rPr lang="en-US" sz="3200" b="1" dirty="0" smtClean="0">
                <a:solidFill>
                  <a:schemeClr val="tx1"/>
                </a:solidFill>
              </a:rPr>
              <a:t>Equity in Deaf Education</a:t>
            </a:r>
          </a:p>
          <a:p>
            <a:pPr fontAlgn="base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 Address </a:t>
            </a:r>
            <a:r>
              <a:rPr lang="en-US" sz="3200" b="1" dirty="0" smtClean="0">
                <a:solidFill>
                  <a:schemeClr val="tx1"/>
                </a:solidFill>
              </a:rPr>
              <a:t>Deaf Youth Well-Being</a:t>
            </a:r>
          </a:p>
          <a:p>
            <a:pPr fontAlgn="base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 ASL Resources for Deaf Babies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fontAlgn="base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 Deaf </a:t>
            </a:r>
            <a:r>
              <a:rPr lang="en-US" sz="3200" b="1" dirty="0" smtClean="0">
                <a:solidFill>
                  <a:schemeClr val="tx1"/>
                </a:solidFill>
              </a:rPr>
              <a:t>Senior Issues</a:t>
            </a:r>
          </a:p>
          <a:p>
            <a:pPr fontAlgn="base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 Dismantling </a:t>
            </a:r>
            <a:r>
              <a:rPr lang="en-US" sz="3200" b="1" dirty="0" smtClean="0">
                <a:solidFill>
                  <a:schemeClr val="tx1"/>
                </a:solidFill>
              </a:rPr>
              <a:t>Racism in the Deaf Community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96214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C9E7"/>
              </a:buClr>
              <a:buSzPts val="3200"/>
              <a:buFont typeface="Arial"/>
              <a:buNone/>
            </a:pPr>
            <a:r>
              <a:rPr lang="en" b="1" dirty="0" smtClean="0"/>
              <a:t> NAD Services</a:t>
            </a:r>
            <a:endParaRPr dirty="0"/>
          </a:p>
        </p:txBody>
      </p:sp>
      <p:sp>
        <p:nvSpPr>
          <p:cNvPr id="69" name="Google Shape;69;p15"/>
          <p:cNvSpPr txBox="1"/>
          <p:nvPr/>
        </p:nvSpPr>
        <p:spPr>
          <a:xfrm>
            <a:off x="420436" y="867045"/>
            <a:ext cx="8852353" cy="455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base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 Legal Representation (very limited)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fontAlgn="base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 Legal Referrals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fontAlgn="base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 Self-Advocacy Resources such as 	Advocacy Letters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fontAlgn="base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 Other Information &amp; Resources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fontAlgn="base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 Youth Program (YLC, </a:t>
            </a:r>
            <a:r>
              <a:rPr lang="en-US" sz="3200" b="1" dirty="0" err="1" smtClean="0">
                <a:solidFill>
                  <a:schemeClr val="tx1"/>
                </a:solidFill>
              </a:rPr>
              <a:t>Jr</a:t>
            </a:r>
            <a:r>
              <a:rPr lang="en-US" sz="3200" b="1" dirty="0" smtClean="0">
                <a:solidFill>
                  <a:schemeClr val="tx1"/>
                </a:solidFill>
              </a:rPr>
              <a:t> NAD, etc)</a:t>
            </a:r>
          </a:p>
          <a:p>
            <a:pPr fontAlgn="base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Communications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339</Words>
  <Application>Microsoft Office PowerPoint</Application>
  <PresentationFormat>On-screen Show (16:9)</PresentationFormat>
  <Paragraphs>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PT Sans</vt:lpstr>
      <vt:lpstr>Simple Dark</vt:lpstr>
      <vt:lpstr>ROLES OF NVAD &amp; NAD</vt:lpstr>
      <vt:lpstr>Founded: 1981 President:     Tim Smalley</vt:lpstr>
      <vt:lpstr>Volunteer Board</vt:lpstr>
      <vt:lpstr>NVAD &amp; NAD – Purpose?</vt:lpstr>
      <vt:lpstr>NVAD &amp; NAD - Relationship</vt:lpstr>
      <vt:lpstr>NVAD &amp; NAD – Relationship (continued)</vt:lpstr>
      <vt:lpstr>NVAD – Why is it Important?</vt:lpstr>
      <vt:lpstr> NAD Priorities</vt:lpstr>
      <vt:lpstr> NAD Services</vt:lpstr>
      <vt:lpstr>What Has NAD Done? </vt:lpstr>
      <vt:lpstr>UPCOMING EVENTS</vt:lpstr>
      <vt:lpstr>57th BIENNIAL NAD CONFERENCE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OF NVAD &amp; NAD</dc:title>
  <dc:creator>HowardR</dc:creator>
  <cp:lastModifiedBy>NAD</cp:lastModifiedBy>
  <cp:revision>21</cp:revision>
  <dcterms:modified xsi:type="dcterms:W3CDTF">2023-12-09T20:19:43Z</dcterms:modified>
</cp:coreProperties>
</file>