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51" r:id="rId2"/>
    <p:sldId id="353" r:id="rId3"/>
    <p:sldId id="302" r:id="rId4"/>
    <p:sldId id="343" r:id="rId5"/>
    <p:sldId id="334" r:id="rId6"/>
    <p:sldId id="344" r:id="rId7"/>
    <p:sldId id="307" r:id="rId8"/>
    <p:sldId id="308" r:id="rId9"/>
    <p:sldId id="310" r:id="rId10"/>
    <p:sldId id="315" r:id="rId11"/>
    <p:sldId id="346" r:id="rId12"/>
    <p:sldId id="349" r:id="rId13"/>
    <p:sldId id="352" r:id="rId14"/>
    <p:sldId id="345" r:id="rId15"/>
    <p:sldId id="320" r:id="rId16"/>
    <p:sldId id="347" r:id="rId17"/>
    <p:sldId id="348" r:id="rId18"/>
    <p:sldId id="335" r:id="rId19"/>
    <p:sldId id="339" r:id="rId20"/>
    <p:sldId id="340" r:id="rId21"/>
    <p:sldId id="337" r:id="rId22"/>
    <p:sldId id="318" r:id="rId23"/>
    <p:sldId id="342" r:id="rId24"/>
    <p:sldId id="338" r:id="rId25"/>
    <p:sldId id="323" r:id="rId26"/>
    <p:sldId id="324" r:id="rId27"/>
    <p:sldId id="319" r:id="rId28"/>
    <p:sldId id="336" r:id="rId29"/>
    <p:sldId id="321" r:id="rId30"/>
    <p:sldId id="326" r:id="rId31"/>
    <p:sldId id="327" r:id="rId32"/>
    <p:sldId id="328" r:id="rId33"/>
    <p:sldId id="331" r:id="rId34"/>
    <p:sldId id="332" r:id="rId35"/>
    <p:sldId id="291" r:id="rId36"/>
    <p:sldId id="350" r:id="rId37"/>
    <p:sldId id="354" r:id="rId38"/>
    <p:sldId id="288"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854434-7613-5B51-7A1D-7792466B0697}" name="Melgarejo, Cesar" initials="MC" userId="S::Cesar.Melgarejo@lcb.state.nv.us::b7b12f20-3986-493b-98bc-1f4cbef8a3bd" providerId="AD"/>
  <p188:author id="{CE49478D-8D8F-82BC-0E42-81168E043E5A}" name="Harper, Christina" initials="HC" userId="S::Christina.Harper@lcb.state.nv.us::4145dd82-51c1-4e89-a30b-13597e7a96e6" providerId="AD"/>
  <p188:author id="{FC4808BD-AE34-3F89-71D3-1B7C4F033DDF}" name="Torres, Jose" initials="TJ" userId="S::jose.torres@lcb.state.nv.us::9361e6f2-1575-4df5-98e2-7880340e8d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65" autoAdjust="0"/>
  </p:normalViewPr>
  <p:slideViewPr>
    <p:cSldViewPr snapToGrid="0">
      <p:cViewPr varScale="1">
        <p:scale>
          <a:sx n="70" d="100"/>
          <a:sy n="70" d="100"/>
        </p:scale>
        <p:origin x="20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E496A0B-026C-4C78-86FD-22F9CC0792B4}" type="datetimeFigureOut">
              <a:rPr lang="en-US" smtClean="0"/>
              <a:t>12/15/2023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B16BE5-5384-44B8-81C3-0B6043E408FC}" type="slidenum">
              <a:rPr lang="en-US" smtClean="0"/>
              <a:t>‹#›</a:t>
            </a:fld>
            <a:endParaRPr lang="en-US"/>
          </a:p>
        </p:txBody>
      </p:sp>
    </p:spTree>
    <p:extLst>
      <p:ext uri="{BB962C8B-B14F-4D97-AF65-F5344CB8AC3E}">
        <p14:creationId xmlns:p14="http://schemas.microsoft.com/office/powerpoint/2010/main" val="1167036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Introduction</a:t>
            </a:r>
          </a:p>
          <a:p>
            <a:r>
              <a:rPr lang="en-US" dirty="0"/>
              <a:t>I am Nicolas Anthony, Research Director of the Research Division of the Legislative Counsel Bureau</a:t>
            </a:r>
          </a:p>
          <a:p>
            <a:r>
              <a:rPr lang="en-US" dirty="0"/>
              <a:t>Been with the Legislative Counsel Bureau since 1999, Attorney and worked in Legal Division</a:t>
            </a:r>
          </a:p>
          <a:p>
            <a:r>
              <a:rPr lang="en-US" dirty="0"/>
              <a:t>Worked and staffed 12 Legislative Sessions</a:t>
            </a:r>
          </a:p>
          <a:p>
            <a:r>
              <a:rPr lang="en-US" dirty="0"/>
              <a:t>We have a staff of approximately 50 nonpartisan professionals in the Research Division. We serve both houses of the Legislature and both parties as professional non-partisan staff. </a:t>
            </a:r>
          </a:p>
          <a:p>
            <a:r>
              <a:rPr lang="en-US" dirty="0"/>
              <a:t>It is an honor and a pleasure to be with you today</a:t>
            </a:r>
          </a:p>
          <a:p>
            <a:pPr marL="176664" indent="-176664">
              <a:buFont typeface="Arial" panose="020B0604020202020204" pitchFamily="34" charset="0"/>
              <a:buChar char="•"/>
            </a:pPr>
            <a:endParaRPr lang="en-US" baseline="0" dirty="0"/>
          </a:p>
          <a:p>
            <a:endParaRPr lang="en-US" baseline="0" dirty="0"/>
          </a:p>
          <a:p>
            <a:pPr marL="176664" indent="-176664">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1</a:t>
            </a:fld>
            <a:endParaRPr lang="en-US" dirty="0"/>
          </a:p>
        </p:txBody>
      </p:sp>
    </p:spTree>
    <p:extLst>
      <p:ext uri="{BB962C8B-B14F-4D97-AF65-F5344CB8AC3E}">
        <p14:creationId xmlns:p14="http://schemas.microsoft.com/office/powerpoint/2010/main" val="671549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all been distributed the Legislative Guide and the Legislative Pocket Guide, in addition to other publications prepared by the Research Division.</a:t>
            </a:r>
          </a:p>
        </p:txBody>
      </p:sp>
      <p:sp>
        <p:nvSpPr>
          <p:cNvPr id="4" name="Slide Number Placeholder 3"/>
          <p:cNvSpPr>
            <a:spLocks noGrp="1"/>
          </p:cNvSpPr>
          <p:nvPr>
            <p:ph type="sldNum" sz="quarter" idx="5"/>
          </p:nvPr>
        </p:nvSpPr>
        <p:spPr/>
        <p:txBody>
          <a:bodyPr/>
          <a:lstStyle/>
          <a:p>
            <a:fld id="{6FB16BE5-5384-44B8-81C3-0B6043E408FC}" type="slidenum">
              <a:rPr lang="en-US" smtClean="0"/>
              <a:t>10</a:t>
            </a:fld>
            <a:endParaRPr lang="en-US"/>
          </a:p>
        </p:txBody>
      </p:sp>
    </p:spTree>
    <p:extLst>
      <p:ext uri="{BB962C8B-B14F-4D97-AF65-F5344CB8AC3E}">
        <p14:creationId xmlns:p14="http://schemas.microsoft.com/office/powerpoint/2010/main" val="706150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Turning to the Legislative Process and how laws are made. There is an old joke about making sausage but I will spare you the details. </a:t>
            </a:r>
          </a:p>
        </p:txBody>
      </p:sp>
      <p:sp>
        <p:nvSpPr>
          <p:cNvPr id="4" name="Slide Number Placeholder 3"/>
          <p:cNvSpPr>
            <a:spLocks noGrp="1"/>
          </p:cNvSpPr>
          <p:nvPr>
            <p:ph type="sldNum" sz="quarter" idx="5"/>
          </p:nvPr>
        </p:nvSpPr>
        <p:spPr/>
        <p:txBody>
          <a:bodyPr/>
          <a:lstStyle/>
          <a:p>
            <a:fld id="{6FB16BE5-5384-44B8-81C3-0B6043E408FC}" type="slidenum">
              <a:rPr lang="en-US" smtClean="0"/>
              <a:t>11</a:t>
            </a:fld>
            <a:endParaRPr lang="en-US"/>
          </a:p>
        </p:txBody>
      </p:sp>
    </p:spTree>
    <p:extLst>
      <p:ext uri="{BB962C8B-B14F-4D97-AF65-F5344CB8AC3E}">
        <p14:creationId xmlns:p14="http://schemas.microsoft.com/office/powerpoint/2010/main" val="2958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BDRs = Bill Draft Requests for legislation</a:t>
            </a:r>
          </a:p>
        </p:txBody>
      </p:sp>
      <p:sp>
        <p:nvSpPr>
          <p:cNvPr id="4" name="Slide Number Placeholder 3"/>
          <p:cNvSpPr>
            <a:spLocks noGrp="1"/>
          </p:cNvSpPr>
          <p:nvPr>
            <p:ph type="sldNum" sz="quarter" idx="5"/>
          </p:nvPr>
        </p:nvSpPr>
        <p:spPr/>
        <p:txBody>
          <a:bodyPr/>
          <a:lstStyle/>
          <a:p>
            <a:fld id="{6FB16BE5-5384-44B8-81C3-0B6043E408FC}" type="slidenum">
              <a:rPr lang="en-US" smtClean="0"/>
              <a:t>12</a:t>
            </a:fld>
            <a:endParaRPr lang="en-US"/>
          </a:p>
        </p:txBody>
      </p:sp>
    </p:spTree>
    <p:extLst>
      <p:ext uri="{BB962C8B-B14F-4D97-AF65-F5344CB8AC3E}">
        <p14:creationId xmlns:p14="http://schemas.microsoft.com/office/powerpoint/2010/main" val="1233261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over 1,200 </a:t>
            </a:r>
            <a:r>
              <a:rPr lang="en-US" dirty="0" err="1"/>
              <a:t>bdrs</a:t>
            </a:r>
            <a:r>
              <a:rPr lang="en-US" dirty="0"/>
              <a:t> on the </a:t>
            </a:r>
            <a:r>
              <a:rPr lang="en-US" dirty="0" err="1"/>
              <a:t>bdr</a:t>
            </a:r>
            <a:r>
              <a:rPr lang="en-US" dirty="0"/>
              <a:t> list.</a:t>
            </a:r>
          </a:p>
          <a:p>
            <a:r>
              <a:rPr lang="en-US" dirty="0"/>
              <a:t>Legislature considered 1096 bills and resolutions</a:t>
            </a:r>
          </a:p>
          <a:p>
            <a:r>
              <a:rPr lang="en-US" dirty="0"/>
              <a:t>610 Bills were approved by both houses.</a:t>
            </a:r>
          </a:p>
          <a:p>
            <a:r>
              <a:rPr lang="en-US" dirty="0"/>
              <a:t>Governor vetoed 75 – meaning 535 bills became law. </a:t>
            </a:r>
          </a:p>
          <a:p>
            <a:endParaRPr lang="en-US" dirty="0"/>
          </a:p>
        </p:txBody>
      </p:sp>
      <p:sp>
        <p:nvSpPr>
          <p:cNvPr id="4" name="Slide Number Placeholder 3"/>
          <p:cNvSpPr>
            <a:spLocks noGrp="1"/>
          </p:cNvSpPr>
          <p:nvPr>
            <p:ph type="sldNum" sz="quarter" idx="5"/>
          </p:nvPr>
        </p:nvSpPr>
        <p:spPr/>
        <p:txBody>
          <a:bodyPr/>
          <a:lstStyle/>
          <a:p>
            <a:fld id="{6FB16BE5-5384-44B8-81C3-0B6043E408FC}" type="slidenum">
              <a:rPr lang="en-US" smtClean="0"/>
              <a:t>13</a:t>
            </a:fld>
            <a:endParaRPr lang="en-US"/>
          </a:p>
        </p:txBody>
      </p:sp>
    </p:spTree>
    <p:extLst>
      <p:ext uri="{BB962C8B-B14F-4D97-AF65-F5344CB8AC3E}">
        <p14:creationId xmlns:p14="http://schemas.microsoft.com/office/powerpoint/2010/main" val="104457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a bill. The bill is assigned a number (AB 18)</a:t>
            </a:r>
          </a:p>
          <a:p>
            <a:endParaRPr lang="en-US" dirty="0"/>
          </a:p>
          <a:p>
            <a:r>
              <a:rPr lang="en-US" dirty="0"/>
              <a:t>It will have a Legislative Counsel’s Digest – explaining what the bill does.</a:t>
            </a:r>
          </a:p>
          <a:p>
            <a:endParaRPr lang="en-US" dirty="0"/>
          </a:p>
          <a:p>
            <a:r>
              <a:rPr lang="en-US" dirty="0"/>
              <a:t>The text of the bill will have deleted language </a:t>
            </a:r>
            <a:r>
              <a:rPr lang="en-US" dirty="0">
                <a:solidFill>
                  <a:srgbClr val="FF0000"/>
                </a:solidFill>
              </a:rPr>
              <a:t>in red strikethrough followed by new language in blue italics. Existing law language is in black lettering. </a:t>
            </a:r>
          </a:p>
        </p:txBody>
      </p:sp>
      <p:sp>
        <p:nvSpPr>
          <p:cNvPr id="4" name="Slide Number Placeholder 3"/>
          <p:cNvSpPr>
            <a:spLocks noGrp="1"/>
          </p:cNvSpPr>
          <p:nvPr>
            <p:ph type="sldNum" sz="quarter" idx="5"/>
          </p:nvPr>
        </p:nvSpPr>
        <p:spPr/>
        <p:txBody>
          <a:bodyPr/>
          <a:lstStyle/>
          <a:p>
            <a:fld id="{6FB16BE5-5384-44B8-81C3-0B6043E408FC}" type="slidenum">
              <a:rPr lang="en-US" smtClean="0"/>
              <a:t>14</a:t>
            </a:fld>
            <a:endParaRPr lang="en-US"/>
          </a:p>
        </p:txBody>
      </p:sp>
    </p:spTree>
    <p:extLst>
      <p:ext uri="{BB962C8B-B14F-4D97-AF65-F5344CB8AC3E}">
        <p14:creationId xmlns:p14="http://schemas.microsoft.com/office/powerpoint/2010/main" val="1956158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make several types of recommendations on legislative measures that come before them for consideration.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15</a:t>
            </a:fld>
            <a:endParaRPr lang="en-US"/>
          </a:p>
        </p:txBody>
      </p:sp>
    </p:spTree>
    <p:extLst>
      <p:ext uri="{BB962C8B-B14F-4D97-AF65-F5344CB8AC3E}">
        <p14:creationId xmlns:p14="http://schemas.microsoft.com/office/powerpoint/2010/main" val="129552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 Notes</a:t>
            </a:r>
          </a:p>
        </p:txBody>
      </p:sp>
      <p:sp>
        <p:nvSpPr>
          <p:cNvPr id="4" name="Slide Number Placeholder 3"/>
          <p:cNvSpPr>
            <a:spLocks noGrp="1"/>
          </p:cNvSpPr>
          <p:nvPr>
            <p:ph type="sldNum" sz="quarter" idx="5"/>
          </p:nvPr>
        </p:nvSpPr>
        <p:spPr/>
        <p:txBody>
          <a:bodyPr/>
          <a:lstStyle/>
          <a:p>
            <a:fld id="{6FB16BE5-5384-44B8-81C3-0B6043E408FC}" type="slidenum">
              <a:rPr lang="en-US" smtClean="0"/>
              <a:t>16</a:t>
            </a:fld>
            <a:endParaRPr lang="en-US"/>
          </a:p>
        </p:txBody>
      </p:sp>
    </p:spTree>
    <p:extLst>
      <p:ext uri="{BB962C8B-B14F-4D97-AF65-F5344CB8AC3E}">
        <p14:creationId xmlns:p14="http://schemas.microsoft.com/office/powerpoint/2010/main" val="4145664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Fiscal Notes</a:t>
            </a:r>
          </a:p>
        </p:txBody>
      </p:sp>
      <p:sp>
        <p:nvSpPr>
          <p:cNvPr id="4" name="Slide Number Placeholder 3"/>
          <p:cNvSpPr>
            <a:spLocks noGrp="1"/>
          </p:cNvSpPr>
          <p:nvPr>
            <p:ph type="sldNum" sz="quarter" idx="5"/>
          </p:nvPr>
        </p:nvSpPr>
        <p:spPr/>
        <p:txBody>
          <a:bodyPr/>
          <a:lstStyle/>
          <a:p>
            <a:fld id="{6FB16BE5-5384-44B8-81C3-0B6043E408FC}" type="slidenum">
              <a:rPr lang="en-US" smtClean="0"/>
              <a:t>17</a:t>
            </a:fld>
            <a:endParaRPr lang="en-US"/>
          </a:p>
        </p:txBody>
      </p:sp>
    </p:spTree>
    <p:extLst>
      <p:ext uri="{BB962C8B-B14F-4D97-AF65-F5344CB8AC3E}">
        <p14:creationId xmlns:p14="http://schemas.microsoft.com/office/powerpoint/2010/main" val="275715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Drafting and passing legislation is more than just a bill sitting on capitol hill. Some of you all may remember that little School House Rock jingle from Saturday morning cartoons. </a:t>
            </a:r>
          </a:p>
          <a:p>
            <a:pPr marL="0" indent="0">
              <a:buNone/>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fld id="{6FB16BE5-5384-44B8-81C3-0B6043E408FC}" type="slidenum">
              <a:rPr lang="en-US" smtClean="0"/>
              <a:t>18</a:t>
            </a:fld>
            <a:endParaRPr lang="en-US"/>
          </a:p>
        </p:txBody>
      </p:sp>
    </p:spTree>
    <p:extLst>
      <p:ext uri="{BB962C8B-B14F-4D97-AF65-F5344CB8AC3E}">
        <p14:creationId xmlns:p14="http://schemas.microsoft.com/office/powerpoint/2010/main" val="1889153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a:t>
            </a:r>
          </a:p>
        </p:txBody>
      </p:sp>
      <p:sp>
        <p:nvSpPr>
          <p:cNvPr id="4" name="Slide Number Placeholder 3"/>
          <p:cNvSpPr>
            <a:spLocks noGrp="1"/>
          </p:cNvSpPr>
          <p:nvPr>
            <p:ph type="sldNum" sz="quarter" idx="5"/>
          </p:nvPr>
        </p:nvSpPr>
        <p:spPr/>
        <p:txBody>
          <a:bodyPr/>
          <a:lstStyle/>
          <a:p>
            <a:fld id="{6FB16BE5-5384-44B8-81C3-0B6043E408FC}" type="slidenum">
              <a:rPr lang="en-US" smtClean="0"/>
              <a:t>19</a:t>
            </a:fld>
            <a:endParaRPr lang="en-US"/>
          </a:p>
        </p:txBody>
      </p:sp>
    </p:spTree>
    <p:extLst>
      <p:ext uri="{BB962C8B-B14F-4D97-AF65-F5344CB8AC3E}">
        <p14:creationId xmlns:p14="http://schemas.microsoft.com/office/powerpoint/2010/main" val="1939741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I would like to highlight a few of our non-partisan publications and materials that you all should have in your binders today. I am hopeful that those will be helpful resources for you in the future. </a:t>
            </a:r>
          </a:p>
        </p:txBody>
      </p:sp>
      <p:sp>
        <p:nvSpPr>
          <p:cNvPr id="4" name="Slide Number Placeholder 3"/>
          <p:cNvSpPr>
            <a:spLocks noGrp="1"/>
          </p:cNvSpPr>
          <p:nvPr>
            <p:ph type="sldNum" sz="quarter" idx="5"/>
          </p:nvPr>
        </p:nvSpPr>
        <p:spPr/>
        <p:txBody>
          <a:bodyPr/>
          <a:lstStyle/>
          <a:p>
            <a:fld id="{6FB16BE5-5384-44B8-81C3-0B6043E408FC}" type="slidenum">
              <a:rPr lang="en-US" smtClean="0"/>
              <a:t>2</a:t>
            </a:fld>
            <a:endParaRPr lang="en-US"/>
          </a:p>
        </p:txBody>
      </p:sp>
    </p:spTree>
    <p:extLst>
      <p:ext uri="{BB962C8B-B14F-4D97-AF65-F5344CB8AC3E}">
        <p14:creationId xmlns:p14="http://schemas.microsoft.com/office/powerpoint/2010/main" val="434329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Money Committees</a:t>
            </a:r>
          </a:p>
        </p:txBody>
      </p:sp>
      <p:sp>
        <p:nvSpPr>
          <p:cNvPr id="4" name="Slide Number Placeholder 3"/>
          <p:cNvSpPr>
            <a:spLocks noGrp="1"/>
          </p:cNvSpPr>
          <p:nvPr>
            <p:ph type="sldNum" sz="quarter" idx="5"/>
          </p:nvPr>
        </p:nvSpPr>
        <p:spPr/>
        <p:txBody>
          <a:bodyPr/>
          <a:lstStyle/>
          <a:p>
            <a:fld id="{6FB16BE5-5384-44B8-81C3-0B6043E408FC}" type="slidenum">
              <a:rPr lang="en-US" smtClean="0"/>
              <a:t>20</a:t>
            </a:fld>
            <a:endParaRPr lang="en-US"/>
          </a:p>
        </p:txBody>
      </p:sp>
    </p:spTree>
    <p:extLst>
      <p:ext uri="{BB962C8B-B14F-4D97-AF65-F5344CB8AC3E}">
        <p14:creationId xmlns:p14="http://schemas.microsoft.com/office/powerpoint/2010/main" val="4132921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When the committee might act? Subject to deadlines on the 120 calendar which keeps the process moving. </a:t>
            </a:r>
          </a:p>
          <a:p>
            <a:endParaRPr lang="en-US" sz="2400" dirty="0"/>
          </a:p>
          <a:p>
            <a:pPr marL="342900" indent="-342900">
              <a:buFont typeface="Arial" panose="020B0604020202020204" pitchFamily="34" charset="0"/>
              <a:buChar char="•"/>
            </a:pPr>
            <a:r>
              <a:rPr lang="en-US" sz="2200" dirty="0"/>
              <a:t>At the committee hearing (same day the bill is heard); or </a:t>
            </a:r>
          </a:p>
          <a:p>
            <a:pPr marL="342900" indent="-342900">
              <a:buFont typeface="Arial" panose="020B0604020202020204" pitchFamily="34" charset="0"/>
              <a:buChar char="•"/>
            </a:pPr>
            <a:r>
              <a:rPr lang="en-US" sz="2200" dirty="0"/>
              <a:t>At a subsequent work session. </a:t>
            </a:r>
          </a:p>
          <a:p>
            <a:endParaRPr lang="en-US" dirty="0"/>
          </a:p>
        </p:txBody>
      </p:sp>
      <p:sp>
        <p:nvSpPr>
          <p:cNvPr id="4" name="Slide Number Placeholder 3"/>
          <p:cNvSpPr>
            <a:spLocks noGrp="1"/>
          </p:cNvSpPr>
          <p:nvPr>
            <p:ph type="sldNum" sz="quarter" idx="5"/>
          </p:nvPr>
        </p:nvSpPr>
        <p:spPr/>
        <p:txBody>
          <a:bodyPr/>
          <a:lstStyle/>
          <a:p>
            <a:fld id="{6FB16BE5-5384-44B8-81C3-0B6043E408FC}" type="slidenum">
              <a:rPr lang="en-US" smtClean="0"/>
              <a:t>21</a:t>
            </a:fld>
            <a:endParaRPr lang="en-US"/>
          </a:p>
        </p:txBody>
      </p:sp>
    </p:spTree>
    <p:extLst>
      <p:ext uri="{BB962C8B-B14F-4D97-AF65-F5344CB8AC3E}">
        <p14:creationId xmlns:p14="http://schemas.microsoft.com/office/powerpoint/2010/main" val="2603747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Hearings</a:t>
            </a:r>
          </a:p>
        </p:txBody>
      </p:sp>
      <p:sp>
        <p:nvSpPr>
          <p:cNvPr id="4" name="Slide Number Placeholder 3"/>
          <p:cNvSpPr>
            <a:spLocks noGrp="1"/>
          </p:cNvSpPr>
          <p:nvPr>
            <p:ph type="sldNum" sz="quarter" idx="10"/>
          </p:nvPr>
        </p:nvSpPr>
        <p:spPr/>
        <p:txBody>
          <a:bodyPr/>
          <a:lstStyle/>
          <a:p>
            <a:fld id="{7CB58662-3344-49C7-B739-D428754C89B8}" type="slidenum">
              <a:rPr lang="en-US" smtClean="0"/>
              <a:t>22</a:t>
            </a:fld>
            <a:endParaRPr lang="en-US"/>
          </a:p>
        </p:txBody>
      </p:sp>
    </p:spTree>
    <p:extLst>
      <p:ext uri="{BB962C8B-B14F-4D97-AF65-F5344CB8AC3E}">
        <p14:creationId xmlns:p14="http://schemas.microsoft.com/office/powerpoint/2010/main" val="888626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make several types of recommendations on legislative measures that come before them for consideration.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23</a:t>
            </a:fld>
            <a:endParaRPr lang="en-US"/>
          </a:p>
        </p:txBody>
      </p:sp>
    </p:spTree>
    <p:extLst>
      <p:ext uri="{BB962C8B-B14F-4D97-AF65-F5344CB8AC3E}">
        <p14:creationId xmlns:p14="http://schemas.microsoft.com/office/powerpoint/2010/main" val="3499592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process for working out differences</a:t>
            </a:r>
            <a:r>
              <a:rPr lang="en-US" baseline="0" dirty="0"/>
              <a:t> between the houses known as Conference Committees.</a:t>
            </a:r>
          </a:p>
          <a:p>
            <a:endParaRPr lang="en-US" baseline="0" dirty="0"/>
          </a:p>
          <a:p>
            <a:r>
              <a:rPr lang="en-US" baseline="0" dirty="0"/>
              <a:t>Conference committees include a few members from each house. They can work out differences in a number of ways. If the bill is amended by the committee, it must be approved by each house.</a:t>
            </a:r>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25</a:t>
            </a:fld>
            <a:endParaRPr lang="en-US"/>
          </a:p>
        </p:txBody>
      </p:sp>
    </p:spTree>
    <p:extLst>
      <p:ext uri="{BB962C8B-B14F-4D97-AF65-F5344CB8AC3E}">
        <p14:creationId xmlns:p14="http://schemas.microsoft.com/office/powerpoint/2010/main" val="3381967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a few options when a bill reaches the Governor’s desk.</a:t>
            </a:r>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26</a:t>
            </a:fld>
            <a:endParaRPr lang="en-US"/>
          </a:p>
        </p:txBody>
      </p:sp>
    </p:spTree>
    <p:extLst>
      <p:ext uri="{BB962C8B-B14F-4D97-AF65-F5344CB8AC3E}">
        <p14:creationId xmlns:p14="http://schemas.microsoft.com/office/powerpoint/2010/main" val="2422297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Preparation</a:t>
            </a:r>
          </a:p>
        </p:txBody>
      </p:sp>
      <p:sp>
        <p:nvSpPr>
          <p:cNvPr id="4" name="Slide Number Placeholder 3"/>
          <p:cNvSpPr>
            <a:spLocks noGrp="1"/>
          </p:cNvSpPr>
          <p:nvPr>
            <p:ph type="sldNum" sz="quarter" idx="5"/>
          </p:nvPr>
        </p:nvSpPr>
        <p:spPr/>
        <p:txBody>
          <a:bodyPr/>
          <a:lstStyle/>
          <a:p>
            <a:fld id="{6FB16BE5-5384-44B8-81C3-0B6043E408FC}" type="slidenum">
              <a:rPr lang="en-US" smtClean="0"/>
              <a:t>27</a:t>
            </a:fld>
            <a:endParaRPr lang="en-US"/>
          </a:p>
        </p:txBody>
      </p:sp>
    </p:spTree>
    <p:extLst>
      <p:ext uri="{BB962C8B-B14F-4D97-AF65-F5344CB8AC3E}">
        <p14:creationId xmlns:p14="http://schemas.microsoft.com/office/powerpoint/2010/main" val="3438993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Never use first names! Use Senator or Assembly Member.</a:t>
            </a:r>
          </a:p>
          <a:p>
            <a:endParaRPr lang="en-US" dirty="0"/>
          </a:p>
          <a:p>
            <a:r>
              <a:rPr lang="en-US" dirty="0"/>
              <a:t>Make eye contact and be personable.</a:t>
            </a:r>
          </a:p>
        </p:txBody>
      </p:sp>
      <p:sp>
        <p:nvSpPr>
          <p:cNvPr id="4" name="Slide Number Placeholder 3"/>
          <p:cNvSpPr>
            <a:spLocks noGrp="1"/>
          </p:cNvSpPr>
          <p:nvPr>
            <p:ph type="sldNum" sz="quarter" idx="5"/>
          </p:nvPr>
        </p:nvSpPr>
        <p:spPr/>
        <p:txBody>
          <a:bodyPr/>
          <a:lstStyle/>
          <a:p>
            <a:fld id="{6FB16BE5-5384-44B8-81C3-0B6043E408FC}" type="slidenum">
              <a:rPr lang="en-US" smtClean="0"/>
              <a:t>28</a:t>
            </a:fld>
            <a:endParaRPr lang="en-US"/>
          </a:p>
        </p:txBody>
      </p:sp>
    </p:spTree>
    <p:extLst>
      <p:ext uri="{BB962C8B-B14F-4D97-AF65-F5344CB8AC3E}">
        <p14:creationId xmlns:p14="http://schemas.microsoft.com/office/powerpoint/2010/main" val="2173136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Testimony</a:t>
            </a:r>
          </a:p>
        </p:txBody>
      </p:sp>
      <p:sp>
        <p:nvSpPr>
          <p:cNvPr id="4" name="Slide Number Placeholder 3"/>
          <p:cNvSpPr>
            <a:spLocks noGrp="1"/>
          </p:cNvSpPr>
          <p:nvPr>
            <p:ph type="sldNum" sz="quarter" idx="5"/>
          </p:nvPr>
        </p:nvSpPr>
        <p:spPr/>
        <p:txBody>
          <a:bodyPr/>
          <a:lstStyle/>
          <a:p>
            <a:fld id="{6FB16BE5-5384-44B8-81C3-0B6043E408FC}" type="slidenum">
              <a:rPr lang="en-US" smtClean="0"/>
              <a:t>29</a:t>
            </a:fld>
            <a:endParaRPr lang="en-US"/>
          </a:p>
        </p:txBody>
      </p:sp>
    </p:spTree>
    <p:extLst>
      <p:ext uri="{BB962C8B-B14F-4D97-AF65-F5344CB8AC3E}">
        <p14:creationId xmlns:p14="http://schemas.microsoft.com/office/powerpoint/2010/main" val="1547342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p:spPr>
        <p:txBody>
          <a:bodyPr/>
          <a:lstStyle/>
          <a:p>
            <a:fld id="{6A321272-475C-4D5A-AE7F-AA3FECD5141A}" type="slidenum">
              <a:rPr lang="en-US" smtClean="0"/>
              <a:pPr/>
              <a:t>30</a:t>
            </a:fld>
            <a:endParaRPr lang="en-US"/>
          </a:p>
        </p:txBody>
      </p:sp>
      <p:sp>
        <p:nvSpPr>
          <p:cNvPr id="63490" name="Rectangle 2"/>
          <p:cNvSpPr>
            <a:spLocks noGrp="1" noRot="1" noChangeAspect="1" noChangeArrowheads="1" noTextEdit="1"/>
          </p:cNvSpPr>
          <p:nvPr>
            <p:ph type="sldImg"/>
          </p:nvPr>
        </p:nvSpPr>
        <p:spPr>
          <a:ln/>
        </p:spPr>
      </p:sp>
      <p:sp>
        <p:nvSpPr>
          <p:cNvPr id="63491" name="Rectangle 4"/>
          <p:cNvSpPr>
            <a:spLocks noGrp="1" noChangeArrowheads="1"/>
          </p:cNvSpPr>
          <p:nvPr>
            <p:ph type="body" idx="1"/>
          </p:nvPr>
        </p:nvSpPr>
        <p:spPr>
          <a:noFill/>
          <a:ln/>
        </p:spPr>
        <p:txBody>
          <a:bodyPr/>
          <a:lstStyle/>
          <a:p>
            <a:pPr eaLnBrk="1" hangingPunct="1"/>
            <a:r>
              <a:rPr lang="en-US" dirty="0"/>
              <a:t>Advocacy</a:t>
            </a:r>
          </a:p>
        </p:txBody>
      </p:sp>
    </p:spTree>
    <p:extLst>
      <p:ext uri="{BB962C8B-B14F-4D97-AF65-F5344CB8AC3E}">
        <p14:creationId xmlns:p14="http://schemas.microsoft.com/office/powerpoint/2010/main" val="2064462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4" indent="-176664">
              <a:buFont typeface="Arial" panose="020B0604020202020204" pitchFamily="34" charset="0"/>
              <a:buChar char="•"/>
            </a:pPr>
            <a:r>
              <a:rPr lang="en-US" dirty="0"/>
              <a:t>This afternoon we are going to provide an overview of the Legislature/legislative structure and process;</a:t>
            </a:r>
          </a:p>
          <a:p>
            <a:pPr marL="176664" indent="-176664">
              <a:buFont typeface="Arial" panose="020B0604020202020204" pitchFamily="34" charset="0"/>
              <a:buChar char="•"/>
            </a:pPr>
            <a:endParaRPr lang="en-US" dirty="0"/>
          </a:p>
          <a:p>
            <a:pPr marL="176664" indent="-176664">
              <a:buFont typeface="Arial" panose="020B0604020202020204" pitchFamily="34" charset="0"/>
              <a:buChar char="•"/>
            </a:pPr>
            <a:r>
              <a:rPr lang="en-US" dirty="0"/>
              <a:t>Carson City as the Capital</a:t>
            </a:r>
          </a:p>
          <a:p>
            <a:pPr marL="176664" indent="-176664">
              <a:buFont typeface="Arial" panose="020B0604020202020204" pitchFamily="34" charset="0"/>
              <a:buChar char="•"/>
            </a:pPr>
            <a:endParaRPr lang="en-US" dirty="0"/>
          </a:p>
          <a:p>
            <a:pPr marL="176664" indent="-176664">
              <a:buFont typeface="Arial" panose="020B0604020202020204" pitchFamily="34" charset="0"/>
              <a:buChar char="•"/>
            </a:pPr>
            <a:r>
              <a:rPr lang="en-US" dirty="0"/>
              <a:t>Legislative Structure</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Legislative Counsel Bureau</a:t>
            </a:r>
          </a:p>
          <a:p>
            <a:pPr marL="176664" indent="-176664">
              <a:buFont typeface="Arial" panose="020B0604020202020204" pitchFamily="34" charset="0"/>
              <a:buChar char="•"/>
            </a:pPr>
            <a:endParaRPr lang="en-US" dirty="0"/>
          </a:p>
          <a:p>
            <a:pPr marL="176664" indent="-176664">
              <a:buFont typeface="Arial" panose="020B0604020202020204" pitchFamily="34" charset="0"/>
              <a:buChar char="•"/>
            </a:pPr>
            <a:r>
              <a:rPr lang="en-US" dirty="0"/>
              <a:t>The Legislative Process</a:t>
            </a:r>
          </a:p>
          <a:p>
            <a:pPr marL="176664" indent="-176664">
              <a:buFont typeface="Arial" panose="020B0604020202020204" pitchFamily="34" charset="0"/>
              <a:buChar char="•"/>
            </a:pPr>
            <a:endParaRPr lang="en-US" dirty="0"/>
          </a:p>
          <a:p>
            <a:pPr marL="176664" indent="-176664">
              <a:buFont typeface="Arial" panose="020B0604020202020204" pitchFamily="34" charset="0"/>
              <a:buChar char="•"/>
            </a:pPr>
            <a:r>
              <a:rPr lang="en-US" dirty="0"/>
              <a:t>BDRs/Fiscal Notes</a:t>
            </a:r>
          </a:p>
          <a:p>
            <a:pPr marL="176664" indent="-176664">
              <a:buFont typeface="Arial" panose="020B0604020202020204" pitchFamily="34" charset="0"/>
              <a:buChar char="•"/>
            </a:pPr>
            <a:endParaRPr lang="en-US" dirty="0"/>
          </a:p>
          <a:p>
            <a:pPr marL="176664" indent="-176664">
              <a:buFont typeface="Arial" panose="020B0604020202020204" pitchFamily="34" charset="0"/>
              <a:buChar char="•"/>
            </a:pPr>
            <a:r>
              <a:rPr lang="en-US" dirty="0"/>
              <a:t>Discuss opportunities and tips for working with the Legislature. </a:t>
            </a:r>
          </a:p>
          <a:p>
            <a:pPr marL="176664" indent="-176664">
              <a:buFont typeface="Arial" panose="020B0604020202020204" pitchFamily="34" charset="0"/>
              <a:buChar char="•"/>
            </a:pPr>
            <a:endParaRPr lang="en-US" dirty="0"/>
          </a:p>
          <a:p>
            <a:pPr marL="176664" indent="-176664">
              <a:buFont typeface="Arial" panose="020B0604020202020204" pitchFamily="34" charset="0"/>
              <a:buChar char="•"/>
            </a:pPr>
            <a:r>
              <a:rPr lang="en-US" dirty="0"/>
              <a:t>End with resources to track legislation</a:t>
            </a:r>
          </a:p>
          <a:p>
            <a:pPr marL="176664" indent="-176664">
              <a:buFont typeface="Arial" panose="020B0604020202020204" pitchFamily="34" charset="0"/>
              <a:buChar char="•"/>
            </a:pPr>
            <a:endParaRPr lang="en-US" dirty="0"/>
          </a:p>
          <a:p>
            <a:pPr defTabSz="942209">
              <a:defRPr/>
            </a:pPr>
            <a:r>
              <a:rPr lang="en-US" dirty="0"/>
              <a:t> </a:t>
            </a:r>
          </a:p>
          <a:p>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3</a:t>
            </a:fld>
            <a:endParaRPr lang="en-US" dirty="0"/>
          </a:p>
        </p:txBody>
      </p:sp>
    </p:spTree>
    <p:extLst>
      <p:ext uri="{BB962C8B-B14F-4D97-AF65-F5344CB8AC3E}">
        <p14:creationId xmlns:p14="http://schemas.microsoft.com/office/powerpoint/2010/main" val="1004967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865F0F79-B3AF-4A94-A836-47FF56FEDBFB}" type="slidenum">
              <a:rPr lang="en-US" smtClean="0"/>
              <a:pPr/>
              <a:t>31</a:t>
            </a:fld>
            <a:endParaRPr lang="en-US"/>
          </a:p>
        </p:txBody>
      </p:sp>
      <p:sp>
        <p:nvSpPr>
          <p:cNvPr id="65538"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969702F0-FB7F-9840-32A2-3938B6E9DDE5}"/>
              </a:ext>
            </a:extLst>
          </p:cNvPr>
          <p:cNvSpPr>
            <a:spLocks noGrp="1"/>
          </p:cNvSpPr>
          <p:nvPr>
            <p:ph type="body" idx="1"/>
          </p:nvPr>
        </p:nvSpPr>
        <p:spPr/>
        <p:txBody>
          <a:bodyPr/>
          <a:lstStyle/>
          <a:p>
            <a:r>
              <a:rPr lang="en-US" dirty="0"/>
              <a:t>Advocacy</a:t>
            </a:r>
          </a:p>
        </p:txBody>
      </p:sp>
    </p:spTree>
    <p:extLst>
      <p:ext uri="{BB962C8B-B14F-4D97-AF65-F5344CB8AC3E}">
        <p14:creationId xmlns:p14="http://schemas.microsoft.com/office/powerpoint/2010/main" val="2765442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p:spPr>
        <p:txBody>
          <a:bodyPr/>
          <a:lstStyle/>
          <a:p>
            <a:fld id="{45199B84-DE12-4391-9666-7F4294CFB571}" type="slidenum">
              <a:rPr lang="en-US" smtClean="0"/>
              <a:pPr/>
              <a:t>32</a:t>
            </a:fld>
            <a:endParaRPr lang="en-US"/>
          </a:p>
        </p:txBody>
      </p:sp>
      <p:sp>
        <p:nvSpPr>
          <p:cNvPr id="67586" name="Rectangle 2"/>
          <p:cNvSpPr>
            <a:spLocks noGrp="1" noRot="1" noChangeAspect="1" noChangeArrowheads="1" noTextEdit="1"/>
          </p:cNvSpPr>
          <p:nvPr>
            <p:ph type="sldImg"/>
          </p:nvPr>
        </p:nvSpPr>
        <p:spPr>
          <a:ln/>
        </p:spPr>
      </p:sp>
      <p:sp>
        <p:nvSpPr>
          <p:cNvPr id="2" name="Notes Placeholder 1">
            <a:extLst>
              <a:ext uri="{FF2B5EF4-FFF2-40B4-BE49-F238E27FC236}">
                <a16:creationId xmlns:a16="http://schemas.microsoft.com/office/drawing/2014/main" id="{B897076B-4364-7C04-534B-1BCC4FEF57AF}"/>
              </a:ext>
            </a:extLst>
          </p:cNvPr>
          <p:cNvSpPr>
            <a:spLocks noGrp="1"/>
          </p:cNvSpPr>
          <p:nvPr>
            <p:ph type="body" idx="1"/>
          </p:nvPr>
        </p:nvSpPr>
        <p:spPr/>
        <p:txBody>
          <a:bodyPr/>
          <a:lstStyle/>
          <a:p>
            <a:r>
              <a:rPr lang="en-US" dirty="0"/>
              <a:t>Do Nots</a:t>
            </a:r>
          </a:p>
        </p:txBody>
      </p:sp>
    </p:spTree>
    <p:extLst>
      <p:ext uri="{BB962C8B-B14F-4D97-AF65-F5344CB8AC3E}">
        <p14:creationId xmlns:p14="http://schemas.microsoft.com/office/powerpoint/2010/main" val="2428723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Involvement</a:t>
            </a:r>
          </a:p>
        </p:txBody>
      </p:sp>
      <p:sp>
        <p:nvSpPr>
          <p:cNvPr id="4" name="Slide Number Placeholder 3"/>
          <p:cNvSpPr>
            <a:spLocks noGrp="1"/>
          </p:cNvSpPr>
          <p:nvPr>
            <p:ph type="sldNum" sz="quarter" idx="10"/>
          </p:nvPr>
        </p:nvSpPr>
        <p:spPr/>
        <p:txBody>
          <a:bodyPr/>
          <a:lstStyle/>
          <a:p>
            <a:fld id="{7CB58662-3344-49C7-B739-D428754C89B8}" type="slidenum">
              <a:rPr lang="en-US" smtClean="0"/>
              <a:t>33</a:t>
            </a:fld>
            <a:endParaRPr lang="en-US"/>
          </a:p>
        </p:txBody>
      </p:sp>
    </p:spTree>
    <p:extLst>
      <p:ext uri="{BB962C8B-B14F-4D97-AF65-F5344CB8AC3E}">
        <p14:creationId xmlns:p14="http://schemas.microsoft.com/office/powerpoint/2010/main" val="29224761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Involvement</a:t>
            </a:r>
          </a:p>
        </p:txBody>
      </p:sp>
      <p:sp>
        <p:nvSpPr>
          <p:cNvPr id="4" name="Slide Number Placeholder 3"/>
          <p:cNvSpPr>
            <a:spLocks noGrp="1"/>
          </p:cNvSpPr>
          <p:nvPr>
            <p:ph type="sldNum" sz="quarter" idx="10"/>
          </p:nvPr>
        </p:nvSpPr>
        <p:spPr/>
        <p:txBody>
          <a:bodyPr/>
          <a:lstStyle/>
          <a:p>
            <a:fld id="{7CB58662-3344-49C7-B739-D428754C89B8}" type="slidenum">
              <a:rPr lang="en-US" smtClean="0"/>
              <a:t>34</a:t>
            </a:fld>
            <a:endParaRPr lang="en-US"/>
          </a:p>
        </p:txBody>
      </p:sp>
    </p:spTree>
    <p:extLst>
      <p:ext uri="{BB962C8B-B14F-4D97-AF65-F5344CB8AC3E}">
        <p14:creationId xmlns:p14="http://schemas.microsoft.com/office/powerpoint/2010/main" val="2325890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online resources to track BDRs,</a:t>
            </a:r>
            <a:r>
              <a:rPr lang="en-US" baseline="0" dirty="0"/>
              <a:t> bills, budgets during session. Can also be notified of changes. </a:t>
            </a:r>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35</a:t>
            </a:fld>
            <a:endParaRPr lang="en-US"/>
          </a:p>
        </p:txBody>
      </p:sp>
    </p:spTree>
    <p:extLst>
      <p:ext uri="{BB962C8B-B14F-4D97-AF65-F5344CB8AC3E}">
        <p14:creationId xmlns:p14="http://schemas.microsoft.com/office/powerpoint/2010/main" val="10772499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legislative webpage at www.leg.state.nv.us</a:t>
            </a:r>
          </a:p>
        </p:txBody>
      </p:sp>
      <p:sp>
        <p:nvSpPr>
          <p:cNvPr id="4" name="Slide Number Placeholder 3"/>
          <p:cNvSpPr>
            <a:spLocks noGrp="1"/>
          </p:cNvSpPr>
          <p:nvPr>
            <p:ph type="sldNum" sz="quarter" idx="5"/>
          </p:nvPr>
        </p:nvSpPr>
        <p:spPr/>
        <p:txBody>
          <a:bodyPr/>
          <a:lstStyle/>
          <a:p>
            <a:fld id="{6FB16BE5-5384-44B8-81C3-0B6043E408FC}" type="slidenum">
              <a:rPr lang="en-US" smtClean="0"/>
              <a:t>36</a:t>
            </a:fld>
            <a:endParaRPr lang="en-US"/>
          </a:p>
        </p:txBody>
      </p:sp>
    </p:spTree>
    <p:extLst>
      <p:ext uri="{BB962C8B-B14F-4D97-AF65-F5344CB8AC3E}">
        <p14:creationId xmlns:p14="http://schemas.microsoft.com/office/powerpoint/2010/main" val="33225468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Accomodations</a:t>
            </a:r>
            <a:endParaRPr lang="en-US" dirty="0"/>
          </a:p>
        </p:txBody>
      </p:sp>
      <p:sp>
        <p:nvSpPr>
          <p:cNvPr id="4" name="Slide Number Placeholder 3"/>
          <p:cNvSpPr>
            <a:spLocks noGrp="1"/>
          </p:cNvSpPr>
          <p:nvPr>
            <p:ph type="sldNum" sz="quarter" idx="10"/>
          </p:nvPr>
        </p:nvSpPr>
        <p:spPr/>
        <p:txBody>
          <a:bodyPr/>
          <a:lstStyle/>
          <a:p>
            <a:fld id="{7CB58662-3344-49C7-B739-D428754C89B8}" type="slidenum">
              <a:rPr lang="en-US" smtClean="0"/>
              <a:t>37</a:t>
            </a:fld>
            <a:endParaRPr lang="en-US"/>
          </a:p>
        </p:txBody>
      </p:sp>
    </p:spTree>
    <p:extLst>
      <p:ext uri="{BB962C8B-B14F-4D97-AF65-F5344CB8AC3E}">
        <p14:creationId xmlns:p14="http://schemas.microsoft.com/office/powerpoint/2010/main" val="2256664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64" indent="-176664">
              <a:buFont typeface="Arial" panose="020B0604020202020204" pitchFamily="34" charset="0"/>
              <a:buChar char="•"/>
            </a:pPr>
            <a:r>
              <a:rPr lang="en-US" dirty="0"/>
              <a:t>Provide our contact information. No wrong door. Feel free to contact us any time. </a:t>
            </a:r>
          </a:p>
          <a:p>
            <a:pPr marL="176664" indent="-176664">
              <a:buFont typeface="Arial" panose="020B0604020202020204" pitchFamily="34" charset="0"/>
              <a:buChar char="•"/>
            </a:pPr>
            <a:r>
              <a:rPr lang="en-US" dirty="0"/>
              <a:t>Reiterate that we work all interim and have Constituent Services. </a:t>
            </a:r>
          </a:p>
          <a:p>
            <a:pPr marL="176664" indent="-176664">
              <a:buFont typeface="Arial" panose="020B0604020202020204" pitchFamily="34" charset="0"/>
              <a:buChar char="•"/>
            </a:pPr>
            <a:r>
              <a:rPr lang="en-US" dirty="0"/>
              <a:t>Thank you for allowing</a:t>
            </a:r>
            <a:r>
              <a:rPr lang="en-US" baseline="0" dirty="0"/>
              <a:t> me to be here today!</a:t>
            </a:r>
          </a:p>
        </p:txBody>
      </p:sp>
      <p:sp>
        <p:nvSpPr>
          <p:cNvPr id="4" name="Slide Number Placeholder 3"/>
          <p:cNvSpPr>
            <a:spLocks noGrp="1"/>
          </p:cNvSpPr>
          <p:nvPr>
            <p:ph type="sldNum" sz="quarter" idx="10"/>
          </p:nvPr>
        </p:nvSpPr>
        <p:spPr/>
        <p:txBody>
          <a:bodyPr/>
          <a:lstStyle/>
          <a:p>
            <a:fld id="{7CB58662-3344-49C7-B739-D428754C89B8}" type="slidenum">
              <a:rPr lang="en-US" smtClean="0"/>
              <a:t>38</a:t>
            </a:fld>
            <a:endParaRPr lang="en-US"/>
          </a:p>
        </p:txBody>
      </p:sp>
    </p:spTree>
    <p:extLst>
      <p:ext uri="{BB962C8B-B14F-4D97-AF65-F5344CB8AC3E}">
        <p14:creationId xmlns:p14="http://schemas.microsoft.com/office/powerpoint/2010/main" val="2614408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Carson City is the Capital of Nevada. The Capitol building (Governor and Executive Branch) on the left. The legislative building is on the right.</a:t>
            </a:r>
          </a:p>
          <a:p>
            <a:endParaRPr lang="en-US" dirty="0"/>
          </a:p>
          <a:p>
            <a:r>
              <a:rPr lang="en-US" b="0" i="0" dirty="0">
                <a:solidFill>
                  <a:srgbClr val="202124"/>
                </a:solidFill>
                <a:effectLst/>
                <a:latin typeface="Google Sans"/>
              </a:rPr>
              <a:t>Why Carson City? By 1860 the town's population stood at 500 people. Soon Abe Curry took steps to have Carson City named territorial capital. He argued that </a:t>
            </a:r>
            <a:r>
              <a:rPr lang="en-US" b="0" i="0" dirty="0">
                <a:solidFill>
                  <a:srgbClr val="040C28"/>
                </a:solidFill>
                <a:effectLst/>
                <a:latin typeface="Google Sans"/>
              </a:rPr>
              <a:t>it was close to the main lines of travel in the region</a:t>
            </a:r>
            <a:r>
              <a:rPr lang="en-US" b="0" i="0" dirty="0">
                <a:solidFill>
                  <a:srgbClr val="202124"/>
                </a:solidFill>
                <a:effectLst/>
                <a:latin typeface="Google Sans"/>
              </a:rPr>
              <a:t>. Timber on the hills to the west and silver to the hills on the east. On November 25, 1861, Carson City was named the permanent capital of Nevada Territory.</a:t>
            </a:r>
            <a:r>
              <a:rPr lang="en-US" dirty="0"/>
              <a:t> </a:t>
            </a:r>
          </a:p>
          <a:p>
            <a:endParaRPr lang="en-US" dirty="0"/>
          </a:p>
          <a:p>
            <a:r>
              <a:rPr lang="en-US" dirty="0"/>
              <a:t>In October 1864, Nevada became a state, and Carson City was chosen to serve as the state capital. </a:t>
            </a:r>
          </a:p>
          <a:p>
            <a:endParaRPr lang="en-US" dirty="0"/>
          </a:p>
          <a:p>
            <a:r>
              <a:rPr lang="en-US" dirty="0"/>
              <a:t>Nevada Constitution provides that Carson City is the “seat of government.” </a:t>
            </a:r>
          </a:p>
          <a:p>
            <a:endParaRPr lang="en-US" dirty="0"/>
          </a:p>
          <a:p>
            <a:r>
              <a:rPr lang="en-US" dirty="0"/>
              <a:t>It is a beautiful place if you haven’t had the chance to make it up there. Lots of history and outdoor activities with Lake Tahoe being very close.</a:t>
            </a:r>
          </a:p>
        </p:txBody>
      </p:sp>
      <p:sp>
        <p:nvSpPr>
          <p:cNvPr id="4" name="Slide Number Placeholder 3"/>
          <p:cNvSpPr>
            <a:spLocks noGrp="1"/>
          </p:cNvSpPr>
          <p:nvPr>
            <p:ph type="sldNum" sz="quarter" idx="5"/>
          </p:nvPr>
        </p:nvSpPr>
        <p:spPr/>
        <p:txBody>
          <a:bodyPr/>
          <a:lstStyle/>
          <a:p>
            <a:fld id="{6FB16BE5-5384-44B8-81C3-0B6043E408FC}" type="slidenum">
              <a:rPr lang="en-US" smtClean="0"/>
              <a:t>4</a:t>
            </a:fld>
            <a:endParaRPr lang="en-US"/>
          </a:p>
        </p:txBody>
      </p:sp>
    </p:spTree>
    <p:extLst>
      <p:ext uri="{BB962C8B-B14F-4D97-AF65-F5344CB8AC3E}">
        <p14:creationId xmlns:p14="http://schemas.microsoft.com/office/powerpoint/2010/main" val="3809638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Nevada Constitution </a:t>
            </a:r>
            <a:r>
              <a:rPr lang="en-US" dirty="0"/>
              <a:t>allows the legislature to be up to 75 members. It is currently at 63, with 21 in the Senate and 42 in the Assembly. </a:t>
            </a:r>
          </a:p>
          <a:p>
            <a:r>
              <a:rPr lang="en-US" dirty="0"/>
              <a:t>Qualifications: Must be at least 21 years of age. Must be a resident of the State for at least one year, a “qualified elector,” and resident in the district to be represented.</a:t>
            </a:r>
          </a:p>
          <a:p>
            <a:endParaRPr lang="en-US" dirty="0"/>
          </a:p>
          <a:p>
            <a:r>
              <a:rPr lang="en-US" dirty="0"/>
              <a:t>Regular sessions are held every two years, begin on the first Monday in February and limited to 120-calendar days. Nevada is one of only 4 states (NV, TX, MT, and ND) with biennial legislatures!!! </a:t>
            </a:r>
          </a:p>
          <a:p>
            <a:endParaRPr lang="en-US" dirty="0"/>
          </a:p>
          <a:p>
            <a:r>
              <a:rPr lang="en-US" dirty="0"/>
              <a:t>During session, each house currently consists of nine standing policy committees and one money committee.</a:t>
            </a:r>
          </a:p>
          <a:p>
            <a:endParaRPr lang="en-US" dirty="0"/>
          </a:p>
          <a:p>
            <a:r>
              <a:rPr lang="en-US" dirty="0"/>
              <a:t>During the 20 months between sessions, referred to as the interim, with passage of AB 443 from the 2021 Session we have a new interim committee structure. There are interim standing committees that mirror session committees. The interim committees are tasked with studying emerging issues and reviewing the implementation of legislation from previous sessions. Generally, their goal is to identify recommendation(s) for legislation for the next session. We also have the Legislative Commission, which oversees the LCB and reviews regulations among other things, and the Interim Finance Committee which reviews changes to the State budget.</a:t>
            </a:r>
          </a:p>
          <a:p>
            <a:endParaRPr lang="en-US" dirty="0"/>
          </a:p>
        </p:txBody>
      </p:sp>
      <p:sp>
        <p:nvSpPr>
          <p:cNvPr id="4" name="Slide Number Placeholder 3"/>
          <p:cNvSpPr>
            <a:spLocks noGrp="1"/>
          </p:cNvSpPr>
          <p:nvPr>
            <p:ph type="sldNum" sz="quarter" idx="5"/>
          </p:nvPr>
        </p:nvSpPr>
        <p:spPr/>
        <p:txBody>
          <a:bodyPr/>
          <a:lstStyle/>
          <a:p>
            <a:fld id="{6FB16BE5-5384-44B8-81C3-0B6043E408FC}" type="slidenum">
              <a:rPr lang="en-US" smtClean="0"/>
              <a:t>5</a:t>
            </a:fld>
            <a:endParaRPr lang="en-US" dirty="0"/>
          </a:p>
        </p:txBody>
      </p:sp>
    </p:spTree>
    <p:extLst>
      <p:ext uri="{BB962C8B-B14F-4D97-AF65-F5344CB8AC3E}">
        <p14:creationId xmlns:p14="http://schemas.microsoft.com/office/powerpoint/2010/main" val="443450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Nevada Constitution </a:t>
            </a:r>
            <a:r>
              <a:rPr lang="en-US" dirty="0"/>
              <a:t>allows the legislature to be up to 75 members. It is currently at 63, with 21 in the Senate and 42 in the Assembly. </a:t>
            </a:r>
          </a:p>
          <a:p>
            <a:r>
              <a:rPr lang="en-US" dirty="0"/>
              <a:t>Qualifications: Must be at least 21 years of age. Must be a resident of the State for at least one year, a “qualified elector,” and resident in the district to be represented.</a:t>
            </a:r>
          </a:p>
          <a:p>
            <a:endParaRPr lang="en-US" dirty="0"/>
          </a:p>
          <a:p>
            <a:r>
              <a:rPr lang="en-US" dirty="0"/>
              <a:t>Regular sessions are held every two years, begin on the first Monday in February and limited to 120-calendar days.</a:t>
            </a:r>
          </a:p>
          <a:p>
            <a:endParaRPr lang="en-US" dirty="0"/>
          </a:p>
          <a:p>
            <a:r>
              <a:rPr lang="en-US" dirty="0"/>
              <a:t>During session, each house currently consists of nine standing policy committees and one money committee.</a:t>
            </a:r>
          </a:p>
          <a:p>
            <a:endParaRPr lang="en-US" dirty="0"/>
          </a:p>
          <a:p>
            <a:r>
              <a:rPr lang="en-US" dirty="0"/>
              <a:t>During the 20 months between sessions, referred to as the interim, with passage of AB 443 from the 2021 Session we have a new interim committee structure. There are interim standing committees that mirror session committees. The interim committees are tasked with studying emerging issues and reviewing the implementation of legislation from previous sessions. Generally, their goal is to identify recommendation(s) for legislation for the next session. We also have the Legislative Commission, which oversees the LCB and reviews regulations among other things, and the Interim Finance Committee which reviews changes to the State budget.</a:t>
            </a:r>
          </a:p>
          <a:p>
            <a:endParaRPr lang="en-US" dirty="0"/>
          </a:p>
          <a:p>
            <a:r>
              <a:rPr lang="en-US" dirty="0"/>
              <a:t>Interim meetings often held in both Carson City and Las Vegas (at the Grant Sawyer Building) with videoconferencing between the two locations.</a:t>
            </a:r>
          </a:p>
          <a:p>
            <a:endParaRPr lang="en-US" dirty="0"/>
          </a:p>
        </p:txBody>
      </p:sp>
      <p:sp>
        <p:nvSpPr>
          <p:cNvPr id="4" name="Slide Number Placeholder 3"/>
          <p:cNvSpPr>
            <a:spLocks noGrp="1"/>
          </p:cNvSpPr>
          <p:nvPr>
            <p:ph type="sldNum" sz="quarter" idx="5"/>
          </p:nvPr>
        </p:nvSpPr>
        <p:spPr/>
        <p:txBody>
          <a:bodyPr/>
          <a:lstStyle/>
          <a:p>
            <a:fld id="{6FB16BE5-5384-44B8-81C3-0B6043E408FC}" type="slidenum">
              <a:rPr lang="en-US" smtClean="0"/>
              <a:t>6</a:t>
            </a:fld>
            <a:endParaRPr lang="en-US" dirty="0"/>
          </a:p>
        </p:txBody>
      </p:sp>
    </p:spTree>
    <p:extLst>
      <p:ext uri="{BB962C8B-B14F-4D97-AF65-F5344CB8AC3E}">
        <p14:creationId xmlns:p14="http://schemas.microsoft.com/office/powerpoint/2010/main" val="3616378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LCB is permanent, nonpartisan staff for the Nevada Legislature.</a:t>
            </a:r>
          </a:p>
          <a:p>
            <a:r>
              <a:rPr lang="en-US" dirty="0"/>
              <a:t>As nonpartisan staff, LCB employees cannot get involved in organized politics, and are not allowed to display bumper stickers or campaign signs. </a:t>
            </a:r>
          </a:p>
        </p:txBody>
      </p:sp>
      <p:sp>
        <p:nvSpPr>
          <p:cNvPr id="4" name="Slide Number Placeholder 3"/>
          <p:cNvSpPr>
            <a:spLocks noGrp="1"/>
          </p:cNvSpPr>
          <p:nvPr>
            <p:ph type="sldNum" sz="quarter" idx="5"/>
          </p:nvPr>
        </p:nvSpPr>
        <p:spPr/>
        <p:txBody>
          <a:bodyPr/>
          <a:lstStyle/>
          <a:p>
            <a:fld id="{6FB16BE5-5384-44B8-81C3-0B6043E408FC}" type="slidenum">
              <a:rPr lang="en-US" smtClean="0"/>
              <a:t>7</a:t>
            </a:fld>
            <a:endParaRPr lang="en-US" dirty="0"/>
          </a:p>
        </p:txBody>
      </p:sp>
    </p:spTree>
    <p:extLst>
      <p:ext uri="{BB962C8B-B14F-4D97-AF65-F5344CB8AC3E}">
        <p14:creationId xmlns:p14="http://schemas.microsoft.com/office/powerpoint/2010/main" val="802991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nonpartisan nature of the LCB is to discourage interference from special interests and limit pollical pressure on staff and the process. </a:t>
            </a:r>
          </a:p>
          <a:p>
            <a:endParaRPr lang="en-US" dirty="0"/>
          </a:p>
          <a:p>
            <a:r>
              <a:rPr lang="en-US" dirty="0"/>
              <a:t>It helps to ensure that staff is independent. The way legislatures employ staff varies from state to state. In some states, staff is employed by the houses and in other states staff is employed by the political parties. Maintaining permanent staff ensures consistency from session to session, i.e. institutional knowledge. </a:t>
            </a:r>
          </a:p>
          <a:p>
            <a:endParaRPr lang="en-US" dirty="0"/>
          </a:p>
        </p:txBody>
      </p:sp>
      <p:sp>
        <p:nvSpPr>
          <p:cNvPr id="4" name="Slide Number Placeholder 3"/>
          <p:cNvSpPr>
            <a:spLocks noGrp="1"/>
          </p:cNvSpPr>
          <p:nvPr>
            <p:ph type="sldNum" sz="quarter" idx="5"/>
          </p:nvPr>
        </p:nvSpPr>
        <p:spPr/>
        <p:txBody>
          <a:bodyPr/>
          <a:lstStyle/>
          <a:p>
            <a:fld id="{6FB16BE5-5384-44B8-81C3-0B6043E408FC}" type="slidenum">
              <a:rPr lang="en-US" smtClean="0"/>
              <a:t>8</a:t>
            </a:fld>
            <a:endParaRPr lang="en-US" dirty="0"/>
          </a:p>
        </p:txBody>
      </p:sp>
    </p:spTree>
    <p:extLst>
      <p:ext uri="{BB962C8B-B14F-4D97-AF65-F5344CB8AC3E}">
        <p14:creationId xmlns:p14="http://schemas.microsoft.com/office/powerpoint/2010/main" val="2817299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LCB staff, house staff, janitors, and police officers. </a:t>
            </a:r>
          </a:p>
        </p:txBody>
      </p:sp>
      <p:sp>
        <p:nvSpPr>
          <p:cNvPr id="4" name="Slide Number Placeholder 3"/>
          <p:cNvSpPr>
            <a:spLocks noGrp="1"/>
          </p:cNvSpPr>
          <p:nvPr>
            <p:ph type="sldNum" sz="quarter" idx="5"/>
          </p:nvPr>
        </p:nvSpPr>
        <p:spPr/>
        <p:txBody>
          <a:bodyPr/>
          <a:lstStyle/>
          <a:p>
            <a:fld id="{6FB16BE5-5384-44B8-81C3-0B6043E408FC}" type="slidenum">
              <a:rPr lang="en-US" smtClean="0"/>
              <a:t>9</a:t>
            </a:fld>
            <a:endParaRPr lang="en-US" dirty="0"/>
          </a:p>
        </p:txBody>
      </p:sp>
    </p:spTree>
    <p:extLst>
      <p:ext uri="{BB962C8B-B14F-4D97-AF65-F5344CB8AC3E}">
        <p14:creationId xmlns:p14="http://schemas.microsoft.com/office/powerpoint/2010/main" val="1684586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893C6-55A7-40D7-BD57-19F0D2567F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C1A1A2-E90F-4DA5-9265-2DAEBB08BD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18B1CC-E9C8-4130-A2E0-B5AE51FE238C}"/>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5" name="Footer Placeholder 4">
            <a:extLst>
              <a:ext uri="{FF2B5EF4-FFF2-40B4-BE49-F238E27FC236}">
                <a16:creationId xmlns:a16="http://schemas.microsoft.com/office/drawing/2014/main" id="{8468A5EE-AEE8-40B8-984B-034A5C866F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74995-4981-47A5-9097-9535C0DD4664}"/>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1451581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0D28-DC93-488A-B623-1A30E83BA0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89C84-157B-4818-B3BD-EADCE0D6BF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BDE92-7291-46EA-B9A8-AE1217118B83}"/>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5" name="Footer Placeholder 4">
            <a:extLst>
              <a:ext uri="{FF2B5EF4-FFF2-40B4-BE49-F238E27FC236}">
                <a16:creationId xmlns:a16="http://schemas.microsoft.com/office/drawing/2014/main" id="{B4E8B187-A926-4DE4-9506-5E225C079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81C2B4-3920-4F12-B5D8-61455010412B}"/>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185301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EE2B7D-EF0D-4E4E-81EA-8856A77C82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2D726B-F618-4DE0-9999-CD20F7259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E8DE2-12F6-4EB1-B417-7AA2BAD312F2}"/>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5" name="Footer Placeholder 4">
            <a:extLst>
              <a:ext uri="{FF2B5EF4-FFF2-40B4-BE49-F238E27FC236}">
                <a16:creationId xmlns:a16="http://schemas.microsoft.com/office/drawing/2014/main" id="{85524624-6CD3-4B09-9247-6D21ACBD1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5F2CB-7FA7-4CE9-95C4-34D6CFEFA2C2}"/>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117108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rs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1D9A032-B8A0-4434-8D38-6743B506031C}"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C85651-ED52-41BF-A958-9A2C9AACFA9E}" type="slidenum">
              <a:rPr lang="en-US" smtClean="0"/>
              <a:t>‹#›</a:t>
            </a:fld>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96442" y="2099421"/>
            <a:ext cx="5199116" cy="2199065"/>
          </a:xfrm>
          <a:prstGeom prst="rect">
            <a:avLst/>
          </a:prstGeom>
        </p:spPr>
      </p:pic>
      <p:sp>
        <p:nvSpPr>
          <p:cNvPr id="2" name="Title 1"/>
          <p:cNvSpPr>
            <a:spLocks noGrp="1"/>
          </p:cNvSpPr>
          <p:nvPr>
            <p:ph type="title"/>
          </p:nvPr>
        </p:nvSpPr>
        <p:spPr>
          <a:xfrm>
            <a:off x="838199" y="4784956"/>
            <a:ext cx="10515601" cy="617227"/>
          </a:xfrm>
        </p:spPr>
        <p:txBody>
          <a:bodyPr anchor="t" anchorCtr="0">
            <a:normAutofit/>
          </a:bodyPr>
          <a:lstStyle>
            <a:lvl1pPr algn="ctr">
              <a:defRPr sz="3600" b="1" cap="all" baseline="0"/>
            </a:lvl1pPr>
          </a:lstStyle>
          <a:p>
            <a:r>
              <a:rPr lang="en-US"/>
              <a:t>Click to edit Master title style</a:t>
            </a:r>
          </a:p>
        </p:txBody>
      </p:sp>
      <p:sp>
        <p:nvSpPr>
          <p:cNvPr id="7" name="Subtitle 2"/>
          <p:cNvSpPr>
            <a:spLocks noGrp="1"/>
          </p:cNvSpPr>
          <p:nvPr>
            <p:ph type="subTitle" idx="1"/>
          </p:nvPr>
        </p:nvSpPr>
        <p:spPr>
          <a:xfrm>
            <a:off x="838198" y="5708946"/>
            <a:ext cx="10515601" cy="691857"/>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415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336884" y="160087"/>
            <a:ext cx="11495676" cy="787400"/>
          </a:xfrm>
        </p:spPr>
        <p:txBody>
          <a:bodyPr>
            <a:normAutofit/>
          </a:bodyPr>
          <a:lstStyle>
            <a:lvl1pPr>
              <a:defRPr sz="2800" b="1" cap="all" baseline="0"/>
            </a:lvl1pPr>
          </a:lstStyle>
          <a:p>
            <a:r>
              <a:rPr lang="en-US"/>
              <a:t>CLICK TO EDIT MASTER TITLE STYLE</a:t>
            </a:r>
          </a:p>
        </p:txBody>
      </p:sp>
      <p:sp>
        <p:nvSpPr>
          <p:cNvPr id="7" name="Text Placeholder 5"/>
          <p:cNvSpPr>
            <a:spLocks noGrp="1"/>
          </p:cNvSpPr>
          <p:nvPr>
            <p:ph type="body" sz="quarter" idx="10"/>
          </p:nvPr>
        </p:nvSpPr>
        <p:spPr>
          <a:xfrm>
            <a:off x="444833" y="1347954"/>
            <a:ext cx="11285955" cy="4403141"/>
          </a:xfrm>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7855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bject Only, Side-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97;p19"/>
          <p:cNvSpPr/>
          <p:nvPr userDrawn="1"/>
        </p:nvSpPr>
        <p:spPr>
          <a:xfrm>
            <a:off x="336884" y="1058777"/>
            <a:ext cx="3501300" cy="87213"/>
          </a:xfrm>
          <a:prstGeom prst="rect">
            <a:avLst/>
          </a:prstGeom>
          <a:solidFill>
            <a:srgbClr val="FBD27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 name="Title 3"/>
          <p:cNvSpPr>
            <a:spLocks noGrp="1"/>
          </p:cNvSpPr>
          <p:nvPr>
            <p:ph type="title" hasCustomPrompt="1"/>
          </p:nvPr>
        </p:nvSpPr>
        <p:spPr>
          <a:xfrm>
            <a:off x="336884" y="184151"/>
            <a:ext cx="7435516" cy="787400"/>
          </a:xfrm>
        </p:spPr>
        <p:txBody>
          <a:bodyPr>
            <a:normAutofit/>
          </a:bodyPr>
          <a:lstStyle>
            <a:lvl1pPr>
              <a:defRPr sz="2800" b="1" cap="all" baseline="0"/>
            </a:lvl1pPr>
          </a:lstStyle>
          <a:p>
            <a:r>
              <a:rPr lang="en-US"/>
              <a:t>CLICK TO EDIT MASTER TITLE STYLE</a:t>
            </a:r>
          </a:p>
        </p:txBody>
      </p:sp>
      <p:sp>
        <p:nvSpPr>
          <p:cNvPr id="3" name="Content Placeholder 2"/>
          <p:cNvSpPr>
            <a:spLocks noGrp="1"/>
          </p:cNvSpPr>
          <p:nvPr>
            <p:ph sz="quarter" idx="10"/>
          </p:nvPr>
        </p:nvSpPr>
        <p:spPr>
          <a:xfrm>
            <a:off x="336550" y="1371600"/>
            <a:ext cx="7435850" cy="5197475"/>
          </a:xfrm>
        </p:spPr>
        <p:txBody>
          <a:bodyPr/>
          <a:lstStyle/>
          <a:p>
            <a:pPr lvl="0"/>
            <a:endParaRPr lang="en-US"/>
          </a:p>
        </p:txBody>
      </p:sp>
      <p:sp>
        <p:nvSpPr>
          <p:cNvPr id="12" name="Subtitle 2"/>
          <p:cNvSpPr>
            <a:spLocks noGrp="1"/>
          </p:cNvSpPr>
          <p:nvPr>
            <p:ph type="subTitle" idx="1"/>
          </p:nvPr>
        </p:nvSpPr>
        <p:spPr>
          <a:xfrm>
            <a:off x="8281358" y="231922"/>
            <a:ext cx="3690064" cy="691857"/>
          </a:xfrm>
        </p:spPr>
        <p:txBody>
          <a:bodyPr>
            <a:noAutofit/>
          </a:bodyPr>
          <a:lstStyle>
            <a:lvl1pPr marL="0" indent="0" algn="l">
              <a:buNone/>
              <a:defRPr sz="220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12"/>
          <p:cNvSpPr>
            <a:spLocks noGrp="1"/>
          </p:cNvSpPr>
          <p:nvPr>
            <p:ph type="body" sz="quarter" idx="11"/>
          </p:nvPr>
        </p:nvSpPr>
        <p:spPr>
          <a:xfrm>
            <a:off x="8281988" y="1371600"/>
            <a:ext cx="3689350" cy="4837113"/>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2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ubtitle,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336884" y="160087"/>
            <a:ext cx="11495676" cy="787400"/>
          </a:xfrm>
        </p:spPr>
        <p:txBody>
          <a:bodyPr>
            <a:normAutofit/>
          </a:bodyPr>
          <a:lstStyle>
            <a:lvl1pPr>
              <a:defRPr sz="2800" b="1" cap="all" baseline="0"/>
            </a:lvl1pPr>
          </a:lstStyle>
          <a:p>
            <a:r>
              <a:rPr lang="en-US"/>
              <a:t>CLICK TO EDIT MASTER TITLE STYLE</a:t>
            </a:r>
          </a:p>
        </p:txBody>
      </p:sp>
      <p:sp>
        <p:nvSpPr>
          <p:cNvPr id="6" name="Subtitle 2"/>
          <p:cNvSpPr>
            <a:spLocks noGrp="1"/>
          </p:cNvSpPr>
          <p:nvPr>
            <p:ph type="subTitle" idx="1"/>
          </p:nvPr>
        </p:nvSpPr>
        <p:spPr>
          <a:xfrm>
            <a:off x="344885" y="1251284"/>
            <a:ext cx="11487675" cy="596802"/>
          </a:xfrm>
        </p:spPr>
        <p:txBody>
          <a:bodyPr>
            <a:noAutofit/>
          </a:bodyPr>
          <a:lstStyle>
            <a:lvl1pPr marL="0" indent="0" algn="l">
              <a:buNone/>
              <a:defRPr sz="22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2"/>
          <p:cNvSpPr>
            <a:spLocks noGrp="1"/>
          </p:cNvSpPr>
          <p:nvPr>
            <p:ph type="body" sz="quarter" idx="10"/>
          </p:nvPr>
        </p:nvSpPr>
        <p:spPr>
          <a:xfrm>
            <a:off x="336550" y="1973263"/>
            <a:ext cx="11496675" cy="3765550"/>
          </a:xfrm>
        </p:spPr>
        <p:txBody>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675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Two Colum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3"/>
          <p:cNvSpPr>
            <a:spLocks noGrp="1"/>
          </p:cNvSpPr>
          <p:nvPr>
            <p:ph type="title" hasCustomPrompt="1"/>
          </p:nvPr>
        </p:nvSpPr>
        <p:spPr>
          <a:xfrm>
            <a:off x="336884" y="160087"/>
            <a:ext cx="11495676" cy="787400"/>
          </a:xfrm>
        </p:spPr>
        <p:txBody>
          <a:bodyPr>
            <a:normAutofit/>
          </a:bodyPr>
          <a:lstStyle>
            <a:lvl1pPr>
              <a:defRPr sz="2800" b="1" cap="all" baseline="0"/>
            </a:lvl1pPr>
          </a:lstStyle>
          <a:p>
            <a:r>
              <a:rPr lang="en-US"/>
              <a:t>CLICK TO EDIT MASTER TITLE STYLE</a:t>
            </a:r>
          </a:p>
        </p:txBody>
      </p:sp>
      <p:sp>
        <p:nvSpPr>
          <p:cNvPr id="13" name="Subtitle 2"/>
          <p:cNvSpPr>
            <a:spLocks noGrp="1"/>
          </p:cNvSpPr>
          <p:nvPr>
            <p:ph type="subTitle" idx="1"/>
          </p:nvPr>
        </p:nvSpPr>
        <p:spPr>
          <a:xfrm>
            <a:off x="344885" y="1251284"/>
            <a:ext cx="5498603" cy="596802"/>
          </a:xfrm>
        </p:spPr>
        <p:txBody>
          <a:bodyPr>
            <a:noAutofit/>
          </a:bodyPr>
          <a:lstStyle>
            <a:lvl1pPr marL="0" indent="0" algn="l">
              <a:buNone/>
              <a:defRPr sz="220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Text Placeholder 2"/>
          <p:cNvSpPr>
            <a:spLocks noGrp="1"/>
          </p:cNvSpPr>
          <p:nvPr>
            <p:ph type="body" sz="quarter" idx="10"/>
          </p:nvPr>
        </p:nvSpPr>
        <p:spPr>
          <a:xfrm>
            <a:off x="336550" y="1973179"/>
            <a:ext cx="5507038" cy="3765634"/>
          </a:xfrm>
        </p:spPr>
        <p:txBody>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sz="quarter" idx="11"/>
          </p:nvPr>
        </p:nvSpPr>
        <p:spPr>
          <a:xfrm>
            <a:off x="6325522" y="1973179"/>
            <a:ext cx="5507038" cy="3765634"/>
          </a:xfrm>
        </p:spPr>
        <p:txBody>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2"/>
          </p:nvPr>
        </p:nvSpPr>
        <p:spPr>
          <a:xfrm>
            <a:off x="6326188" y="1250950"/>
            <a:ext cx="5507037" cy="597136"/>
          </a:xfrm>
        </p:spPr>
        <p:txBody>
          <a:bodyPr>
            <a:normAutofit/>
          </a:bodyPr>
          <a:lstStyle>
            <a:lvl1pPr marL="0" indent="0">
              <a:buNone/>
              <a:defRPr sz="2200" cap="all" baseline="0"/>
            </a:lvl1pPr>
          </a:lstStyle>
          <a:p>
            <a:pPr lvl="0"/>
            <a:r>
              <a:rPr lang="en-US"/>
              <a:t>Edit Master text styles</a:t>
            </a:r>
          </a:p>
        </p:txBody>
      </p:sp>
    </p:spTree>
    <p:extLst>
      <p:ext uri="{BB962C8B-B14F-4D97-AF65-F5344CB8AC3E}">
        <p14:creationId xmlns:p14="http://schemas.microsoft.com/office/powerpoint/2010/main" val="429476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0E6E9-D045-430D-83BE-C903F2CF38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C6904A-4DD5-481B-A617-DAEC18CE0C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98CD04-F3EE-47F0-BF90-7376D5B09431}"/>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5" name="Footer Placeholder 4">
            <a:extLst>
              <a:ext uri="{FF2B5EF4-FFF2-40B4-BE49-F238E27FC236}">
                <a16:creationId xmlns:a16="http://schemas.microsoft.com/office/drawing/2014/main" id="{1E715E06-F988-4A0F-9DD1-F254BC161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E907D-F436-4EA5-8006-8B5576408B57}"/>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6393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26454-F4BF-4403-9A1A-DBA5AF3B82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53E4AC-5B57-4398-BE5F-FF321CE03E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D8682-13B6-4775-8950-52452B67F4D5}"/>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5" name="Footer Placeholder 4">
            <a:extLst>
              <a:ext uri="{FF2B5EF4-FFF2-40B4-BE49-F238E27FC236}">
                <a16:creationId xmlns:a16="http://schemas.microsoft.com/office/drawing/2014/main" id="{DE10691A-4967-494E-8B3D-41E51086B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83BD51-895C-480F-B16B-D6A17C84C028}"/>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23098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D2ADE-5D11-4FE5-AC14-B38FD1E195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F73DA-583D-480B-A60A-54EB12F386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06C829-BF58-4D00-88A1-F9B84CBB7C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9D6BAA-D028-4F7F-801C-3EB9E0C1A511}"/>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6" name="Footer Placeholder 5">
            <a:extLst>
              <a:ext uri="{FF2B5EF4-FFF2-40B4-BE49-F238E27FC236}">
                <a16:creationId xmlns:a16="http://schemas.microsoft.com/office/drawing/2014/main" id="{0FD21018-F731-436B-9A2F-35D8408CE3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CCD1-38CB-4D98-B01F-0F17AD334F17}"/>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3973662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E037-1497-4EDC-8C71-EFF90EF4C7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E20AA3-3447-4403-829C-1B5773AB4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5A5021-50FB-4851-A147-D5EF2215FD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F296C-03EF-4AED-BCC1-F49A44B054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ECFC58-F2D6-47C8-B670-B3BFF50991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E7698A-A113-4765-BBD5-A78367052412}"/>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8" name="Footer Placeholder 7">
            <a:extLst>
              <a:ext uri="{FF2B5EF4-FFF2-40B4-BE49-F238E27FC236}">
                <a16:creationId xmlns:a16="http://schemas.microsoft.com/office/drawing/2014/main" id="{244EEB57-F0E9-4B10-8AC2-CB2103C85D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4E8755-5806-4DB6-A070-E1E2A7886BB1}"/>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58947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3DA5-1764-4FCE-8A58-9BE0D17008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5EF31F-D6AF-42FE-B8F1-84259F452E57}"/>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4" name="Footer Placeholder 3">
            <a:extLst>
              <a:ext uri="{FF2B5EF4-FFF2-40B4-BE49-F238E27FC236}">
                <a16:creationId xmlns:a16="http://schemas.microsoft.com/office/drawing/2014/main" id="{319FB097-ED86-43A9-BBD7-CE075969C2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726C44-3ED6-4803-A365-F7F70ACC2E1F}"/>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2752265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39798A-AB9E-4491-B4AB-E5294BBA5CEF}"/>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3" name="Footer Placeholder 2">
            <a:extLst>
              <a:ext uri="{FF2B5EF4-FFF2-40B4-BE49-F238E27FC236}">
                <a16:creationId xmlns:a16="http://schemas.microsoft.com/office/drawing/2014/main" id="{39CC4ABF-2D37-4496-9C28-350B4D7CE2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1FD8D2-0B02-4F3F-90B3-C93C1CA1D6A1}"/>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368108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98D12-4488-4387-8EB3-B687AA96F5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247281-014E-4131-A585-EC20D96526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64C099-4164-4378-B9B2-68ED10D7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337B0-23F2-443D-9026-0B4C377D48B8}"/>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6" name="Footer Placeholder 5">
            <a:extLst>
              <a:ext uri="{FF2B5EF4-FFF2-40B4-BE49-F238E27FC236}">
                <a16:creationId xmlns:a16="http://schemas.microsoft.com/office/drawing/2014/main" id="{FDA1D055-D917-45D6-8E88-6658E55E8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90E3DB-1702-4605-8D4F-AD4E1AF09BE1}"/>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143424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8342-610B-44A5-ABAE-1B145F85B8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DAA090-799E-4BCF-8C74-0990C62A1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4CDCFC-1994-47AD-B2C5-FE62A33ED6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B4808-A74F-45B6-9F2A-0F5D1DA92D94}"/>
              </a:ext>
            </a:extLst>
          </p:cNvPr>
          <p:cNvSpPr>
            <a:spLocks noGrp="1"/>
          </p:cNvSpPr>
          <p:nvPr>
            <p:ph type="dt" sz="half" idx="10"/>
          </p:nvPr>
        </p:nvSpPr>
        <p:spPr/>
        <p:txBody>
          <a:bodyPr/>
          <a:lstStyle/>
          <a:p>
            <a:fld id="{4D3915DC-1AA1-47DB-BE1C-BA2EDCF60FE1}" type="datetimeFigureOut">
              <a:rPr lang="en-US" smtClean="0"/>
              <a:t>12/15/2023</a:t>
            </a:fld>
            <a:endParaRPr lang="en-US"/>
          </a:p>
        </p:txBody>
      </p:sp>
      <p:sp>
        <p:nvSpPr>
          <p:cNvPr id="6" name="Footer Placeholder 5">
            <a:extLst>
              <a:ext uri="{FF2B5EF4-FFF2-40B4-BE49-F238E27FC236}">
                <a16:creationId xmlns:a16="http://schemas.microsoft.com/office/drawing/2014/main" id="{C78A8807-9BE6-4B71-8C7B-CFDF209BE2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BB471-4EFB-48B4-AA9E-A79EB5DD2D78}"/>
              </a:ext>
            </a:extLst>
          </p:cNvPr>
          <p:cNvSpPr>
            <a:spLocks noGrp="1"/>
          </p:cNvSpPr>
          <p:nvPr>
            <p:ph type="sldNum" sz="quarter" idx="12"/>
          </p:nvPr>
        </p:nvSpPr>
        <p:spPr/>
        <p:txBody>
          <a:bodyPr/>
          <a:lstStyle/>
          <a:p>
            <a:fld id="{60BEC375-44EA-4C5B-98EE-7894BB9E2864}" type="slidenum">
              <a:rPr lang="en-US" smtClean="0"/>
              <a:t>‹#›</a:t>
            </a:fld>
            <a:endParaRPr lang="en-US"/>
          </a:p>
        </p:txBody>
      </p:sp>
    </p:spTree>
    <p:extLst>
      <p:ext uri="{BB962C8B-B14F-4D97-AF65-F5344CB8AC3E}">
        <p14:creationId xmlns:p14="http://schemas.microsoft.com/office/powerpoint/2010/main" val="34654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C388F-1E64-4E4C-9567-C6DC996E1B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C19B7B-5DC9-4B4B-A4AA-C26E07AADC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D7AFCF-386A-4633-B715-F56F04734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915DC-1AA1-47DB-BE1C-BA2EDCF60FE1}" type="datetimeFigureOut">
              <a:rPr lang="en-US" smtClean="0"/>
              <a:t>12/15/2023</a:t>
            </a:fld>
            <a:endParaRPr lang="en-US"/>
          </a:p>
        </p:txBody>
      </p:sp>
      <p:sp>
        <p:nvSpPr>
          <p:cNvPr id="5" name="Footer Placeholder 4">
            <a:extLst>
              <a:ext uri="{FF2B5EF4-FFF2-40B4-BE49-F238E27FC236}">
                <a16:creationId xmlns:a16="http://schemas.microsoft.com/office/drawing/2014/main" id="{5D76D68E-8EAF-4DB6-9322-ABB558D5C1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6A3EFC-5CA4-4DE3-9C9C-66C8A3D6A3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EC375-44EA-4C5B-98EE-7894BB9E2864}" type="slidenum">
              <a:rPr lang="en-US" smtClean="0"/>
              <a:t>‹#›</a:t>
            </a:fld>
            <a:endParaRPr lang="en-US"/>
          </a:p>
        </p:txBody>
      </p:sp>
    </p:spTree>
    <p:extLst>
      <p:ext uri="{BB962C8B-B14F-4D97-AF65-F5344CB8AC3E}">
        <p14:creationId xmlns:p14="http://schemas.microsoft.com/office/powerpoint/2010/main" val="1957283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www.leg.state.nv.us"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publications@lcb.state.nv.us"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hyperlink" Target="https://www.leg.state.nv.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mailto:Jered.mcDonald@lcb.state.nv.us" TargetMode="External"/><Relationship Id="rId7"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hyperlink" Target="mailto:library@lcb.state.nv.us" TargetMode="External"/><Relationship Id="rId5" Type="http://schemas.openxmlformats.org/officeDocument/2006/relationships/hyperlink" Target="mailto:csu@lcb.state.nv.us" TargetMode="External"/><Relationship Id="rId4" Type="http://schemas.openxmlformats.org/officeDocument/2006/relationships/hyperlink" Target="mailto:research@lcb.state.nv.us" TargetMode="External"/><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793" y="4352081"/>
            <a:ext cx="10515601" cy="1169451"/>
          </a:xfrm>
        </p:spPr>
        <p:txBody>
          <a:bodyPr>
            <a:noAutofit/>
          </a:bodyPr>
          <a:lstStyle/>
          <a:p>
            <a:br>
              <a:rPr lang="en-US" sz="2800" dirty="0">
                <a:cs typeface="Calibri Light"/>
              </a:rPr>
            </a:br>
            <a:r>
              <a:rPr lang="en-US" sz="2800" dirty="0">
                <a:cs typeface="Calibri Light"/>
              </a:rPr>
              <a:t>NEVADA LEGISLATURE: CONNECTING PEOPLE TO POLICY</a:t>
            </a:r>
            <a:br>
              <a:rPr lang="en-US" sz="2800" dirty="0">
                <a:cs typeface="Calibri Light"/>
              </a:rPr>
            </a:br>
            <a:r>
              <a:rPr lang="en-US" sz="2400" dirty="0">
                <a:cs typeface="Calibri Light"/>
              </a:rPr>
              <a:t>Nicolas C. Anthony</a:t>
            </a:r>
            <a:br>
              <a:rPr lang="en-US" sz="2800" dirty="0">
                <a:cs typeface="Calibri Light"/>
              </a:rPr>
            </a:br>
            <a:br>
              <a:rPr lang="en-US" sz="2800" dirty="0">
                <a:cs typeface="Calibri Light"/>
              </a:rPr>
            </a:br>
            <a:r>
              <a:rPr lang="en-US" sz="2000" b="1" i="0" dirty="0">
                <a:solidFill>
                  <a:srgbClr val="000000"/>
                </a:solidFill>
                <a:effectLst/>
                <a:latin typeface="Lato" panose="020F0502020204030203" pitchFamily="34" charset="0"/>
              </a:rPr>
              <a:t>Nevada Commission for Persons who are Deaf and Hard of Hearing Engagement Conference 2023</a:t>
            </a:r>
            <a:br>
              <a:rPr lang="en-US" sz="1200" b="1" i="0" dirty="0">
                <a:solidFill>
                  <a:srgbClr val="000000"/>
                </a:solidFill>
                <a:effectLst/>
                <a:latin typeface="Lato" panose="020F0502020204030203" pitchFamily="34" charset="0"/>
              </a:rPr>
            </a:br>
            <a:endParaRPr lang="en-US" sz="2400" dirty="0"/>
          </a:p>
        </p:txBody>
      </p:sp>
    </p:spTree>
    <p:extLst>
      <p:ext uri="{BB962C8B-B14F-4D97-AF65-F5344CB8AC3E}">
        <p14:creationId xmlns:p14="http://schemas.microsoft.com/office/powerpoint/2010/main" val="414493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FE255-742D-4059-A6EB-C9F4C868A6BD}"/>
              </a:ext>
            </a:extLst>
          </p:cNvPr>
          <p:cNvSpPr>
            <a:spLocks noGrp="1"/>
          </p:cNvSpPr>
          <p:nvPr>
            <p:ph type="title"/>
          </p:nvPr>
        </p:nvSpPr>
        <p:spPr/>
        <p:txBody>
          <a:bodyPr/>
          <a:lstStyle/>
          <a:p>
            <a:r>
              <a:rPr lang="en-US" dirty="0"/>
              <a:t>The LCB: </a:t>
            </a:r>
            <a:r>
              <a:rPr lang="en-US" b="0" i="1" cap="none" dirty="0"/>
              <a:t>Research Division</a:t>
            </a:r>
            <a:endParaRPr lang="en-US" dirty="0"/>
          </a:p>
        </p:txBody>
      </p:sp>
      <p:sp>
        <p:nvSpPr>
          <p:cNvPr id="3" name="Text Placeholder 2">
            <a:extLst>
              <a:ext uri="{FF2B5EF4-FFF2-40B4-BE49-F238E27FC236}">
                <a16:creationId xmlns:a16="http://schemas.microsoft.com/office/drawing/2014/main" id="{EAF64B56-3291-41B1-BD73-261E1466372D}"/>
              </a:ext>
            </a:extLst>
          </p:cNvPr>
          <p:cNvSpPr>
            <a:spLocks noGrp="1"/>
          </p:cNvSpPr>
          <p:nvPr>
            <p:ph type="body" sz="quarter" idx="10"/>
          </p:nvPr>
        </p:nvSpPr>
        <p:spPr/>
        <p:txBody>
          <a:bodyPr/>
          <a:lstStyle/>
          <a:p>
            <a:pPr>
              <a:spcAft>
                <a:spcPts val="1200"/>
              </a:spcAft>
            </a:pPr>
            <a:r>
              <a:rPr lang="en-US" dirty="0"/>
              <a:t>Provides policy analysis and prepares reports and publications on topics of interest to legislators and the public. </a:t>
            </a:r>
          </a:p>
          <a:p>
            <a:pPr>
              <a:spcAft>
                <a:spcPts val="1200"/>
              </a:spcAft>
            </a:pPr>
            <a:r>
              <a:rPr lang="en-US" dirty="0"/>
              <a:t>Houses the Research Library, an excellent source of information for legislative documents and research materials. </a:t>
            </a:r>
          </a:p>
          <a:p>
            <a:pPr>
              <a:spcAft>
                <a:spcPts val="1200"/>
              </a:spcAft>
            </a:pPr>
            <a:r>
              <a:rPr lang="en-US" dirty="0"/>
              <a:t>Contains a Constituent Services Unit that assists legislators with questions and requests from the voters in their districts. </a:t>
            </a:r>
          </a:p>
          <a:p>
            <a:pPr>
              <a:spcAft>
                <a:spcPts val="1200"/>
              </a:spcAft>
            </a:pPr>
            <a:r>
              <a:rPr lang="en-US" dirty="0"/>
              <a:t>Provides primary committee staff support to nearly all policy committees during the session and throughout the interim. </a:t>
            </a:r>
          </a:p>
          <a:p>
            <a:endParaRPr lang="en-US" dirty="0"/>
          </a:p>
        </p:txBody>
      </p:sp>
    </p:spTree>
    <p:extLst>
      <p:ext uri="{BB962C8B-B14F-4D97-AF65-F5344CB8AC3E}">
        <p14:creationId xmlns:p14="http://schemas.microsoft.com/office/powerpoint/2010/main" val="405914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a:cs typeface="Calibri"/>
              </a:rPr>
              <a:t>Legislative Process: IDEAS Become Bills</a:t>
            </a:r>
          </a:p>
        </p:txBody>
      </p:sp>
      <p:sp>
        <p:nvSpPr>
          <p:cNvPr id="3" name="Subtitle 2"/>
          <p:cNvSpPr>
            <a:spLocks noGrp="1"/>
          </p:cNvSpPr>
          <p:nvPr>
            <p:ph type="subTitle" idx="1"/>
          </p:nvPr>
        </p:nvSpPr>
        <p:spPr>
          <a:xfrm>
            <a:off x="344885" y="1251284"/>
            <a:ext cx="11487675" cy="4563004"/>
          </a:xfrm>
        </p:spPr>
        <p:txBody>
          <a:bodyPr/>
          <a:lstStyle/>
          <a:p>
            <a:r>
              <a:rPr lang="en-US" sz="2000" dirty="0"/>
              <a:t>Where Do bills come from:</a:t>
            </a:r>
          </a:p>
          <a:p>
            <a:endParaRPr lang="en-US" sz="2000" dirty="0"/>
          </a:p>
          <a:p>
            <a:pPr marL="342900" indent="-342900">
              <a:buFont typeface="Arial" panose="020B0604020202020204" pitchFamily="34" charset="0"/>
              <a:buChar char="•"/>
            </a:pPr>
            <a:r>
              <a:rPr lang="en-US" sz="2000" dirty="0"/>
              <a:t>Idea for a bill (constituents, legislative hearings, personal experience, ideas from your campaign)</a:t>
            </a:r>
          </a:p>
          <a:p>
            <a:pPr marL="342900" indent="-342900">
              <a:buFont typeface="Arial" panose="020B0604020202020204" pitchFamily="34" charset="0"/>
              <a:buChar char="•"/>
            </a:pPr>
            <a:r>
              <a:rPr lang="en-US" sz="2000" dirty="0"/>
              <a:t>Policy analysis and research on the idea (information from our research/policy staff, needed changes to current law, national organizations, model legislation from other states, etc.)</a:t>
            </a:r>
          </a:p>
          <a:p>
            <a:pPr marL="342900" indent="-342900">
              <a:buFont typeface="Arial" panose="020B0604020202020204" pitchFamily="34" charset="0"/>
              <a:buChar char="•"/>
            </a:pPr>
            <a:r>
              <a:rPr lang="en-US" sz="2000" dirty="0"/>
              <a:t>“Hot topics” from other states and responding to national trends</a:t>
            </a:r>
          </a:p>
          <a:p>
            <a:endParaRPr lang="en-US" sz="2000" dirty="0"/>
          </a:p>
          <a:p>
            <a:r>
              <a:rPr lang="en-US" sz="2000" dirty="0"/>
              <a:t>After the idea is formulated, researched, and refined, the Legislator submits a bill draft request (BDR) with the Legal Division of the Legislative Counsel Bureau (LCB).  The Legal Division prepares the BDR and delivers it to the sponsor (requester). </a:t>
            </a:r>
          </a:p>
          <a:p>
            <a:endParaRPr lang="en-US" dirty="0"/>
          </a:p>
        </p:txBody>
      </p:sp>
      <p:sp>
        <p:nvSpPr>
          <p:cNvPr id="4" name="Text Placeholder 3"/>
          <p:cNvSpPr>
            <a:spLocks noGrp="1"/>
          </p:cNvSpPr>
          <p:nvPr>
            <p:ph type="body" sz="quarter" idx="10"/>
          </p:nvPr>
        </p:nvSpPr>
        <p:spPr>
          <a:xfrm flipV="1">
            <a:off x="336550" y="6223750"/>
            <a:ext cx="6017597" cy="72878"/>
          </a:xfrm>
        </p:spPr>
        <p:txBody>
          <a:bodyPr vert="horz" lIns="91440" tIns="45720" rIns="91440" bIns="45720" rtlCol="0" anchor="t">
            <a:normAutofit fontScale="25000" lnSpcReduction="20000"/>
          </a:bodyPr>
          <a:lstStyle/>
          <a:p>
            <a:pPr marL="914400" lvl="3" indent="-457200">
              <a:buFont typeface="+mj-lt"/>
              <a:buAutoNum type="arabicPeriod"/>
            </a:pPr>
            <a:endParaRPr lang="en-US" sz="2000" dirty="0"/>
          </a:p>
          <a:p>
            <a:pPr marL="457200" lvl="3" indent="0">
              <a:buNone/>
            </a:pPr>
            <a:endParaRPr lang="en-US" sz="2000" dirty="0"/>
          </a:p>
        </p:txBody>
      </p:sp>
      <p:sp>
        <p:nvSpPr>
          <p:cNvPr id="5" name="Text Placeholder 3"/>
          <p:cNvSpPr txBox="1">
            <a:spLocks/>
          </p:cNvSpPr>
          <p:nvPr/>
        </p:nvSpPr>
        <p:spPr>
          <a:xfrm>
            <a:off x="6782505" y="1975104"/>
            <a:ext cx="4506383" cy="38725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3" indent="0">
              <a:buFont typeface="Arial" panose="020B0604020202020204" pitchFamily="34" charset="0"/>
              <a:buNone/>
            </a:pPr>
            <a:endParaRPr lang="en-US" sz="2000" dirty="0"/>
          </a:p>
        </p:txBody>
      </p:sp>
    </p:spTree>
    <p:extLst>
      <p:ext uri="{BB962C8B-B14F-4D97-AF65-F5344CB8AC3E}">
        <p14:creationId xmlns:p14="http://schemas.microsoft.com/office/powerpoint/2010/main" val="3514678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64F0C-6440-935D-FCB3-AFCC7C2937FD}"/>
              </a:ext>
            </a:extLst>
          </p:cNvPr>
          <p:cNvSpPr>
            <a:spLocks noGrp="1"/>
          </p:cNvSpPr>
          <p:nvPr>
            <p:ph type="title"/>
          </p:nvPr>
        </p:nvSpPr>
        <p:spPr/>
        <p:txBody>
          <a:bodyPr/>
          <a:lstStyle/>
          <a:p>
            <a:r>
              <a:rPr lang="en-US" dirty="0"/>
              <a:t>BILL DRAFTS (BDRS)</a:t>
            </a:r>
          </a:p>
        </p:txBody>
      </p:sp>
      <p:sp>
        <p:nvSpPr>
          <p:cNvPr id="4" name="Text Placeholder 3">
            <a:extLst>
              <a:ext uri="{FF2B5EF4-FFF2-40B4-BE49-F238E27FC236}">
                <a16:creationId xmlns:a16="http://schemas.microsoft.com/office/drawing/2014/main" id="{6DFDC2FF-8A9A-D578-C12A-5EE36E3469C4}"/>
              </a:ext>
            </a:extLst>
          </p:cNvPr>
          <p:cNvSpPr>
            <a:spLocks noGrp="1"/>
          </p:cNvSpPr>
          <p:nvPr>
            <p:ph type="body" sz="quarter" idx="10"/>
          </p:nvPr>
        </p:nvSpPr>
        <p:spPr>
          <a:xfrm>
            <a:off x="336550" y="1273215"/>
            <a:ext cx="11496675" cy="4465598"/>
          </a:xfrm>
        </p:spPr>
        <p:txBody>
          <a:bodyPr/>
          <a:lstStyle/>
          <a:p>
            <a:r>
              <a:rPr lang="en-US" dirty="0"/>
              <a:t>Bill Draft Request (BDRs)</a:t>
            </a:r>
          </a:p>
          <a:p>
            <a:r>
              <a:rPr lang="en-US" dirty="0"/>
              <a:t>On July 1 preceding each regular session, and each week thereafter until the adjournment of the Legislature sine die, the Legislative Counsel shall prepare a list of all requests received by the Legislative Counsel for the drafting of legislative measures for the regular session.</a:t>
            </a:r>
          </a:p>
          <a:p>
            <a:r>
              <a:rPr lang="en-US" dirty="0"/>
              <a:t>Incumbent members of the Assembly 10 BDRs – Newly elected members 6 BDRS</a:t>
            </a:r>
          </a:p>
          <a:p>
            <a:r>
              <a:rPr lang="en-US" dirty="0"/>
              <a:t>Incumbent members of the Senate 20 BDRs – Newly elected members 12 BDRS</a:t>
            </a:r>
          </a:p>
          <a:p>
            <a:r>
              <a:rPr lang="en-US" dirty="0"/>
              <a:t>Additional BDRs from Chairs of Standing Committees/Leadership</a:t>
            </a:r>
          </a:p>
          <a:p>
            <a:r>
              <a:rPr lang="en-US" dirty="0"/>
              <a:t>Requests from Interim Committees</a:t>
            </a:r>
          </a:p>
          <a:p>
            <a:r>
              <a:rPr lang="en-US" dirty="0"/>
              <a:t>Requests from Governor, Constitutional Officers, Supreme Court, Local Governments, and other bodies.</a:t>
            </a:r>
          </a:p>
        </p:txBody>
      </p:sp>
    </p:spTree>
    <p:extLst>
      <p:ext uri="{BB962C8B-B14F-4D97-AF65-F5344CB8AC3E}">
        <p14:creationId xmlns:p14="http://schemas.microsoft.com/office/powerpoint/2010/main" val="2476035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2439-43F1-0949-9A48-FD431807C3A9}"/>
              </a:ext>
            </a:extLst>
          </p:cNvPr>
          <p:cNvSpPr>
            <a:spLocks noGrp="1"/>
          </p:cNvSpPr>
          <p:nvPr>
            <p:ph type="title"/>
          </p:nvPr>
        </p:nvSpPr>
        <p:spPr/>
        <p:txBody>
          <a:bodyPr/>
          <a:lstStyle/>
          <a:p>
            <a:r>
              <a:rPr lang="en-US" dirty="0"/>
              <a:t>BDR List</a:t>
            </a:r>
          </a:p>
        </p:txBody>
      </p:sp>
      <p:pic>
        <p:nvPicPr>
          <p:cNvPr id="6" name="Picture 5">
            <a:extLst>
              <a:ext uri="{FF2B5EF4-FFF2-40B4-BE49-F238E27FC236}">
                <a16:creationId xmlns:a16="http://schemas.microsoft.com/office/drawing/2014/main" id="{9D132572-29F4-D342-21D5-3D9AB693403E}"/>
              </a:ext>
            </a:extLst>
          </p:cNvPr>
          <p:cNvPicPr>
            <a:picLocks noChangeAspect="1"/>
          </p:cNvPicPr>
          <p:nvPr/>
        </p:nvPicPr>
        <p:blipFill>
          <a:blip r:embed="rId3"/>
          <a:stretch>
            <a:fillRect/>
          </a:stretch>
        </p:blipFill>
        <p:spPr>
          <a:xfrm>
            <a:off x="670560" y="947488"/>
            <a:ext cx="10728309" cy="5750426"/>
          </a:xfrm>
          <a:prstGeom prst="rect">
            <a:avLst/>
          </a:prstGeom>
        </p:spPr>
      </p:pic>
    </p:spTree>
    <p:extLst>
      <p:ext uri="{BB962C8B-B14F-4D97-AF65-F5344CB8AC3E}">
        <p14:creationId xmlns:p14="http://schemas.microsoft.com/office/powerpoint/2010/main" val="2699207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5D76D-24E7-429B-2316-75BD4EB165BE}"/>
              </a:ext>
            </a:extLst>
          </p:cNvPr>
          <p:cNvSpPr>
            <a:spLocks noGrp="1"/>
          </p:cNvSpPr>
          <p:nvPr>
            <p:ph type="title"/>
          </p:nvPr>
        </p:nvSpPr>
        <p:spPr/>
        <p:txBody>
          <a:bodyPr>
            <a:normAutofit/>
          </a:bodyPr>
          <a:lstStyle/>
          <a:p>
            <a:r>
              <a:rPr lang="en-US" dirty="0"/>
              <a:t>Legislative Bills</a:t>
            </a:r>
          </a:p>
        </p:txBody>
      </p:sp>
      <p:pic>
        <p:nvPicPr>
          <p:cNvPr id="9" name="Picture 8">
            <a:extLst>
              <a:ext uri="{FF2B5EF4-FFF2-40B4-BE49-F238E27FC236}">
                <a16:creationId xmlns:a16="http://schemas.microsoft.com/office/drawing/2014/main" id="{B7C2E9C3-2224-F238-20B8-340D18B03D92}"/>
              </a:ext>
            </a:extLst>
          </p:cNvPr>
          <p:cNvPicPr>
            <a:picLocks noChangeAspect="1"/>
          </p:cNvPicPr>
          <p:nvPr/>
        </p:nvPicPr>
        <p:blipFill>
          <a:blip r:embed="rId3"/>
          <a:stretch>
            <a:fillRect/>
          </a:stretch>
        </p:blipFill>
        <p:spPr>
          <a:xfrm>
            <a:off x="718848" y="1125287"/>
            <a:ext cx="4669277" cy="5572626"/>
          </a:xfrm>
          <a:prstGeom prst="rect">
            <a:avLst/>
          </a:prstGeom>
        </p:spPr>
      </p:pic>
      <p:pic>
        <p:nvPicPr>
          <p:cNvPr id="11" name="Picture 10">
            <a:extLst>
              <a:ext uri="{FF2B5EF4-FFF2-40B4-BE49-F238E27FC236}">
                <a16:creationId xmlns:a16="http://schemas.microsoft.com/office/drawing/2014/main" id="{4ABC5A3C-C313-34A5-E527-46915FD71747}"/>
              </a:ext>
            </a:extLst>
          </p:cNvPr>
          <p:cNvPicPr>
            <a:picLocks noChangeAspect="1"/>
          </p:cNvPicPr>
          <p:nvPr/>
        </p:nvPicPr>
        <p:blipFill>
          <a:blip r:embed="rId4"/>
          <a:stretch>
            <a:fillRect/>
          </a:stretch>
        </p:blipFill>
        <p:spPr>
          <a:xfrm>
            <a:off x="6084722" y="1125287"/>
            <a:ext cx="4664765" cy="5572626"/>
          </a:xfrm>
          <a:prstGeom prst="rect">
            <a:avLst/>
          </a:prstGeom>
        </p:spPr>
      </p:pic>
    </p:spTree>
    <p:extLst>
      <p:ext uri="{BB962C8B-B14F-4D97-AF65-F5344CB8AC3E}">
        <p14:creationId xmlns:p14="http://schemas.microsoft.com/office/powerpoint/2010/main" val="4175423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FISCAL NOTES (NRS 218D.415 – 218D.485)</a:t>
            </a:r>
          </a:p>
        </p:txBody>
      </p:sp>
      <p:sp>
        <p:nvSpPr>
          <p:cNvPr id="3" name="Subtitle 2"/>
          <p:cNvSpPr>
            <a:spLocks noGrp="1"/>
          </p:cNvSpPr>
          <p:nvPr>
            <p:ph type="subTitle" idx="1"/>
          </p:nvPr>
        </p:nvSpPr>
        <p:spPr/>
        <p:txBody>
          <a:bodyPr/>
          <a:lstStyle/>
          <a:p>
            <a:r>
              <a:rPr lang="en-US" sz="2000" dirty="0"/>
              <a:t>1.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 Legislative Counsel reviews BDR for fiscal impact. </a:t>
            </a:r>
            <a:endParaRPr lang="en-US" sz="2400" dirty="0"/>
          </a:p>
        </p:txBody>
      </p:sp>
      <p:sp>
        <p:nvSpPr>
          <p:cNvPr id="4" name="Text Placeholder 3"/>
          <p:cNvSpPr>
            <a:spLocks noGrp="1"/>
          </p:cNvSpPr>
          <p:nvPr>
            <p:ph type="body" sz="quarter" idx="10"/>
          </p:nvPr>
        </p:nvSpPr>
        <p:spPr>
          <a:xfrm>
            <a:off x="347662" y="1938539"/>
            <a:ext cx="11496675" cy="3765550"/>
          </a:xfrm>
        </p:spPr>
        <p:txBody>
          <a:bodyPr/>
          <a:lstStyle/>
          <a:p>
            <a:pPr marL="0" indent="0">
              <a:buNone/>
            </a:pPr>
            <a:r>
              <a:rPr lang="en-US" dirty="0"/>
              <a:t>2.  The Fiscal Analysis Division shall obtain a fiscal note on:</a:t>
            </a:r>
          </a:p>
          <a:p>
            <a:pPr marL="0" indent="0">
              <a:buNone/>
            </a:pPr>
            <a:r>
              <a:rPr lang="en-US" dirty="0"/>
              <a:t>	(a) Any bill or joint resolution which creates or increases any fiscal liability or decreases any revenue 	which appears to be in excess of $2,000; and</a:t>
            </a:r>
          </a:p>
          <a:p>
            <a:pPr marL="0" indent="0">
              <a:buNone/>
            </a:pPr>
            <a:r>
              <a:rPr lang="en-US" dirty="0"/>
              <a:t>	(b) Any bill or joint resolution which increases or newly provides for a term of imprisonment in the 	state prison or makes release on parole or probation from the state prison less likely,</a:t>
            </a:r>
          </a:p>
          <a:p>
            <a:pPr marL="457200" indent="-457200">
              <a:buAutoNum type="arabicPeriod" startAt="3"/>
            </a:pPr>
            <a:r>
              <a:rPr lang="en-US" dirty="0"/>
              <a:t>The fiscal note must contain a reliable estimate of the anticipated change in appropriation authority, fiscal liability or state revenue under the bill or joint resolution, including, to the extent possible, a projection of such changes in future biennia.</a:t>
            </a:r>
          </a:p>
          <a:p>
            <a:pPr marL="457200" indent="-457200">
              <a:buAutoNum type="arabicPeriod" startAt="3"/>
            </a:pPr>
            <a:endParaRPr lang="en-US" dirty="0"/>
          </a:p>
        </p:txBody>
      </p:sp>
    </p:spTree>
    <p:extLst>
      <p:ext uri="{BB962C8B-B14F-4D97-AF65-F5344CB8AC3E}">
        <p14:creationId xmlns:p14="http://schemas.microsoft.com/office/powerpoint/2010/main" val="1712943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266C8-ED66-90BB-D2A8-2BCEBCB555FC}"/>
              </a:ext>
            </a:extLst>
          </p:cNvPr>
          <p:cNvSpPr>
            <a:spLocks noGrp="1"/>
          </p:cNvSpPr>
          <p:nvPr>
            <p:ph type="title"/>
          </p:nvPr>
        </p:nvSpPr>
        <p:spPr/>
        <p:txBody>
          <a:bodyPr/>
          <a:lstStyle/>
          <a:p>
            <a:r>
              <a:rPr lang="en-US" dirty="0"/>
              <a:t>Fiscal Notes </a:t>
            </a:r>
            <a:r>
              <a:rPr lang="en-US" dirty="0" err="1"/>
              <a:t>Cont</a:t>
            </a:r>
            <a:r>
              <a:rPr lang="en-US" dirty="0"/>
              <a:t>…</a:t>
            </a:r>
          </a:p>
        </p:txBody>
      </p:sp>
      <p:sp>
        <p:nvSpPr>
          <p:cNvPr id="4" name="Text Placeholder 3">
            <a:extLst>
              <a:ext uri="{FF2B5EF4-FFF2-40B4-BE49-F238E27FC236}">
                <a16:creationId xmlns:a16="http://schemas.microsoft.com/office/drawing/2014/main" id="{B2F2187C-C0F1-7D8B-8920-3B89E80C4B90}"/>
              </a:ext>
            </a:extLst>
          </p:cNvPr>
          <p:cNvSpPr>
            <a:spLocks noGrp="1"/>
          </p:cNvSpPr>
          <p:nvPr>
            <p:ph type="body" sz="quarter" idx="10"/>
          </p:nvPr>
        </p:nvSpPr>
        <p:spPr>
          <a:xfrm>
            <a:off x="336550" y="1076446"/>
            <a:ext cx="11496675" cy="4662367"/>
          </a:xfrm>
        </p:spPr>
        <p:txBody>
          <a:bodyPr/>
          <a:lstStyle/>
          <a:p>
            <a:r>
              <a:rPr lang="en-US" dirty="0"/>
              <a:t>The summary of each bill or joint resolution introduced in the Legislature must include the statement:</a:t>
            </a:r>
          </a:p>
          <a:p>
            <a:pPr marL="0" indent="0">
              <a:buNone/>
            </a:pPr>
            <a:r>
              <a:rPr lang="en-US" dirty="0"/>
              <a:t>	(a) “Fiscal Note: Effect on </a:t>
            </a:r>
            <a:r>
              <a:rPr lang="en-US" u="sng" dirty="0"/>
              <a:t>Local Government</a:t>
            </a:r>
            <a:r>
              <a:rPr lang="en-US" dirty="0"/>
              <a:t>: May have Fiscal Impact,”</a:t>
            </a:r>
          </a:p>
          <a:p>
            <a:pPr marL="0" indent="0">
              <a:buNone/>
            </a:pPr>
            <a:r>
              <a:rPr lang="en-US" dirty="0"/>
              <a:t>	“Fiscal Note: Effect on Local Government: No,” or</a:t>
            </a:r>
          </a:p>
          <a:p>
            <a:pPr marL="0" indent="0">
              <a:buNone/>
            </a:pPr>
            <a:r>
              <a:rPr lang="en-US" dirty="0"/>
              <a:t>	“Fiscal Note: Effect on Local Government: Increases or Newly Provides for Term of Imprisonment in 	County or City Jail or Detention Facility,”</a:t>
            </a:r>
          </a:p>
          <a:p>
            <a:pPr marL="0" indent="0">
              <a:buNone/>
            </a:pPr>
            <a:r>
              <a:rPr lang="en-US" dirty="0"/>
              <a:t>	(b) “Effect on the </a:t>
            </a:r>
            <a:r>
              <a:rPr lang="en-US" u="sng" dirty="0"/>
              <a:t>State</a:t>
            </a:r>
            <a:r>
              <a:rPr lang="en-US" dirty="0"/>
              <a:t>: Yes,”</a:t>
            </a:r>
          </a:p>
          <a:p>
            <a:pPr marL="0" indent="0">
              <a:buNone/>
            </a:pPr>
            <a:r>
              <a:rPr lang="en-US" dirty="0"/>
              <a:t>	“Effect on the State: No,”</a:t>
            </a:r>
          </a:p>
          <a:p>
            <a:pPr marL="0" indent="0">
              <a:buNone/>
            </a:pPr>
            <a:r>
              <a:rPr lang="en-US" dirty="0"/>
              <a:t>	“Effect on the State: Contains Appropriation included in Executive Budget,”</a:t>
            </a:r>
          </a:p>
          <a:p>
            <a:pPr marL="0" indent="0">
              <a:buNone/>
            </a:pPr>
            <a:r>
              <a:rPr lang="en-US" dirty="0"/>
              <a:t>	“Effect on the State: Executive Budget,” or</a:t>
            </a:r>
          </a:p>
          <a:p>
            <a:pPr marL="0" indent="0">
              <a:buNone/>
            </a:pPr>
            <a:r>
              <a:rPr lang="en-US" dirty="0"/>
              <a:t>	“Effect on the State: Contains Appropriation not included in Executive Budget,”</a:t>
            </a:r>
          </a:p>
        </p:txBody>
      </p:sp>
    </p:spTree>
    <p:extLst>
      <p:ext uri="{BB962C8B-B14F-4D97-AF65-F5344CB8AC3E}">
        <p14:creationId xmlns:p14="http://schemas.microsoft.com/office/powerpoint/2010/main" val="1619781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8AB3B-D469-DAC6-CB4C-A81A0AD7239A}"/>
              </a:ext>
            </a:extLst>
          </p:cNvPr>
          <p:cNvSpPr>
            <a:spLocks noGrp="1"/>
          </p:cNvSpPr>
          <p:nvPr>
            <p:ph type="title"/>
          </p:nvPr>
        </p:nvSpPr>
        <p:spPr/>
        <p:txBody>
          <a:bodyPr/>
          <a:lstStyle/>
          <a:p>
            <a:r>
              <a:rPr lang="en-US" dirty="0"/>
              <a:t>Fiscal Notes </a:t>
            </a:r>
            <a:r>
              <a:rPr lang="en-US" dirty="0" err="1"/>
              <a:t>Cont</a:t>
            </a:r>
            <a:r>
              <a:rPr lang="en-US" dirty="0"/>
              <a:t>…</a:t>
            </a:r>
          </a:p>
        </p:txBody>
      </p:sp>
      <p:sp>
        <p:nvSpPr>
          <p:cNvPr id="4" name="Text Placeholder 3">
            <a:extLst>
              <a:ext uri="{FF2B5EF4-FFF2-40B4-BE49-F238E27FC236}">
                <a16:creationId xmlns:a16="http://schemas.microsoft.com/office/drawing/2014/main" id="{61E8D32B-B937-B533-A0FA-5368DD88947D}"/>
              </a:ext>
            </a:extLst>
          </p:cNvPr>
          <p:cNvSpPr>
            <a:spLocks noGrp="1"/>
          </p:cNvSpPr>
          <p:nvPr>
            <p:ph type="body" sz="quarter" idx="10"/>
          </p:nvPr>
        </p:nvSpPr>
        <p:spPr>
          <a:xfrm>
            <a:off x="336550" y="1203767"/>
            <a:ext cx="11496675" cy="4535046"/>
          </a:xfrm>
        </p:spPr>
        <p:txBody>
          <a:bodyPr/>
          <a:lstStyle/>
          <a:p>
            <a:pPr marL="457200" indent="-457200">
              <a:buAutoNum type="arabicPeriod"/>
            </a:pPr>
            <a:r>
              <a:rPr lang="en-US" dirty="0"/>
              <a:t>The fiscal note must be factual and concise in nature, and must provide a reliable estimate of the dollar amount of effect the bill or joint resolution will have.</a:t>
            </a:r>
          </a:p>
          <a:p>
            <a:pPr marL="0" indent="0">
              <a:buNone/>
            </a:pPr>
            <a:endParaRPr lang="en-US" dirty="0"/>
          </a:p>
          <a:p>
            <a:pPr marL="457200" indent="-457200">
              <a:buAutoNum type="arabicPeriod" startAt="2"/>
            </a:pPr>
            <a:r>
              <a:rPr lang="en-US" dirty="0"/>
              <a:t>If the agency or local government concludes that no dollar amount can be estimated, the fiscal note must so state with reasons for such a conclusion.</a:t>
            </a:r>
          </a:p>
          <a:p>
            <a:pPr marL="457200" indent="-457200">
              <a:buAutoNum type="arabicPeriod" startAt="2"/>
            </a:pPr>
            <a:endParaRPr lang="en-US" dirty="0"/>
          </a:p>
          <a:p>
            <a:pPr marL="457200" indent="-457200">
              <a:buAutoNum type="arabicPeriod" startAt="2"/>
            </a:pPr>
            <a:r>
              <a:rPr lang="en-US" dirty="0"/>
              <a:t>Whenever a bill or joint resolution is submitted to an agency for a fiscal note, the agency shall prepare the fiscal note and return it to the Fiscal Analysis Division within </a:t>
            </a:r>
            <a:r>
              <a:rPr lang="en-US" u="sng" dirty="0"/>
              <a:t>5 working days</a:t>
            </a:r>
            <a:r>
              <a:rPr lang="en-US" dirty="0"/>
              <a:t>. The Fiscal Analysis Division may extend the period for not more than </a:t>
            </a:r>
            <a:r>
              <a:rPr lang="en-US" u="sng" dirty="0"/>
              <a:t>10 additional working days </a:t>
            </a:r>
            <a:r>
              <a:rPr lang="en-US" dirty="0"/>
              <a:t>if the matter requires extended research.</a:t>
            </a:r>
          </a:p>
        </p:txBody>
      </p:sp>
    </p:spTree>
    <p:extLst>
      <p:ext uri="{BB962C8B-B14F-4D97-AF65-F5344CB8AC3E}">
        <p14:creationId xmlns:p14="http://schemas.microsoft.com/office/powerpoint/2010/main" val="602482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a:cs typeface="Calibri"/>
              </a:rPr>
              <a:t>Legislative process</a:t>
            </a:r>
          </a:p>
        </p:txBody>
      </p:sp>
      <p:sp>
        <p:nvSpPr>
          <p:cNvPr id="3" name="Subtitle 2"/>
          <p:cNvSpPr>
            <a:spLocks noGrp="1"/>
          </p:cNvSpPr>
          <p:nvPr>
            <p:ph type="subTitle" idx="1"/>
          </p:nvPr>
        </p:nvSpPr>
        <p:spPr/>
        <p:txBody>
          <a:bodyPr/>
          <a:lstStyle/>
          <a:p>
            <a:r>
              <a:rPr lang="en-US" sz="2400" dirty="0"/>
              <a:t>How a bill becomes a law</a:t>
            </a:r>
          </a:p>
          <a:p>
            <a:endParaRPr lang="en-US" dirty="0"/>
          </a:p>
        </p:txBody>
      </p:sp>
      <p:sp>
        <p:nvSpPr>
          <p:cNvPr id="4" name="Text Placeholder 3"/>
          <p:cNvSpPr>
            <a:spLocks noGrp="1"/>
          </p:cNvSpPr>
          <p:nvPr>
            <p:ph type="body" sz="quarter" idx="10"/>
          </p:nvPr>
        </p:nvSpPr>
        <p:spPr>
          <a:xfrm>
            <a:off x="336550" y="1660746"/>
            <a:ext cx="6017597" cy="4563004"/>
          </a:xfrm>
        </p:spPr>
        <p:txBody>
          <a:bodyPr vert="horz" lIns="91440" tIns="45720" rIns="91440" bIns="45720" rtlCol="0" anchor="t">
            <a:normAutofit fontScale="92500"/>
          </a:bodyPr>
          <a:lstStyle/>
          <a:p>
            <a:pPr marL="0" indent="0">
              <a:buNone/>
              <a:tabLst>
                <a:tab pos="457200" algn="l"/>
              </a:tabLst>
            </a:pPr>
            <a:r>
              <a:rPr lang="en-US" sz="2400" dirty="0"/>
              <a:t>1.	Initial Steps by the Author</a:t>
            </a:r>
          </a:p>
          <a:p>
            <a:pPr marL="457200" lvl="1" indent="0">
              <a:buNone/>
              <a:tabLst>
                <a:tab pos="801688" algn="l"/>
              </a:tabLst>
            </a:pPr>
            <a:r>
              <a:rPr lang="en-US" sz="2000" dirty="0"/>
              <a:t>	</a:t>
            </a:r>
            <a:r>
              <a:rPr lang="en-US" sz="2200" dirty="0"/>
              <a:t>Idea, Bill Draft Request (BDR)</a:t>
            </a:r>
          </a:p>
          <a:p>
            <a:pPr marL="457200" lvl="1" indent="0">
              <a:buNone/>
              <a:tabLst>
                <a:tab pos="801688" algn="l"/>
              </a:tabLst>
            </a:pPr>
            <a:r>
              <a:rPr lang="en-US" sz="2200" dirty="0">
                <a:cs typeface="Calibri"/>
              </a:rPr>
              <a:t>	LCB Legal Division</a:t>
            </a:r>
          </a:p>
          <a:p>
            <a:pPr marL="0" lvl="1" indent="0">
              <a:buNone/>
              <a:tabLst>
                <a:tab pos="801688" algn="l"/>
              </a:tabLst>
            </a:pPr>
            <a:endParaRPr lang="en-US" sz="1550" dirty="0">
              <a:cs typeface="Calibri"/>
            </a:endParaRPr>
          </a:p>
          <a:p>
            <a:pPr marL="0" lvl="1" indent="0">
              <a:buNone/>
            </a:pPr>
            <a:endParaRPr lang="en-US" sz="1600" dirty="0"/>
          </a:p>
          <a:p>
            <a:pPr marL="0" lvl="1" indent="0">
              <a:buNone/>
              <a:tabLst>
                <a:tab pos="457200" algn="l"/>
              </a:tabLst>
            </a:pPr>
            <a:r>
              <a:rPr lang="en-US" sz="2400" dirty="0"/>
              <a:t>2.	Action in the House of Origin</a:t>
            </a:r>
            <a:endParaRPr lang="en-US" sz="2400" dirty="0">
              <a:cs typeface="Calibri"/>
            </a:endParaRPr>
          </a:p>
          <a:p>
            <a:pPr marL="463550" lvl="3" indent="0">
              <a:buNone/>
              <a:tabLst>
                <a:tab pos="801688" algn="l"/>
              </a:tabLst>
            </a:pPr>
            <a:r>
              <a:rPr lang="en-US" sz="2000" dirty="0"/>
              <a:t>	</a:t>
            </a:r>
            <a:r>
              <a:rPr lang="en-US" sz="2200" dirty="0"/>
              <a:t>Introduction (1</a:t>
            </a:r>
            <a:r>
              <a:rPr lang="en-US" sz="2200" baseline="30000" dirty="0"/>
              <a:t>st</a:t>
            </a:r>
            <a:r>
              <a:rPr lang="en-US" sz="2200" dirty="0"/>
              <a:t> reading) becomes a “bill and 	given a bill number”, Refer to Committee, Public 	Hearing, Recommendation, Amendment 	(Second Reading), Floor Debate and Final Vote 	(Third Reading)	</a:t>
            </a:r>
          </a:p>
          <a:p>
            <a:pPr marL="463550" lvl="3" indent="0">
              <a:buNone/>
              <a:tabLst>
                <a:tab pos="801688" algn="l"/>
              </a:tabLst>
            </a:pPr>
            <a:endParaRPr lang="en-US" sz="2000" dirty="0"/>
          </a:p>
          <a:p>
            <a:pPr marL="0" lvl="3" indent="0">
              <a:buNone/>
              <a:tabLst>
                <a:tab pos="457200" algn="l"/>
              </a:tabLst>
            </a:pPr>
            <a:r>
              <a:rPr lang="en-US" sz="2400" dirty="0"/>
              <a:t>3.	Action in the Second House</a:t>
            </a:r>
            <a:endParaRPr lang="en-US" sz="2400" dirty="0">
              <a:cs typeface="Calibri"/>
            </a:endParaRPr>
          </a:p>
          <a:p>
            <a:pPr marL="457200" lvl="3" indent="0">
              <a:buNone/>
              <a:tabLst>
                <a:tab pos="801688" algn="l"/>
              </a:tabLst>
            </a:pPr>
            <a:r>
              <a:rPr lang="en-US" sz="2000" dirty="0"/>
              <a:t>	</a:t>
            </a:r>
            <a:r>
              <a:rPr lang="en-US" sz="2200" dirty="0"/>
              <a:t>Same as House of Origin</a:t>
            </a:r>
            <a:endParaRPr lang="en-US" sz="2200" dirty="0">
              <a:cs typeface="Calibri"/>
            </a:endParaRPr>
          </a:p>
          <a:p>
            <a:pPr marL="914400" lvl="3" indent="-457200">
              <a:buFont typeface="+mj-lt"/>
              <a:buAutoNum type="arabicPeriod"/>
            </a:pPr>
            <a:endParaRPr lang="en-US" sz="2000" dirty="0"/>
          </a:p>
          <a:p>
            <a:pPr marL="457200" lvl="3" indent="0">
              <a:buNone/>
            </a:pPr>
            <a:endParaRPr lang="en-US" sz="2000" dirty="0"/>
          </a:p>
        </p:txBody>
      </p:sp>
      <p:sp>
        <p:nvSpPr>
          <p:cNvPr id="5" name="Text Placeholder 3"/>
          <p:cNvSpPr txBox="1">
            <a:spLocks/>
          </p:cNvSpPr>
          <p:nvPr/>
        </p:nvSpPr>
        <p:spPr>
          <a:xfrm>
            <a:off x="6782505" y="1975104"/>
            <a:ext cx="4506383" cy="38725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tabLst>
                <a:tab pos="457200" algn="l"/>
              </a:tabLst>
            </a:pPr>
            <a:r>
              <a:rPr lang="en-US" sz="2400" dirty="0">
                <a:latin typeface="+mn-lt"/>
                <a:ea typeface="Verdana"/>
              </a:rPr>
              <a:t>4.	Resolution of Differences</a:t>
            </a:r>
          </a:p>
          <a:p>
            <a:pPr marL="457200" lvl="1" indent="0">
              <a:buFont typeface="Arial" panose="020B0604020202020204" pitchFamily="34" charset="0"/>
              <a:buNone/>
              <a:tabLst>
                <a:tab pos="801688" algn="l"/>
              </a:tabLst>
            </a:pPr>
            <a:r>
              <a:rPr lang="en-US" sz="2400" dirty="0">
                <a:latin typeface="+mn-lt"/>
                <a:ea typeface="Verdana"/>
              </a:rPr>
              <a:t>	</a:t>
            </a:r>
            <a:r>
              <a:rPr lang="en-US" sz="2200" dirty="0">
                <a:latin typeface="+mn-lt"/>
                <a:ea typeface="Verdana"/>
              </a:rPr>
              <a:t>Conference Committee</a:t>
            </a:r>
          </a:p>
          <a:p>
            <a:pPr marL="800100" lvl="1" indent="-342900">
              <a:buFont typeface="+mj-lt"/>
              <a:buAutoNum type="arabicPeriod"/>
            </a:pPr>
            <a:endParaRPr lang="en-US" sz="2400" dirty="0">
              <a:latin typeface="+mn-lt"/>
            </a:endParaRPr>
          </a:p>
          <a:p>
            <a:pPr marL="4445" lvl="1" indent="0">
              <a:buFont typeface="Arial" panose="020B0604020202020204" pitchFamily="34" charset="0"/>
              <a:buNone/>
              <a:tabLst>
                <a:tab pos="457200" algn="l"/>
              </a:tabLst>
            </a:pPr>
            <a:r>
              <a:rPr lang="en-US" sz="2400" dirty="0">
                <a:latin typeface="+mn-lt"/>
                <a:ea typeface="Verdana"/>
              </a:rPr>
              <a:t>5.	Role of the Governor</a:t>
            </a:r>
          </a:p>
          <a:p>
            <a:pPr marL="461645" lvl="2" indent="0">
              <a:buFont typeface="Arial" panose="020B0604020202020204" pitchFamily="34" charset="0"/>
              <a:buNone/>
              <a:tabLst>
                <a:tab pos="801688" algn="l"/>
              </a:tabLst>
            </a:pPr>
            <a:r>
              <a:rPr lang="en-US" sz="2200" dirty="0">
                <a:latin typeface="+mn-lt"/>
                <a:ea typeface="Verdana"/>
              </a:rPr>
              <a:t>	Sign, Not Sign, Veto</a:t>
            </a:r>
          </a:p>
          <a:p>
            <a:pPr marL="457200" lvl="3" indent="0">
              <a:buFont typeface="Arial" panose="020B0604020202020204" pitchFamily="34" charset="0"/>
              <a:buNone/>
            </a:pPr>
            <a:endParaRPr lang="en-US" sz="2000" dirty="0"/>
          </a:p>
        </p:txBody>
      </p:sp>
      <p:pic>
        <p:nvPicPr>
          <p:cNvPr id="6" name="school house rock - i'm just a bill.mp3">
            <a:hlinkClick r:id="" action="ppaction://media"/>
            <a:extLst>
              <a:ext uri="{FF2B5EF4-FFF2-40B4-BE49-F238E27FC236}">
                <a16:creationId xmlns:a16="http://schemas.microsoft.com/office/drawing/2014/main" id="{8F82BDEF-5860-D20F-D7E0-F82F5A39D5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bwMode="auto">
          <a:xfrm>
            <a:off x="5235912" y="160087"/>
            <a:ext cx="609600" cy="787400"/>
          </a:xfrm>
          <a:prstGeom prst="rect">
            <a:avLst/>
          </a:prstGeom>
          <a:noFill/>
          <a:ln w="9525">
            <a:noFill/>
            <a:miter lim="800000"/>
            <a:headEnd/>
            <a:tailEnd/>
          </a:ln>
          <a:effectLst/>
        </p:spPr>
      </p:pic>
    </p:spTree>
    <p:extLst>
      <p:ext uri="{BB962C8B-B14F-4D97-AF65-F5344CB8AC3E}">
        <p14:creationId xmlns:p14="http://schemas.microsoft.com/office/powerpoint/2010/main" val="11774988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9356"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E667A-B9E3-25F8-8E0C-F977C98132E6}"/>
              </a:ext>
            </a:extLst>
          </p:cNvPr>
          <p:cNvSpPr>
            <a:spLocks noGrp="1"/>
          </p:cNvSpPr>
          <p:nvPr>
            <p:ph type="title"/>
          </p:nvPr>
        </p:nvSpPr>
        <p:spPr/>
        <p:txBody>
          <a:bodyPr/>
          <a:lstStyle/>
          <a:p>
            <a:r>
              <a:rPr lang="en-US" dirty="0"/>
              <a:t>Legislative Process - Committees</a:t>
            </a:r>
          </a:p>
        </p:txBody>
      </p:sp>
      <p:sp>
        <p:nvSpPr>
          <p:cNvPr id="3" name="Text Placeholder 2">
            <a:extLst>
              <a:ext uri="{FF2B5EF4-FFF2-40B4-BE49-F238E27FC236}">
                <a16:creationId xmlns:a16="http://schemas.microsoft.com/office/drawing/2014/main" id="{06C1071C-7ABE-AA3F-C7DB-892AED7ACFB1}"/>
              </a:ext>
            </a:extLst>
          </p:cNvPr>
          <p:cNvSpPr>
            <a:spLocks noGrp="1"/>
          </p:cNvSpPr>
          <p:nvPr>
            <p:ph type="body" sz="quarter" idx="10"/>
          </p:nvPr>
        </p:nvSpPr>
        <p:spPr/>
        <p:txBody>
          <a:bodyPr/>
          <a:lstStyle/>
          <a:p>
            <a:pPr marL="0" indent="0">
              <a:buNone/>
            </a:pPr>
            <a:r>
              <a:rPr lang="en-US" dirty="0"/>
              <a:t>EIGHT POLICY COMMITTEES IN EACH HOUSE</a:t>
            </a:r>
          </a:p>
          <a:p>
            <a:r>
              <a:rPr lang="en-US" dirty="0"/>
              <a:t>COMMERCE AND LABOR</a:t>
            </a:r>
          </a:p>
          <a:p>
            <a:r>
              <a:rPr lang="en-US" dirty="0"/>
              <a:t>EDUCATION</a:t>
            </a:r>
          </a:p>
          <a:p>
            <a:r>
              <a:rPr lang="en-US" dirty="0"/>
              <a:t>GOVERNMENT AFFAIRS</a:t>
            </a:r>
          </a:p>
          <a:p>
            <a:r>
              <a:rPr lang="en-US" dirty="0"/>
              <a:t>GROWTH AND INFRASTRUCTURE</a:t>
            </a:r>
          </a:p>
          <a:p>
            <a:r>
              <a:rPr lang="en-US" dirty="0"/>
              <a:t>HEALTH AND HUMAN SERVICES</a:t>
            </a:r>
          </a:p>
          <a:p>
            <a:r>
              <a:rPr lang="en-US" dirty="0"/>
              <a:t>JUDICIARY</a:t>
            </a:r>
          </a:p>
          <a:p>
            <a:r>
              <a:rPr lang="en-US" dirty="0"/>
              <a:t>LEGISLATIVE OPERATIONS AND ELECTIONS</a:t>
            </a:r>
          </a:p>
          <a:p>
            <a:r>
              <a:rPr lang="en-US" dirty="0"/>
              <a:t>NATURAL RESOURCES</a:t>
            </a:r>
          </a:p>
        </p:txBody>
      </p:sp>
    </p:spTree>
    <p:extLst>
      <p:ext uri="{BB962C8B-B14F-4D97-AF65-F5344CB8AC3E}">
        <p14:creationId xmlns:p14="http://schemas.microsoft.com/office/powerpoint/2010/main" val="221624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FDA29-1570-8A50-0B17-3F73A47F6892}"/>
              </a:ext>
            </a:extLst>
          </p:cNvPr>
          <p:cNvSpPr>
            <a:spLocks noGrp="1"/>
          </p:cNvSpPr>
          <p:nvPr>
            <p:ph type="title"/>
          </p:nvPr>
        </p:nvSpPr>
        <p:spPr/>
        <p:txBody>
          <a:bodyPr/>
          <a:lstStyle/>
          <a:p>
            <a:pPr algn="ctr"/>
            <a:r>
              <a:rPr lang="en-US" dirty="0"/>
              <a:t>RESEARCH PUBLICATIONS AND MATERIALS</a:t>
            </a:r>
          </a:p>
        </p:txBody>
      </p:sp>
      <p:sp>
        <p:nvSpPr>
          <p:cNvPr id="3" name="Text Placeholder 2">
            <a:extLst>
              <a:ext uri="{FF2B5EF4-FFF2-40B4-BE49-F238E27FC236}">
                <a16:creationId xmlns:a16="http://schemas.microsoft.com/office/drawing/2014/main" id="{0B0A7A52-4F1B-FF96-2DA4-D4A75C078A01}"/>
              </a:ext>
            </a:extLst>
          </p:cNvPr>
          <p:cNvSpPr>
            <a:spLocks noGrp="1"/>
          </p:cNvSpPr>
          <p:nvPr>
            <p:ph type="body" sz="quarter" idx="10"/>
          </p:nvPr>
        </p:nvSpPr>
        <p:spPr/>
        <p:txBody>
          <a:bodyPr/>
          <a:lstStyle/>
          <a:p>
            <a:r>
              <a:rPr lang="en-US" dirty="0"/>
              <a:t>2023-2024 GUIDE TO THE LEGISLATURE</a:t>
            </a:r>
          </a:p>
          <a:p>
            <a:r>
              <a:rPr lang="en-US" dirty="0"/>
              <a:t>2023 POCKET GUIDE</a:t>
            </a:r>
          </a:p>
          <a:p>
            <a:r>
              <a:rPr lang="en-US" dirty="0"/>
              <a:t>OTHER LCB PUBLICATIONS/RESOURCES</a:t>
            </a:r>
          </a:p>
          <a:p>
            <a:r>
              <a:rPr lang="en-US" dirty="0"/>
              <a:t>PRESENTATIONS</a:t>
            </a:r>
          </a:p>
        </p:txBody>
      </p:sp>
    </p:spTree>
    <p:extLst>
      <p:ext uri="{BB962C8B-B14F-4D97-AF65-F5344CB8AC3E}">
        <p14:creationId xmlns:p14="http://schemas.microsoft.com/office/powerpoint/2010/main" val="3489007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2A4DC-7A6A-1A54-66BC-DADEB1F465F1}"/>
              </a:ext>
            </a:extLst>
          </p:cNvPr>
          <p:cNvSpPr>
            <a:spLocks noGrp="1"/>
          </p:cNvSpPr>
          <p:nvPr>
            <p:ph type="title"/>
          </p:nvPr>
        </p:nvSpPr>
        <p:spPr/>
        <p:txBody>
          <a:bodyPr/>
          <a:lstStyle/>
          <a:p>
            <a:r>
              <a:rPr lang="en-US" dirty="0"/>
              <a:t>LEGISLATIVE PROCESS – REVENUE AND MONEY		</a:t>
            </a:r>
          </a:p>
        </p:txBody>
      </p:sp>
      <p:sp>
        <p:nvSpPr>
          <p:cNvPr id="3" name="Text Placeholder 2">
            <a:extLst>
              <a:ext uri="{FF2B5EF4-FFF2-40B4-BE49-F238E27FC236}">
                <a16:creationId xmlns:a16="http://schemas.microsoft.com/office/drawing/2014/main" id="{F3815453-5587-980C-3919-B9E1D57C16D0}"/>
              </a:ext>
            </a:extLst>
          </p:cNvPr>
          <p:cNvSpPr>
            <a:spLocks noGrp="1"/>
          </p:cNvSpPr>
          <p:nvPr>
            <p:ph type="body" sz="quarter" idx="10"/>
          </p:nvPr>
        </p:nvSpPr>
        <p:spPr/>
        <p:txBody>
          <a:bodyPr/>
          <a:lstStyle/>
          <a:p>
            <a:pPr marL="0" indent="0">
              <a:buNone/>
            </a:pPr>
            <a:r>
              <a:rPr lang="en-US" dirty="0"/>
              <a:t>EACH HOUSE ALSO HAS TWO MONEY RELATED COMMITTEES</a:t>
            </a:r>
          </a:p>
          <a:p>
            <a:r>
              <a:rPr lang="en-US" dirty="0"/>
              <a:t>REVENUE (TAX)</a:t>
            </a:r>
          </a:p>
          <a:p>
            <a:r>
              <a:rPr lang="en-US" dirty="0"/>
              <a:t>WAYS AND MEANS (ASSEMBLY) AND FINANCE (SENATE)</a:t>
            </a:r>
          </a:p>
        </p:txBody>
      </p:sp>
    </p:spTree>
    <p:extLst>
      <p:ext uri="{BB962C8B-B14F-4D97-AF65-F5344CB8AC3E}">
        <p14:creationId xmlns:p14="http://schemas.microsoft.com/office/powerpoint/2010/main" val="3257911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E116-C340-8A42-CA07-3DB4DBC10A8D}"/>
              </a:ext>
            </a:extLst>
          </p:cNvPr>
          <p:cNvSpPr>
            <a:spLocks noGrp="1"/>
          </p:cNvSpPr>
          <p:nvPr>
            <p:ph type="title"/>
          </p:nvPr>
        </p:nvSpPr>
        <p:spPr/>
        <p:txBody>
          <a:bodyPr/>
          <a:lstStyle/>
          <a:p>
            <a:r>
              <a:rPr lang="en-US" dirty="0"/>
              <a:t>Legislative Process</a:t>
            </a:r>
          </a:p>
        </p:txBody>
      </p:sp>
      <p:sp>
        <p:nvSpPr>
          <p:cNvPr id="3" name="Subtitle 2">
            <a:extLst>
              <a:ext uri="{FF2B5EF4-FFF2-40B4-BE49-F238E27FC236}">
                <a16:creationId xmlns:a16="http://schemas.microsoft.com/office/drawing/2014/main" id="{4D4722CB-43CB-651A-ADEB-91231C968732}"/>
              </a:ext>
            </a:extLst>
          </p:cNvPr>
          <p:cNvSpPr>
            <a:spLocks noGrp="1"/>
          </p:cNvSpPr>
          <p:nvPr>
            <p:ph type="subTitle" idx="1"/>
          </p:nvPr>
        </p:nvSpPr>
        <p:spPr/>
        <p:txBody>
          <a:bodyPr/>
          <a:lstStyle/>
          <a:p>
            <a:r>
              <a:rPr lang="en-US" dirty="0"/>
              <a:t>Committee Hearings – Action in Committee</a:t>
            </a:r>
          </a:p>
          <a:p>
            <a:endParaRPr lang="en-US" dirty="0"/>
          </a:p>
        </p:txBody>
      </p:sp>
      <p:sp>
        <p:nvSpPr>
          <p:cNvPr id="4" name="Text Placeholder 3">
            <a:extLst>
              <a:ext uri="{FF2B5EF4-FFF2-40B4-BE49-F238E27FC236}">
                <a16:creationId xmlns:a16="http://schemas.microsoft.com/office/drawing/2014/main" id="{A1FCA7AA-940E-C082-6B1D-860A2C121CE8}"/>
              </a:ext>
            </a:extLst>
          </p:cNvPr>
          <p:cNvSpPr>
            <a:spLocks noGrp="1"/>
          </p:cNvSpPr>
          <p:nvPr>
            <p:ph type="body" sz="quarter" idx="10"/>
          </p:nvPr>
        </p:nvSpPr>
        <p:spPr/>
        <p:txBody>
          <a:bodyPr/>
          <a:lstStyle/>
          <a:p>
            <a:r>
              <a:rPr lang="en-US" sz="2400" dirty="0"/>
              <a:t>When the committee might act?</a:t>
            </a:r>
          </a:p>
          <a:p>
            <a:pPr marL="0" indent="0">
              <a:buNone/>
            </a:pPr>
            <a:endParaRPr lang="en-US" sz="1200" dirty="0"/>
          </a:p>
          <a:p>
            <a:pPr lvl="1">
              <a:spcBef>
                <a:spcPts val="0"/>
              </a:spcBef>
            </a:pPr>
            <a:r>
              <a:rPr lang="en-US" sz="2200" dirty="0"/>
              <a:t>At the committee hearing (same day the bill is heard); or </a:t>
            </a:r>
          </a:p>
          <a:p>
            <a:pPr lvl="1"/>
            <a:r>
              <a:rPr lang="en-US" sz="2200" dirty="0"/>
              <a:t>At a subsequent work session</a:t>
            </a:r>
          </a:p>
          <a:p>
            <a:pPr marL="0" indent="0">
              <a:buNone/>
            </a:pPr>
            <a:endParaRPr lang="en-US" sz="1200" dirty="0"/>
          </a:p>
          <a:p>
            <a:r>
              <a:rPr lang="en-US" sz="2400" dirty="0"/>
              <a:t>A bill dies if no action is taken by the committee passage deadline (unless the bill is exempt from the deadlines.)</a:t>
            </a:r>
          </a:p>
          <a:p>
            <a:r>
              <a:rPr lang="en-US" sz="2400" dirty="0"/>
              <a:t>Committee First House: April 14 (68th day of Session)</a:t>
            </a:r>
          </a:p>
          <a:p>
            <a:r>
              <a:rPr lang="en-US" sz="2400" dirty="0"/>
              <a:t>Committee Second House:  May 19 (103rd day of Session)</a:t>
            </a:r>
          </a:p>
          <a:p>
            <a:endParaRPr lang="en-US" dirty="0"/>
          </a:p>
        </p:txBody>
      </p:sp>
    </p:spTree>
    <p:extLst>
      <p:ext uri="{BB962C8B-B14F-4D97-AF65-F5344CB8AC3E}">
        <p14:creationId xmlns:p14="http://schemas.microsoft.com/office/powerpoint/2010/main" val="1226314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Light"/>
                <a:cs typeface="Calibri"/>
              </a:rPr>
              <a:t>Legislative Process</a:t>
            </a:r>
          </a:p>
        </p:txBody>
      </p:sp>
      <p:sp>
        <p:nvSpPr>
          <p:cNvPr id="4" name="Subtitle 3"/>
          <p:cNvSpPr>
            <a:spLocks noGrp="1"/>
          </p:cNvSpPr>
          <p:nvPr>
            <p:ph type="subTitle" idx="1"/>
          </p:nvPr>
        </p:nvSpPr>
        <p:spPr/>
        <p:txBody>
          <a:bodyPr vert="horz" lIns="91440" tIns="45720" rIns="91440" bIns="45720" rtlCol="0" anchor="t">
            <a:noAutofit/>
          </a:bodyPr>
          <a:lstStyle/>
          <a:p>
            <a:r>
              <a:rPr lang="en-US" sz="2800" dirty="0">
                <a:cs typeface="Calibri"/>
              </a:rPr>
              <a:t>Committee hearings</a:t>
            </a:r>
          </a:p>
        </p:txBody>
      </p:sp>
      <p:sp>
        <p:nvSpPr>
          <p:cNvPr id="5" name="Text Placeholder 4"/>
          <p:cNvSpPr>
            <a:spLocks noGrp="1"/>
          </p:cNvSpPr>
          <p:nvPr>
            <p:ph type="body" sz="quarter" idx="10"/>
          </p:nvPr>
        </p:nvSpPr>
        <p:spPr/>
        <p:txBody>
          <a:bodyPr vert="horz" lIns="91440" tIns="45720" rIns="91440" bIns="45720" rtlCol="0" anchor="t">
            <a:normAutofit/>
          </a:bodyPr>
          <a:lstStyle/>
          <a:p>
            <a:pPr lvl="0"/>
            <a:endParaRPr lang="en-US" sz="3600" dirty="0">
              <a:solidFill>
                <a:srgbClr val="FFFFFF"/>
              </a:solidFill>
            </a:endParaRPr>
          </a:p>
          <a:p>
            <a:pPr lvl="0"/>
            <a:endParaRPr lang="en-US" sz="3600" dirty="0">
              <a:solidFill>
                <a:srgbClr val="FFFFFF"/>
              </a:solidFill>
            </a:endParaRPr>
          </a:p>
          <a:p>
            <a:pPr lvl="0"/>
            <a:endParaRPr lang="en-US" sz="3600" dirty="0">
              <a:solidFill>
                <a:srgbClr val="FFFFFF"/>
              </a:solidFill>
            </a:endParaRPr>
          </a:p>
          <a:p>
            <a:endParaRPr lang="en-US" dirty="0"/>
          </a:p>
        </p:txBody>
      </p:sp>
      <p:sp>
        <p:nvSpPr>
          <p:cNvPr id="3" name="Content Placeholder 2"/>
          <p:cNvSpPr>
            <a:spLocks noGrp="1"/>
          </p:cNvSpPr>
          <p:nvPr>
            <p:ph type="body" sz="quarter" idx="4294967295"/>
          </p:nvPr>
        </p:nvSpPr>
        <p:spPr>
          <a:xfrm>
            <a:off x="937549" y="1840158"/>
            <a:ext cx="9178724" cy="3765550"/>
          </a:xfrm>
        </p:spPr>
        <p:txBody>
          <a:bodyPr vert="horz" lIns="91440" tIns="45720" rIns="91440" bIns="45720" rtlCol="0" anchor="t">
            <a:normAutofit fontScale="40000" lnSpcReduction="20000"/>
          </a:bodyPr>
          <a:lstStyle/>
          <a:p>
            <a:pPr marL="0" indent="0">
              <a:buNone/>
            </a:pPr>
            <a:r>
              <a:rPr lang="en-US" sz="7600" dirty="0"/>
              <a:t>Committee chair schedules bills:</a:t>
            </a:r>
          </a:p>
          <a:p>
            <a:pPr marL="0" indent="0">
              <a:buNone/>
            </a:pPr>
            <a:endParaRPr lang="en-US" sz="7600" dirty="0">
              <a:cs typeface="Calibri"/>
            </a:endParaRPr>
          </a:p>
          <a:p>
            <a:pPr marL="685800" lvl="2"/>
            <a:r>
              <a:rPr lang="en-US" sz="7600" dirty="0"/>
              <a:t>Agendas are posted. </a:t>
            </a:r>
          </a:p>
          <a:p>
            <a:pPr marL="685800" lvl="2"/>
            <a:endParaRPr lang="en-US" sz="7600" dirty="0">
              <a:cs typeface="Calibri"/>
            </a:endParaRPr>
          </a:p>
          <a:p>
            <a:pPr marL="685800" lvl="2"/>
            <a:r>
              <a:rPr lang="en-US" sz="7600" dirty="0"/>
              <a:t>All meetings are public. </a:t>
            </a:r>
            <a:endParaRPr lang="en-US" sz="7600" dirty="0">
              <a:cs typeface="Calibri"/>
            </a:endParaRPr>
          </a:p>
          <a:p>
            <a:pPr marL="685800" lvl="2"/>
            <a:endParaRPr lang="en-US" sz="7600" dirty="0"/>
          </a:p>
          <a:p>
            <a:pPr marL="685800" lvl="2"/>
            <a:r>
              <a:rPr lang="en-US" sz="7600" dirty="0"/>
              <a:t>Most meetings are videoconferenced from Carson City to Las Vegas and the public is encouraged to participate. </a:t>
            </a:r>
            <a:endParaRPr lang="en-US" sz="7600" dirty="0">
              <a:cs typeface="Calibri"/>
            </a:endParaRPr>
          </a:p>
          <a:p>
            <a:pPr marL="914400" lvl="2" indent="0">
              <a:buNone/>
            </a:pPr>
            <a:endParaRPr lang="en-US" sz="9600" dirty="0"/>
          </a:p>
          <a:p>
            <a:endParaRPr lang="en-US" dirty="0"/>
          </a:p>
        </p:txBody>
      </p:sp>
    </p:spTree>
    <p:extLst>
      <p:ext uri="{BB962C8B-B14F-4D97-AF65-F5344CB8AC3E}">
        <p14:creationId xmlns:p14="http://schemas.microsoft.com/office/powerpoint/2010/main" val="427809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Process</a:t>
            </a:r>
          </a:p>
        </p:txBody>
      </p:sp>
      <p:sp>
        <p:nvSpPr>
          <p:cNvPr id="3" name="Subtitle 2"/>
          <p:cNvSpPr>
            <a:spLocks noGrp="1"/>
          </p:cNvSpPr>
          <p:nvPr>
            <p:ph type="subTitle" idx="1"/>
          </p:nvPr>
        </p:nvSpPr>
        <p:spPr/>
        <p:txBody>
          <a:bodyPr/>
          <a:lstStyle/>
          <a:p>
            <a:r>
              <a:rPr lang="en-US" sz="2400" dirty="0"/>
              <a:t>Committee hearings – common committee actions</a:t>
            </a:r>
          </a:p>
        </p:txBody>
      </p:sp>
      <p:sp>
        <p:nvSpPr>
          <p:cNvPr id="4" name="Text Placeholder 3"/>
          <p:cNvSpPr>
            <a:spLocks noGrp="1"/>
          </p:cNvSpPr>
          <p:nvPr>
            <p:ph type="body" sz="quarter" idx="10"/>
          </p:nvPr>
        </p:nvSpPr>
        <p:spPr/>
        <p:txBody>
          <a:bodyPr/>
          <a:lstStyle/>
          <a:p>
            <a:r>
              <a:rPr lang="en-US" sz="2200" dirty="0"/>
              <a:t>Do Pass</a:t>
            </a:r>
          </a:p>
          <a:p>
            <a:r>
              <a:rPr lang="en-US" sz="2200" dirty="0"/>
              <a:t>Amend and Do Pass</a:t>
            </a:r>
          </a:p>
          <a:p>
            <a:r>
              <a:rPr lang="en-US" sz="2200" dirty="0"/>
              <a:t>Do Adopt</a:t>
            </a:r>
          </a:p>
          <a:p>
            <a:r>
              <a:rPr lang="en-US" sz="2200" dirty="0"/>
              <a:t>Rerefer (with or without recommendation)</a:t>
            </a:r>
          </a:p>
          <a:p>
            <a:r>
              <a:rPr lang="en-US" sz="2200" dirty="0"/>
              <a:t>Indefinitely Postpone (IP)</a:t>
            </a:r>
          </a:p>
          <a:p>
            <a:r>
              <a:rPr lang="en-US" sz="2200" dirty="0"/>
              <a:t>No Action</a:t>
            </a:r>
          </a:p>
          <a:p>
            <a:pPr marL="0" indent="0">
              <a:buNone/>
            </a:pPr>
            <a:endParaRPr lang="en-US" dirty="0"/>
          </a:p>
        </p:txBody>
      </p:sp>
    </p:spTree>
    <p:extLst>
      <p:ext uri="{BB962C8B-B14F-4D97-AF65-F5344CB8AC3E}">
        <p14:creationId xmlns:p14="http://schemas.microsoft.com/office/powerpoint/2010/main" val="100894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17CB-2701-324F-EA4A-D8324F7388A0}"/>
              </a:ext>
            </a:extLst>
          </p:cNvPr>
          <p:cNvSpPr>
            <a:spLocks noGrp="1"/>
          </p:cNvSpPr>
          <p:nvPr>
            <p:ph type="title"/>
          </p:nvPr>
        </p:nvSpPr>
        <p:spPr/>
        <p:txBody>
          <a:bodyPr/>
          <a:lstStyle/>
          <a:p>
            <a:r>
              <a:rPr lang="en-US" dirty="0"/>
              <a:t>Legislative Process</a:t>
            </a:r>
          </a:p>
        </p:txBody>
      </p:sp>
      <p:sp>
        <p:nvSpPr>
          <p:cNvPr id="3" name="Subtitle 2">
            <a:extLst>
              <a:ext uri="{FF2B5EF4-FFF2-40B4-BE49-F238E27FC236}">
                <a16:creationId xmlns:a16="http://schemas.microsoft.com/office/drawing/2014/main" id="{7284935A-6193-AC5F-E99D-686602479129}"/>
              </a:ext>
            </a:extLst>
          </p:cNvPr>
          <p:cNvSpPr>
            <a:spLocks noGrp="1"/>
          </p:cNvSpPr>
          <p:nvPr>
            <p:ph type="subTitle" idx="1"/>
          </p:nvPr>
        </p:nvSpPr>
        <p:spPr/>
        <p:txBody>
          <a:bodyPr/>
          <a:lstStyle/>
          <a:p>
            <a:r>
              <a:rPr lang="en-US" dirty="0"/>
              <a:t>Step by Step</a:t>
            </a:r>
          </a:p>
        </p:txBody>
      </p:sp>
      <p:sp>
        <p:nvSpPr>
          <p:cNvPr id="4" name="Text Placeholder 3">
            <a:extLst>
              <a:ext uri="{FF2B5EF4-FFF2-40B4-BE49-F238E27FC236}">
                <a16:creationId xmlns:a16="http://schemas.microsoft.com/office/drawing/2014/main" id="{12E87C5B-8EF8-EFC7-73CD-970706056EBA}"/>
              </a:ext>
            </a:extLst>
          </p:cNvPr>
          <p:cNvSpPr>
            <a:spLocks noGrp="1"/>
          </p:cNvSpPr>
          <p:nvPr>
            <p:ph type="body" sz="quarter" idx="10"/>
          </p:nvPr>
        </p:nvSpPr>
        <p:spPr/>
        <p:txBody>
          <a:bodyPr>
            <a:normAutofit lnSpcReduction="10000"/>
          </a:bodyPr>
          <a:lstStyle/>
          <a:p>
            <a:r>
              <a:rPr lang="en-US" dirty="0"/>
              <a:t>Bill reported out of committee with a recommended action.</a:t>
            </a:r>
          </a:p>
          <a:p>
            <a:r>
              <a:rPr lang="en-US" dirty="0"/>
              <a:t>Second Reading and amendment of bills. </a:t>
            </a:r>
          </a:p>
          <a:p>
            <a:pPr lvl="1"/>
            <a:r>
              <a:rPr lang="en-US" dirty="0"/>
              <a:t>Bill read a second time;</a:t>
            </a:r>
          </a:p>
          <a:p>
            <a:pPr lvl="1"/>
            <a:r>
              <a:rPr lang="en-US" dirty="0"/>
              <a:t>Amendments, if any, are considered and adopted; and </a:t>
            </a:r>
          </a:p>
          <a:p>
            <a:pPr lvl="1"/>
            <a:r>
              <a:rPr lang="en-US" dirty="0"/>
              <a:t>If adopted, bill reprinted and “engrossed”. </a:t>
            </a:r>
          </a:p>
          <a:p>
            <a:r>
              <a:rPr lang="en-US" dirty="0"/>
              <a:t>Third Reading and General File. </a:t>
            </a:r>
          </a:p>
          <a:p>
            <a:pPr lvl="1"/>
            <a:r>
              <a:rPr lang="en-US" dirty="0"/>
              <a:t>Bill read third time on General File and any additional amendments considered.</a:t>
            </a:r>
          </a:p>
          <a:p>
            <a:pPr lvl="1"/>
            <a:r>
              <a:rPr lang="en-US" dirty="0"/>
              <a:t>General file – Debate merits of bill and final vote. </a:t>
            </a:r>
          </a:p>
          <a:p>
            <a:r>
              <a:rPr lang="en-US" dirty="0"/>
              <a:t>First House Passage Deadline–April 25 (79th day of Session)</a:t>
            </a:r>
          </a:p>
          <a:p>
            <a:pPr lvl="1"/>
            <a:r>
              <a:rPr lang="en-US" dirty="0"/>
              <a:t>Exemptions may apply for certain fiscal measures or bills relating to legislative business</a:t>
            </a:r>
          </a:p>
          <a:p>
            <a:r>
              <a:rPr lang="en-US" dirty="0"/>
              <a:t>Second House Passage Deadline–May 26 (110</a:t>
            </a:r>
            <a:r>
              <a:rPr lang="en-US" baseline="30000" dirty="0"/>
              <a:t>th</a:t>
            </a:r>
            <a:r>
              <a:rPr lang="en-US" dirty="0"/>
              <a:t> day of Session)</a:t>
            </a:r>
          </a:p>
        </p:txBody>
      </p:sp>
    </p:spTree>
    <p:extLst>
      <p:ext uri="{BB962C8B-B14F-4D97-AF65-F5344CB8AC3E}">
        <p14:creationId xmlns:p14="http://schemas.microsoft.com/office/powerpoint/2010/main" val="1852989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process: Conference Committees</a:t>
            </a:r>
          </a:p>
        </p:txBody>
      </p:sp>
      <p:sp>
        <p:nvSpPr>
          <p:cNvPr id="3" name="Subtitle 2"/>
          <p:cNvSpPr>
            <a:spLocks noGrp="1"/>
          </p:cNvSpPr>
          <p:nvPr>
            <p:ph type="subTitle" idx="1"/>
          </p:nvPr>
        </p:nvSpPr>
        <p:spPr/>
        <p:txBody>
          <a:bodyPr/>
          <a:lstStyle/>
          <a:p>
            <a:r>
              <a:rPr lang="en-US" sz="2400" dirty="0"/>
              <a:t>Resolution of house differences (if Necessary)</a:t>
            </a:r>
          </a:p>
        </p:txBody>
      </p:sp>
      <p:sp>
        <p:nvSpPr>
          <p:cNvPr id="4" name="Text Placeholder 3"/>
          <p:cNvSpPr>
            <a:spLocks noGrp="1"/>
          </p:cNvSpPr>
          <p:nvPr>
            <p:ph type="body" sz="quarter" idx="10"/>
          </p:nvPr>
        </p:nvSpPr>
        <p:spPr>
          <a:xfrm>
            <a:off x="336384" y="1848086"/>
            <a:ext cx="11496675" cy="4215781"/>
          </a:xfrm>
        </p:spPr>
        <p:txBody>
          <a:bodyPr>
            <a:normAutofit/>
          </a:bodyPr>
          <a:lstStyle/>
          <a:p>
            <a:pPr marL="457200">
              <a:lnSpc>
                <a:spcPct val="120000"/>
              </a:lnSpc>
              <a:defRPr/>
            </a:pPr>
            <a:r>
              <a:rPr lang="en-US" sz="2200" dirty="0"/>
              <a:t>If the bill has no amendments in the second house, it goes to the Governor. </a:t>
            </a:r>
          </a:p>
          <a:p>
            <a:pPr marL="457200">
              <a:lnSpc>
                <a:spcPct val="120000"/>
              </a:lnSpc>
              <a:defRPr/>
            </a:pPr>
            <a:r>
              <a:rPr lang="en-US" sz="2200" dirty="0"/>
              <a:t>If the bill is amended by the second house:</a:t>
            </a:r>
          </a:p>
          <a:p>
            <a:pPr lvl="1">
              <a:lnSpc>
                <a:spcPct val="120000"/>
              </a:lnSpc>
              <a:buSzPct val="75000"/>
              <a:buFont typeface="Wingdings" panose="05000000000000000000" pitchFamily="2" charset="2"/>
              <a:buChar char="§"/>
              <a:defRPr/>
            </a:pPr>
            <a:r>
              <a:rPr lang="en-US" sz="2200" dirty="0"/>
              <a:t>Does the first house “</a:t>
            </a:r>
            <a:r>
              <a:rPr lang="en-US" sz="2200" b="1" i="1" u="sng" dirty="0"/>
              <a:t>Concur</a:t>
            </a:r>
            <a:r>
              <a:rPr lang="en-US" sz="2200" dirty="0"/>
              <a:t>”  with the second house’s amendment?  If so, the bill goes to the Governor.  </a:t>
            </a:r>
          </a:p>
          <a:p>
            <a:pPr lvl="1">
              <a:lnSpc>
                <a:spcPct val="120000"/>
              </a:lnSpc>
              <a:buSzPct val="75000"/>
              <a:buFont typeface="Wingdings" panose="05000000000000000000" pitchFamily="2" charset="2"/>
              <a:buChar char="§"/>
              <a:defRPr/>
            </a:pPr>
            <a:r>
              <a:rPr lang="en-US" sz="2200" dirty="0"/>
              <a:t>If the first house does not concur (does not agree with) the second house amendment, does the second house “</a:t>
            </a:r>
            <a:r>
              <a:rPr lang="en-US" sz="2200" b="1" i="1" u="sng" dirty="0"/>
              <a:t>Recede</a:t>
            </a:r>
            <a:r>
              <a:rPr lang="en-US" sz="2200" dirty="0"/>
              <a:t>” its amendment?  If so, the bill goes to the Governor. </a:t>
            </a:r>
          </a:p>
          <a:p>
            <a:pPr lvl="1">
              <a:lnSpc>
                <a:spcPct val="120000"/>
              </a:lnSpc>
              <a:buSzPct val="75000"/>
              <a:buFont typeface="Wingdings" panose="05000000000000000000" pitchFamily="2" charset="2"/>
              <a:buChar char="§"/>
              <a:defRPr/>
            </a:pPr>
            <a:r>
              <a:rPr lang="en-US" sz="2200" dirty="0"/>
              <a:t>If the second house does not recede, the bill is assigned to a conference committee. </a:t>
            </a:r>
          </a:p>
        </p:txBody>
      </p:sp>
    </p:spTree>
    <p:extLst>
      <p:ext uri="{BB962C8B-B14F-4D97-AF65-F5344CB8AC3E}">
        <p14:creationId xmlns:p14="http://schemas.microsoft.com/office/powerpoint/2010/main" val="1909937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Legislative process</a:t>
            </a:r>
          </a:p>
        </p:txBody>
      </p:sp>
      <p:sp>
        <p:nvSpPr>
          <p:cNvPr id="3" name="Subtitle 2"/>
          <p:cNvSpPr>
            <a:spLocks noGrp="1"/>
          </p:cNvSpPr>
          <p:nvPr>
            <p:ph type="subTitle" idx="1"/>
          </p:nvPr>
        </p:nvSpPr>
        <p:spPr/>
        <p:txBody>
          <a:bodyPr/>
          <a:lstStyle/>
          <a:p>
            <a:r>
              <a:rPr lang="en-US" sz="2400"/>
              <a:t>Role of the governor</a:t>
            </a:r>
          </a:p>
        </p:txBody>
      </p:sp>
      <p:sp>
        <p:nvSpPr>
          <p:cNvPr id="4" name="Text Placeholder 3"/>
          <p:cNvSpPr>
            <a:spLocks noGrp="1"/>
          </p:cNvSpPr>
          <p:nvPr>
            <p:ph type="body" sz="quarter" idx="10"/>
          </p:nvPr>
        </p:nvSpPr>
        <p:spPr>
          <a:xfrm>
            <a:off x="344885" y="1841166"/>
            <a:ext cx="11496675" cy="3765550"/>
          </a:xfrm>
        </p:spPr>
        <p:txBody>
          <a:bodyPr/>
          <a:lstStyle/>
          <a:p>
            <a:pPr marL="457200" lvl="1">
              <a:lnSpc>
                <a:spcPct val="100000"/>
              </a:lnSpc>
              <a:spcBef>
                <a:spcPts val="0"/>
              </a:spcBef>
              <a:defRPr/>
            </a:pPr>
            <a:r>
              <a:rPr lang="en-US" sz="2200" dirty="0"/>
              <a:t>Sign the bill; </a:t>
            </a:r>
          </a:p>
          <a:p>
            <a:pPr marL="457200" lvl="1">
              <a:lnSpc>
                <a:spcPct val="100000"/>
              </a:lnSpc>
              <a:spcBef>
                <a:spcPts val="0"/>
              </a:spcBef>
              <a:defRPr/>
            </a:pPr>
            <a:endParaRPr lang="en-US" sz="2200" dirty="0"/>
          </a:p>
          <a:p>
            <a:pPr marL="457200" lvl="2">
              <a:lnSpc>
                <a:spcPct val="100000"/>
              </a:lnSpc>
              <a:spcBef>
                <a:spcPts val="0"/>
              </a:spcBef>
              <a:defRPr/>
            </a:pPr>
            <a:r>
              <a:rPr lang="en-US" sz="2200" dirty="0"/>
              <a:t>Within five (5) days if Legislature in session (excluding the day of receipt and Sundays); </a:t>
            </a:r>
          </a:p>
          <a:p>
            <a:pPr marL="457200" lvl="2">
              <a:lnSpc>
                <a:spcPct val="100000"/>
              </a:lnSpc>
              <a:spcBef>
                <a:spcPts val="0"/>
              </a:spcBef>
              <a:defRPr/>
            </a:pPr>
            <a:endParaRPr lang="en-US" sz="2200" dirty="0"/>
          </a:p>
          <a:p>
            <a:pPr marL="457200" lvl="2">
              <a:lnSpc>
                <a:spcPct val="100000"/>
              </a:lnSpc>
              <a:spcBef>
                <a:spcPts val="0"/>
              </a:spcBef>
              <a:defRPr/>
            </a:pPr>
            <a:r>
              <a:rPr lang="en-US" sz="2200" dirty="0"/>
              <a:t>Within ten (10) days if Legislature has adjourned (excluding the day of receipt and Sundays); </a:t>
            </a:r>
          </a:p>
          <a:p>
            <a:pPr marL="457200" lvl="1">
              <a:lnSpc>
                <a:spcPct val="100000"/>
              </a:lnSpc>
              <a:spcBef>
                <a:spcPts val="0"/>
              </a:spcBef>
              <a:defRPr/>
            </a:pPr>
            <a:endParaRPr lang="en-US" sz="2200" dirty="0"/>
          </a:p>
          <a:p>
            <a:pPr marL="457200" lvl="1">
              <a:lnSpc>
                <a:spcPct val="100000"/>
              </a:lnSpc>
              <a:spcBef>
                <a:spcPts val="0"/>
              </a:spcBef>
              <a:defRPr/>
            </a:pPr>
            <a:r>
              <a:rPr lang="en-US" sz="2200" dirty="0"/>
              <a:t>Veto the bill; and </a:t>
            </a:r>
          </a:p>
          <a:p>
            <a:pPr marL="457200" lvl="1">
              <a:lnSpc>
                <a:spcPct val="100000"/>
              </a:lnSpc>
              <a:spcBef>
                <a:spcPts val="0"/>
              </a:spcBef>
              <a:defRPr/>
            </a:pPr>
            <a:endParaRPr lang="en-US" sz="2200" dirty="0"/>
          </a:p>
          <a:p>
            <a:pPr marL="457200" lvl="1">
              <a:lnSpc>
                <a:spcPct val="100000"/>
              </a:lnSpc>
              <a:spcBef>
                <a:spcPts val="0"/>
              </a:spcBef>
              <a:defRPr/>
            </a:pPr>
            <a:r>
              <a:rPr lang="en-US" sz="2200" dirty="0"/>
              <a:t>Not sign the bill within the period allowed (effectively allowing the bill to go into law without the Governor’s signature). </a:t>
            </a:r>
          </a:p>
          <a:p>
            <a:endParaRPr lang="en-US" dirty="0"/>
          </a:p>
        </p:txBody>
      </p:sp>
    </p:spTree>
    <p:extLst>
      <p:ext uri="{BB962C8B-B14F-4D97-AF65-F5344CB8AC3E}">
        <p14:creationId xmlns:p14="http://schemas.microsoft.com/office/powerpoint/2010/main" val="1894235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4A7B8-8E5A-46A6-8593-DF6334B54773}"/>
              </a:ext>
            </a:extLst>
          </p:cNvPr>
          <p:cNvSpPr>
            <a:spLocks noGrp="1"/>
          </p:cNvSpPr>
          <p:nvPr>
            <p:ph type="title"/>
          </p:nvPr>
        </p:nvSpPr>
        <p:spPr/>
        <p:txBody>
          <a:bodyPr>
            <a:normAutofit/>
          </a:bodyPr>
          <a:lstStyle/>
          <a:p>
            <a:r>
              <a:rPr lang="en-US" dirty="0"/>
              <a:t>Providing Testimony to the Legislature: </a:t>
            </a:r>
            <a:r>
              <a:rPr lang="en-US" b="0" i="1" cap="none" dirty="0"/>
              <a:t>Preparation</a:t>
            </a:r>
            <a:endParaRPr lang="en-US" dirty="0"/>
          </a:p>
        </p:txBody>
      </p:sp>
      <p:sp>
        <p:nvSpPr>
          <p:cNvPr id="5" name="Text Placeholder 4">
            <a:extLst>
              <a:ext uri="{FF2B5EF4-FFF2-40B4-BE49-F238E27FC236}">
                <a16:creationId xmlns:a16="http://schemas.microsoft.com/office/drawing/2014/main" id="{CB74BF94-8954-40CB-A2D8-F30937B774F5}"/>
              </a:ext>
            </a:extLst>
          </p:cNvPr>
          <p:cNvSpPr>
            <a:spLocks noGrp="1"/>
          </p:cNvSpPr>
          <p:nvPr>
            <p:ph type="body" sz="quarter" idx="10"/>
          </p:nvPr>
        </p:nvSpPr>
        <p:spPr>
          <a:xfrm>
            <a:off x="336884" y="1546183"/>
            <a:ext cx="5507038" cy="3765634"/>
          </a:xfrm>
        </p:spPr>
        <p:txBody>
          <a:bodyPr>
            <a:normAutofit/>
          </a:bodyPr>
          <a:lstStyle/>
          <a:p>
            <a:pPr>
              <a:spcAft>
                <a:spcPts val="1200"/>
              </a:spcAft>
            </a:pPr>
            <a:r>
              <a:rPr lang="en-US" sz="2400" dirty="0"/>
              <a:t>Understand the process.</a:t>
            </a:r>
          </a:p>
          <a:p>
            <a:pPr>
              <a:spcAft>
                <a:spcPts val="1200"/>
              </a:spcAft>
            </a:pPr>
            <a:r>
              <a:rPr lang="en-US" sz="2400" dirty="0"/>
              <a:t>Be flexible on the presentation length.</a:t>
            </a:r>
          </a:p>
          <a:p>
            <a:pPr>
              <a:spcAft>
                <a:spcPts val="1200"/>
              </a:spcAft>
            </a:pPr>
            <a:r>
              <a:rPr lang="en-US" sz="2400" dirty="0"/>
              <a:t>Be strategic with your goals.</a:t>
            </a:r>
          </a:p>
          <a:p>
            <a:pPr>
              <a:spcAft>
                <a:spcPts val="1200"/>
              </a:spcAft>
            </a:pPr>
            <a:r>
              <a:rPr lang="en-US" sz="2400" dirty="0"/>
              <a:t>Be aware of the rules and what the chair wants.</a:t>
            </a:r>
          </a:p>
        </p:txBody>
      </p:sp>
      <p:sp>
        <p:nvSpPr>
          <p:cNvPr id="6" name="Text Placeholder 5">
            <a:extLst>
              <a:ext uri="{FF2B5EF4-FFF2-40B4-BE49-F238E27FC236}">
                <a16:creationId xmlns:a16="http://schemas.microsoft.com/office/drawing/2014/main" id="{F117B923-E6F2-45C3-8129-FC2217ABD689}"/>
              </a:ext>
            </a:extLst>
          </p:cNvPr>
          <p:cNvSpPr>
            <a:spLocks noGrp="1"/>
          </p:cNvSpPr>
          <p:nvPr>
            <p:ph type="body" sz="quarter" idx="11"/>
          </p:nvPr>
        </p:nvSpPr>
        <p:spPr>
          <a:xfrm>
            <a:off x="6325522" y="1546182"/>
            <a:ext cx="5507038" cy="4062765"/>
          </a:xfrm>
        </p:spPr>
        <p:txBody>
          <a:bodyPr>
            <a:normAutofit fontScale="92500" lnSpcReduction="20000"/>
          </a:bodyPr>
          <a:lstStyle/>
          <a:p>
            <a:pPr>
              <a:spcAft>
                <a:spcPts val="1200"/>
              </a:spcAft>
            </a:pPr>
            <a:r>
              <a:rPr lang="en-US" sz="2400" dirty="0"/>
              <a:t>Check the schedule and be at the right place at the right time.</a:t>
            </a:r>
          </a:p>
          <a:p>
            <a:pPr>
              <a:spcAft>
                <a:spcPts val="1200"/>
              </a:spcAft>
            </a:pPr>
            <a:r>
              <a:rPr lang="en-US" sz="2400" dirty="0"/>
              <a:t>Watch a committee meeting ahead of time.</a:t>
            </a:r>
          </a:p>
          <a:p>
            <a:pPr>
              <a:spcAft>
                <a:spcPts val="1200"/>
              </a:spcAft>
            </a:pPr>
            <a:r>
              <a:rPr lang="en-US" sz="2400" dirty="0"/>
              <a:t>Check media for breaking news.</a:t>
            </a:r>
          </a:p>
          <a:p>
            <a:pPr>
              <a:spcAft>
                <a:spcPts val="1200"/>
              </a:spcAft>
            </a:pPr>
            <a:r>
              <a:rPr lang="en-US" sz="2400" dirty="0"/>
              <a:t>Remember legislative meetings may be  conducted via videoconference in both Carson City and Las Vegas.</a:t>
            </a:r>
          </a:p>
          <a:p>
            <a:pPr>
              <a:spcAft>
                <a:spcPts val="1200"/>
              </a:spcAft>
            </a:pPr>
            <a:r>
              <a:rPr lang="en-US" sz="2400" dirty="0"/>
              <a:t>Sometimes public testimony is also allowed via call-in telephone participation.</a:t>
            </a:r>
          </a:p>
          <a:p>
            <a:pPr>
              <a:spcAft>
                <a:spcPts val="1200"/>
              </a:spcAft>
            </a:pPr>
            <a:r>
              <a:rPr lang="en-US" sz="2400" dirty="0"/>
              <a:t>PRACTICE.</a:t>
            </a:r>
          </a:p>
          <a:p>
            <a:pPr>
              <a:spcAft>
                <a:spcPts val="1200"/>
              </a:spcAft>
            </a:pPr>
            <a:endParaRPr lang="en-US" sz="2400" dirty="0"/>
          </a:p>
        </p:txBody>
      </p:sp>
    </p:spTree>
    <p:extLst>
      <p:ext uri="{BB962C8B-B14F-4D97-AF65-F5344CB8AC3E}">
        <p14:creationId xmlns:p14="http://schemas.microsoft.com/office/powerpoint/2010/main" val="3649315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FB7ED-FE72-4D9B-B574-0110E9A65346}"/>
              </a:ext>
            </a:extLst>
          </p:cNvPr>
          <p:cNvSpPr>
            <a:spLocks noGrp="1"/>
          </p:cNvSpPr>
          <p:nvPr>
            <p:ph type="title"/>
          </p:nvPr>
        </p:nvSpPr>
        <p:spPr/>
        <p:txBody>
          <a:bodyPr>
            <a:normAutofit/>
          </a:bodyPr>
          <a:lstStyle/>
          <a:p>
            <a:r>
              <a:rPr lang="en-US" dirty="0"/>
              <a:t>Providing Testimony to the Legislature: </a:t>
            </a:r>
            <a:r>
              <a:rPr lang="en-US" b="0" i="1" cap="none" dirty="0"/>
              <a:t>The Presentation</a:t>
            </a:r>
            <a:endParaRPr lang="en-US" b="0" i="1" dirty="0"/>
          </a:p>
        </p:txBody>
      </p:sp>
      <p:sp>
        <p:nvSpPr>
          <p:cNvPr id="4" name="Text Placeholder 3">
            <a:extLst>
              <a:ext uri="{FF2B5EF4-FFF2-40B4-BE49-F238E27FC236}">
                <a16:creationId xmlns:a16="http://schemas.microsoft.com/office/drawing/2014/main" id="{D2981E6D-1707-44D8-8424-82277161AACF}"/>
              </a:ext>
            </a:extLst>
          </p:cNvPr>
          <p:cNvSpPr>
            <a:spLocks noGrp="1"/>
          </p:cNvSpPr>
          <p:nvPr>
            <p:ph type="body" sz="quarter" idx="10"/>
          </p:nvPr>
        </p:nvSpPr>
        <p:spPr>
          <a:xfrm>
            <a:off x="336884" y="1135365"/>
            <a:ext cx="5507038" cy="3765634"/>
          </a:xfrm>
        </p:spPr>
        <p:txBody>
          <a:bodyPr>
            <a:noAutofit/>
          </a:bodyPr>
          <a:lstStyle/>
          <a:p>
            <a:pPr>
              <a:spcAft>
                <a:spcPts val="1200"/>
              </a:spcAft>
            </a:pPr>
            <a:r>
              <a:rPr lang="en-US" sz="2400" dirty="0"/>
              <a:t>Dress professionally. </a:t>
            </a:r>
          </a:p>
          <a:p>
            <a:pPr>
              <a:spcAft>
                <a:spcPts val="1200"/>
              </a:spcAft>
            </a:pPr>
            <a:r>
              <a:rPr lang="en-US" sz="2400" dirty="0"/>
              <a:t>First 30 seconds are very important. </a:t>
            </a:r>
          </a:p>
          <a:p>
            <a:pPr>
              <a:spcAft>
                <a:spcPts val="1200"/>
              </a:spcAft>
            </a:pPr>
            <a:r>
              <a:rPr lang="en-US" sz="2400" dirty="0"/>
              <a:t>Know how to greet the chair and audience (Chair ____). </a:t>
            </a:r>
          </a:p>
          <a:p>
            <a:pPr>
              <a:spcAft>
                <a:spcPts val="1200"/>
              </a:spcAft>
            </a:pPr>
            <a:r>
              <a:rPr lang="en-US" sz="2400" dirty="0"/>
              <a:t>Summarize, be accurate but not too technical. </a:t>
            </a:r>
          </a:p>
          <a:p>
            <a:pPr>
              <a:spcAft>
                <a:spcPts val="1200"/>
              </a:spcAft>
            </a:pPr>
            <a:r>
              <a:rPr lang="en-US" sz="2400" dirty="0"/>
              <a:t>Avoid jargon. </a:t>
            </a:r>
          </a:p>
        </p:txBody>
      </p:sp>
      <p:sp>
        <p:nvSpPr>
          <p:cNvPr id="5" name="Text Placeholder 4">
            <a:extLst>
              <a:ext uri="{FF2B5EF4-FFF2-40B4-BE49-F238E27FC236}">
                <a16:creationId xmlns:a16="http://schemas.microsoft.com/office/drawing/2014/main" id="{8FBE96AF-394B-49B0-8B3B-11B86DB70FED}"/>
              </a:ext>
            </a:extLst>
          </p:cNvPr>
          <p:cNvSpPr>
            <a:spLocks noGrp="1"/>
          </p:cNvSpPr>
          <p:nvPr>
            <p:ph type="body" sz="quarter" idx="11"/>
          </p:nvPr>
        </p:nvSpPr>
        <p:spPr>
          <a:xfrm>
            <a:off x="6325522" y="1135365"/>
            <a:ext cx="5507038" cy="3765634"/>
          </a:xfrm>
        </p:spPr>
        <p:txBody>
          <a:bodyPr>
            <a:noAutofit/>
          </a:bodyPr>
          <a:lstStyle/>
          <a:p>
            <a:pPr>
              <a:spcAft>
                <a:spcPts val="1200"/>
              </a:spcAft>
            </a:pPr>
            <a:r>
              <a:rPr lang="en-US" sz="2400" dirty="0"/>
              <a:t>Use handouts sparingly. </a:t>
            </a:r>
          </a:p>
          <a:p>
            <a:pPr>
              <a:spcAft>
                <a:spcPts val="1200"/>
              </a:spcAft>
            </a:pPr>
            <a:r>
              <a:rPr lang="en-US" sz="2400" dirty="0"/>
              <a:t>Use PowerPoint presentations selectively. </a:t>
            </a:r>
          </a:p>
          <a:p>
            <a:pPr>
              <a:spcAft>
                <a:spcPts val="1200"/>
              </a:spcAft>
            </a:pPr>
            <a:r>
              <a:rPr lang="en-US" sz="2400" dirty="0"/>
              <a:t>Remember: YOU are the expert. </a:t>
            </a:r>
          </a:p>
          <a:p>
            <a:pPr>
              <a:spcAft>
                <a:spcPts val="1200"/>
              </a:spcAft>
            </a:pPr>
            <a:r>
              <a:rPr lang="en-US" sz="2400" dirty="0"/>
              <a:t>Be flexible – sometimes agenda items are taken out of order.</a:t>
            </a:r>
          </a:p>
          <a:p>
            <a:pPr>
              <a:spcAft>
                <a:spcPts val="1200"/>
              </a:spcAft>
            </a:pPr>
            <a:r>
              <a:rPr lang="en-US" sz="2400" dirty="0"/>
              <a:t>Make eye contact.</a:t>
            </a:r>
          </a:p>
        </p:txBody>
      </p:sp>
    </p:spTree>
    <p:extLst>
      <p:ext uri="{BB962C8B-B14F-4D97-AF65-F5344CB8AC3E}">
        <p14:creationId xmlns:p14="http://schemas.microsoft.com/office/powerpoint/2010/main" val="708626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B4F5DC8-15E3-480E-A06D-9145B8F81A66}"/>
              </a:ext>
            </a:extLst>
          </p:cNvPr>
          <p:cNvSpPr>
            <a:spLocks noGrp="1"/>
          </p:cNvSpPr>
          <p:nvPr>
            <p:ph type="title"/>
          </p:nvPr>
        </p:nvSpPr>
        <p:spPr/>
        <p:txBody>
          <a:bodyPr>
            <a:normAutofit/>
          </a:bodyPr>
          <a:lstStyle/>
          <a:p>
            <a:r>
              <a:rPr lang="en-US" dirty="0"/>
              <a:t>Providing Testimony to the Legislature: </a:t>
            </a:r>
            <a:r>
              <a:rPr lang="en-US" b="0" i="1" cap="none" dirty="0"/>
              <a:t>Questions</a:t>
            </a:r>
            <a:endParaRPr lang="en-US" dirty="0"/>
          </a:p>
        </p:txBody>
      </p:sp>
      <p:sp>
        <p:nvSpPr>
          <p:cNvPr id="8" name="Text Placeholder 7">
            <a:extLst>
              <a:ext uri="{FF2B5EF4-FFF2-40B4-BE49-F238E27FC236}">
                <a16:creationId xmlns:a16="http://schemas.microsoft.com/office/drawing/2014/main" id="{C1889F9D-270A-4B09-9A07-12CE84B7F607}"/>
              </a:ext>
            </a:extLst>
          </p:cNvPr>
          <p:cNvSpPr>
            <a:spLocks noGrp="1"/>
          </p:cNvSpPr>
          <p:nvPr>
            <p:ph type="body" sz="quarter" idx="10"/>
          </p:nvPr>
        </p:nvSpPr>
        <p:spPr/>
        <p:txBody>
          <a:bodyPr/>
          <a:lstStyle/>
          <a:p>
            <a:pPr>
              <a:spcAft>
                <a:spcPts val="1200"/>
              </a:spcAft>
            </a:pPr>
            <a:r>
              <a:rPr lang="en-US" dirty="0"/>
              <a:t>Try to anticipate.</a:t>
            </a:r>
          </a:p>
          <a:p>
            <a:pPr>
              <a:spcAft>
                <a:spcPts val="1200"/>
              </a:spcAft>
            </a:pPr>
            <a:r>
              <a:rPr lang="en-US" dirty="0"/>
              <a:t>“I don’t know” is often the correct answer.</a:t>
            </a:r>
          </a:p>
          <a:p>
            <a:pPr>
              <a:spcAft>
                <a:spcPts val="1200"/>
              </a:spcAft>
            </a:pPr>
            <a:r>
              <a:rPr lang="en-US" dirty="0"/>
              <a:t>Think before answering.</a:t>
            </a:r>
          </a:p>
          <a:p>
            <a:pPr>
              <a:spcAft>
                <a:spcPts val="1200"/>
              </a:spcAft>
            </a:pPr>
            <a:r>
              <a:rPr lang="en-US" dirty="0"/>
              <a:t>Go through the chair when responding (the chair may then permit you to respond directly to the committee member.)</a:t>
            </a:r>
          </a:p>
          <a:p>
            <a:pPr marL="0" indent="0">
              <a:spcAft>
                <a:spcPts val="1200"/>
              </a:spcAft>
              <a:buNone/>
            </a:pPr>
            <a:r>
              <a:rPr lang="en-US" dirty="0"/>
              <a:t>IMPORTANT – Triple check your facts and figures and be prepared to explain the source of your data. Remember, what you say will become part of the public record.</a:t>
            </a:r>
          </a:p>
        </p:txBody>
      </p:sp>
    </p:spTree>
    <p:extLst>
      <p:ext uri="{BB962C8B-B14F-4D97-AF65-F5344CB8AC3E}">
        <p14:creationId xmlns:p14="http://schemas.microsoft.com/office/powerpoint/2010/main" val="3440049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Text Placeholder 2"/>
          <p:cNvSpPr>
            <a:spLocks noGrp="1"/>
          </p:cNvSpPr>
          <p:nvPr>
            <p:ph type="body" sz="quarter" idx="10"/>
          </p:nvPr>
        </p:nvSpPr>
        <p:spPr>
          <a:xfrm>
            <a:off x="512565" y="1796689"/>
            <a:ext cx="4500109" cy="2521311"/>
          </a:xfrm>
        </p:spPr>
        <p:txBody>
          <a:bodyPr vert="horz" lIns="91440" tIns="45720" rIns="91440" bIns="45720" rtlCol="0" anchor="t">
            <a:normAutofit fontScale="92500" lnSpcReduction="20000"/>
          </a:bodyPr>
          <a:lstStyle/>
          <a:p>
            <a:pPr>
              <a:lnSpc>
                <a:spcPct val="100000"/>
              </a:lnSpc>
              <a:spcBef>
                <a:spcPts val="0"/>
              </a:spcBef>
            </a:pPr>
            <a:r>
              <a:rPr lang="en-US" dirty="0">
                <a:cs typeface="Calibri"/>
              </a:rPr>
              <a:t>The Capital </a:t>
            </a:r>
          </a:p>
          <a:p>
            <a:pPr>
              <a:lnSpc>
                <a:spcPct val="100000"/>
              </a:lnSpc>
              <a:spcBef>
                <a:spcPts val="0"/>
              </a:spcBef>
            </a:pPr>
            <a:endParaRPr lang="en-US" dirty="0">
              <a:cs typeface="Calibri"/>
            </a:endParaRPr>
          </a:p>
          <a:p>
            <a:pPr>
              <a:lnSpc>
                <a:spcPct val="100000"/>
              </a:lnSpc>
              <a:spcBef>
                <a:spcPts val="0"/>
              </a:spcBef>
            </a:pPr>
            <a:r>
              <a:rPr lang="en-US" dirty="0">
                <a:cs typeface="Calibri"/>
              </a:rPr>
              <a:t>Legislative Structure</a:t>
            </a:r>
          </a:p>
          <a:p>
            <a:pPr>
              <a:lnSpc>
                <a:spcPct val="100000"/>
              </a:lnSpc>
              <a:spcBef>
                <a:spcPts val="0"/>
              </a:spcBef>
            </a:pPr>
            <a:endParaRPr lang="en-US" dirty="0">
              <a:cs typeface="Calibri"/>
            </a:endParaRPr>
          </a:p>
          <a:p>
            <a:pPr>
              <a:lnSpc>
                <a:spcPct val="100000"/>
              </a:lnSpc>
              <a:spcBef>
                <a:spcPts val="0"/>
              </a:spcBef>
            </a:pPr>
            <a:r>
              <a:rPr lang="en-US" dirty="0">
                <a:cs typeface="Calibri"/>
              </a:rPr>
              <a:t> The Legislative Counsel Bureau</a:t>
            </a:r>
          </a:p>
          <a:p>
            <a:pPr>
              <a:lnSpc>
                <a:spcPct val="100000"/>
              </a:lnSpc>
              <a:spcBef>
                <a:spcPts val="0"/>
              </a:spcBef>
            </a:pPr>
            <a:endParaRPr lang="en-US" dirty="0">
              <a:cs typeface="Calibri"/>
            </a:endParaRPr>
          </a:p>
          <a:p>
            <a:pPr>
              <a:lnSpc>
                <a:spcPct val="100000"/>
              </a:lnSpc>
              <a:spcBef>
                <a:spcPts val="0"/>
              </a:spcBef>
            </a:pPr>
            <a:r>
              <a:rPr lang="en-US" sz="2400" dirty="0">
                <a:cs typeface="Arial"/>
              </a:rPr>
              <a:t>The Legislative Process</a:t>
            </a:r>
            <a:endParaRPr lang="en-US" dirty="0">
              <a:cs typeface="Calibri"/>
            </a:endParaRPr>
          </a:p>
          <a:p>
            <a:pPr>
              <a:lnSpc>
                <a:spcPct val="100000"/>
              </a:lnSpc>
              <a:spcBef>
                <a:spcPts val="0"/>
              </a:spcBef>
            </a:pPr>
            <a:endParaRPr lang="en-US" dirty="0">
              <a:cs typeface="Calibri"/>
            </a:endParaRPr>
          </a:p>
          <a:p>
            <a:pPr>
              <a:lnSpc>
                <a:spcPct val="100000"/>
              </a:lnSpc>
              <a:spcBef>
                <a:spcPts val="0"/>
              </a:spcBef>
            </a:pPr>
            <a:r>
              <a:rPr lang="en-US" dirty="0">
                <a:cs typeface="Calibri"/>
              </a:rPr>
              <a:t> </a:t>
            </a:r>
            <a:r>
              <a:rPr lang="en-US" sz="2400" dirty="0">
                <a:cs typeface="Arial"/>
              </a:rPr>
              <a:t>BDRS/Fiscal Notes</a:t>
            </a:r>
            <a:endParaRPr lang="en-US" dirty="0">
              <a:cs typeface="Calibri"/>
            </a:endParaRPr>
          </a:p>
          <a:p>
            <a:pPr>
              <a:lnSpc>
                <a:spcPct val="100000"/>
              </a:lnSpc>
              <a:spcBef>
                <a:spcPts val="0"/>
              </a:spcBef>
            </a:pPr>
            <a:endParaRPr lang="en-US" dirty="0">
              <a:cs typeface="Calibri"/>
            </a:endParaRPr>
          </a:p>
          <a:p>
            <a:pPr marL="0" indent="0">
              <a:buNone/>
            </a:pPr>
            <a:endParaRPr lang="en-US" dirty="0"/>
          </a:p>
          <a:p>
            <a:endParaRPr lang="en-US" dirty="0"/>
          </a:p>
          <a:p>
            <a:endParaRPr lang="en-US" dirty="0"/>
          </a:p>
        </p:txBody>
      </p:sp>
      <p:sp>
        <p:nvSpPr>
          <p:cNvPr id="4" name="TextBox 3">
            <a:extLst>
              <a:ext uri="{FF2B5EF4-FFF2-40B4-BE49-F238E27FC236}">
                <a16:creationId xmlns:a16="http://schemas.microsoft.com/office/drawing/2014/main" id="{ED01C67F-1815-4AD5-93CA-9614EF9E82AD}"/>
              </a:ext>
            </a:extLst>
          </p:cNvPr>
          <p:cNvSpPr txBox="1"/>
          <p:nvPr/>
        </p:nvSpPr>
        <p:spPr>
          <a:xfrm>
            <a:off x="5181601" y="1796689"/>
            <a:ext cx="658250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dirty="0">
                <a:cs typeface="Arial"/>
              </a:rPr>
              <a:t>Tips for Testifying Before Legislative Committees​</a:t>
            </a:r>
          </a:p>
          <a:p>
            <a:r>
              <a:rPr lang="en-US" sz="2400" dirty="0">
                <a:cs typeface="Arial"/>
              </a:rPr>
              <a:t>​</a:t>
            </a:r>
          </a:p>
          <a:p>
            <a:pPr marL="342900" indent="-342900">
              <a:buFont typeface="Arial" panose="020B0604020202020204" pitchFamily="34" charset="0"/>
              <a:buChar char="•"/>
            </a:pPr>
            <a:r>
              <a:rPr lang="en-US" sz="2400" dirty="0">
                <a:cs typeface="Arial"/>
              </a:rPr>
              <a:t>Resources for Tracking Legislation and Policy</a:t>
            </a:r>
          </a:p>
          <a:p>
            <a:pPr marL="342900" indent="-342900">
              <a:buFont typeface="Arial" panose="020B0604020202020204" pitchFamily="34" charset="0"/>
              <a:buChar char="•"/>
            </a:pPr>
            <a:endParaRPr lang="en-US" sz="2400" dirty="0">
              <a:cs typeface="Arial"/>
            </a:endParaRPr>
          </a:p>
          <a:p>
            <a:pPr marL="342900" indent="-342900">
              <a:buFont typeface="Arial" panose="020B0604020202020204" pitchFamily="34" charset="0"/>
              <a:buChar char="•"/>
            </a:pPr>
            <a:endParaRPr lang="en-US" sz="2400" dirty="0">
              <a:cs typeface="Arial"/>
            </a:endParaRPr>
          </a:p>
        </p:txBody>
      </p:sp>
    </p:spTree>
    <p:extLst>
      <p:ext uri="{BB962C8B-B14F-4D97-AF65-F5344CB8AC3E}">
        <p14:creationId xmlns:p14="http://schemas.microsoft.com/office/powerpoint/2010/main" val="693197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en-US"/>
              <a:t>Advocating Your Issues</a:t>
            </a:r>
          </a:p>
        </p:txBody>
      </p:sp>
      <p:sp>
        <p:nvSpPr>
          <p:cNvPr id="178179" name="Rectangle 3"/>
          <p:cNvSpPr>
            <a:spLocks noGrp="1" noChangeArrowheads="1"/>
          </p:cNvSpPr>
          <p:nvPr>
            <p:ph type="body" idx="4294967295"/>
          </p:nvPr>
        </p:nvSpPr>
        <p:spPr>
          <a:xfrm>
            <a:off x="1345581" y="1334148"/>
            <a:ext cx="8382000" cy="4876800"/>
          </a:xfrm>
        </p:spPr>
        <p:txBody>
          <a:bodyPr vert="horz" lIns="91440" tIns="45720" rIns="91440" bIns="45720" rtlCol="0" anchor="t">
            <a:normAutofit/>
          </a:bodyPr>
          <a:lstStyle/>
          <a:p>
            <a:pPr eaLnBrk="1" hangingPunct="1">
              <a:lnSpc>
                <a:spcPct val="90000"/>
              </a:lnSpc>
              <a:buFont typeface="Wingdings" pitchFamily="2" charset="2"/>
              <a:buNone/>
              <a:defRPr/>
            </a:pPr>
            <a:endParaRPr lang="en-US" sz="900" dirty="0"/>
          </a:p>
          <a:p>
            <a:pPr lvl="1">
              <a:buFontTx/>
              <a:buChar char="•"/>
              <a:defRPr/>
            </a:pPr>
            <a:r>
              <a:rPr lang="en-US" dirty="0"/>
              <a:t>Choose a Legislator(s) who you think will support your position.</a:t>
            </a:r>
          </a:p>
          <a:p>
            <a:pPr lvl="1" algn="just" eaLnBrk="1" hangingPunct="1">
              <a:lnSpc>
                <a:spcPct val="90000"/>
              </a:lnSpc>
              <a:buFontTx/>
              <a:buNone/>
              <a:defRPr/>
            </a:pPr>
            <a:endParaRPr lang="en-US" sz="900" dirty="0"/>
          </a:p>
          <a:p>
            <a:pPr lvl="1" eaLnBrk="1" hangingPunct="1">
              <a:lnSpc>
                <a:spcPct val="90000"/>
              </a:lnSpc>
              <a:buFontTx/>
              <a:buChar char="•"/>
              <a:defRPr/>
            </a:pPr>
            <a:r>
              <a:rPr lang="en-US" dirty="0"/>
              <a:t>Explain the positive aspects and benefits of your suggested legislation.</a:t>
            </a:r>
            <a:endParaRPr lang="en-US" dirty="0">
              <a:cs typeface="Calibri"/>
            </a:endParaRPr>
          </a:p>
          <a:p>
            <a:pPr lvl="1" algn="just" eaLnBrk="1" hangingPunct="1">
              <a:lnSpc>
                <a:spcPct val="90000"/>
              </a:lnSpc>
              <a:buFontTx/>
              <a:buNone/>
              <a:defRPr/>
            </a:pPr>
            <a:endParaRPr lang="en-US" sz="900" dirty="0"/>
          </a:p>
          <a:p>
            <a:pPr lvl="1" algn="just" eaLnBrk="1" hangingPunct="1">
              <a:lnSpc>
                <a:spcPct val="90000"/>
              </a:lnSpc>
              <a:buFontTx/>
              <a:buChar char="•"/>
              <a:defRPr/>
            </a:pPr>
            <a:r>
              <a:rPr lang="en-US" dirty="0"/>
              <a:t>Explain what the opposition might be.</a:t>
            </a:r>
            <a:endParaRPr lang="en-US" dirty="0">
              <a:cs typeface="Calibri"/>
            </a:endParaRPr>
          </a:p>
          <a:p>
            <a:pPr lvl="1" algn="just" eaLnBrk="1" hangingPunct="1">
              <a:lnSpc>
                <a:spcPct val="90000"/>
              </a:lnSpc>
              <a:buFontTx/>
              <a:buNone/>
              <a:defRPr/>
            </a:pPr>
            <a:endParaRPr lang="en-US" sz="900" dirty="0"/>
          </a:p>
          <a:p>
            <a:pPr lvl="1" algn="just" eaLnBrk="1" hangingPunct="1">
              <a:lnSpc>
                <a:spcPct val="90000"/>
              </a:lnSpc>
              <a:buFontTx/>
              <a:buChar char="•"/>
              <a:defRPr/>
            </a:pPr>
            <a:r>
              <a:rPr lang="en-US" dirty="0"/>
              <a:t>Prepare the Legislator.</a:t>
            </a:r>
            <a:endParaRPr lang="en-US" dirty="0">
              <a:cs typeface="Calibri"/>
            </a:endParaRPr>
          </a:p>
          <a:p>
            <a:pPr lvl="1" algn="just" eaLnBrk="1" hangingPunct="1">
              <a:lnSpc>
                <a:spcPct val="90000"/>
              </a:lnSpc>
              <a:buFontTx/>
              <a:buNone/>
              <a:defRPr/>
            </a:pPr>
            <a:endParaRPr lang="en-US" sz="900" dirty="0"/>
          </a:p>
        </p:txBody>
      </p:sp>
    </p:spTree>
    <p:extLst>
      <p:ext uri="{BB962C8B-B14F-4D97-AF65-F5344CB8AC3E}">
        <p14:creationId xmlns:p14="http://schemas.microsoft.com/office/powerpoint/2010/main" val="3567991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a:t>Advocating Your Issues</a:t>
            </a:r>
          </a:p>
        </p:txBody>
      </p:sp>
      <p:sp>
        <p:nvSpPr>
          <p:cNvPr id="141315" name="Rectangle 3"/>
          <p:cNvSpPr>
            <a:spLocks noGrp="1" noChangeArrowheads="1"/>
          </p:cNvSpPr>
          <p:nvPr>
            <p:ph type="body" idx="4294967295"/>
          </p:nvPr>
        </p:nvSpPr>
        <p:spPr>
          <a:xfrm>
            <a:off x="1468244" y="1321419"/>
            <a:ext cx="8581364" cy="4876800"/>
          </a:xfrm>
        </p:spPr>
        <p:txBody>
          <a:bodyPr vert="horz" lIns="91440" tIns="45720" rIns="91440" bIns="45720" rtlCol="0" anchor="t">
            <a:normAutofit/>
          </a:bodyPr>
          <a:lstStyle/>
          <a:p>
            <a:pPr eaLnBrk="1" hangingPunct="1">
              <a:lnSpc>
                <a:spcPct val="90000"/>
              </a:lnSpc>
              <a:buFont typeface="Wingdings" pitchFamily="2" charset="2"/>
              <a:buNone/>
              <a:defRPr/>
            </a:pPr>
            <a:endParaRPr lang="en-US" sz="900" dirty="0"/>
          </a:p>
          <a:p>
            <a:pPr lvl="1" algn="just" eaLnBrk="1" hangingPunct="1">
              <a:lnSpc>
                <a:spcPct val="90000"/>
              </a:lnSpc>
              <a:buFontTx/>
              <a:buChar char="•"/>
              <a:defRPr/>
            </a:pPr>
            <a:r>
              <a:rPr lang="en-US" dirty="0"/>
              <a:t>Be calm, controlled, and prepared.</a:t>
            </a:r>
            <a:endParaRPr lang="en-US" dirty="0">
              <a:cs typeface="Calibri"/>
            </a:endParaRPr>
          </a:p>
          <a:p>
            <a:pPr lvl="1" algn="just" eaLnBrk="1" hangingPunct="1">
              <a:lnSpc>
                <a:spcPct val="90000"/>
              </a:lnSpc>
              <a:buFontTx/>
              <a:buNone/>
              <a:defRPr/>
            </a:pPr>
            <a:endParaRPr lang="en-US" sz="900" dirty="0"/>
          </a:p>
          <a:p>
            <a:pPr lvl="1" eaLnBrk="1" hangingPunct="1">
              <a:lnSpc>
                <a:spcPct val="90000"/>
              </a:lnSpc>
              <a:buFontTx/>
              <a:buChar char="•"/>
              <a:defRPr/>
            </a:pPr>
            <a:r>
              <a:rPr lang="en-US" dirty="0"/>
              <a:t>Think your position through and weigh all sides of the issue.</a:t>
            </a:r>
            <a:endParaRPr lang="en-US" dirty="0">
              <a:cs typeface="Calibri"/>
            </a:endParaRPr>
          </a:p>
          <a:p>
            <a:pPr lvl="1" eaLnBrk="1" hangingPunct="1">
              <a:lnSpc>
                <a:spcPct val="90000"/>
              </a:lnSpc>
              <a:buFontTx/>
              <a:buNone/>
              <a:defRPr/>
            </a:pPr>
            <a:endParaRPr lang="en-US" sz="900" dirty="0"/>
          </a:p>
          <a:p>
            <a:pPr lvl="1" eaLnBrk="1" hangingPunct="1">
              <a:lnSpc>
                <a:spcPct val="90000"/>
              </a:lnSpc>
              <a:buFontTx/>
              <a:buChar char="•"/>
              <a:defRPr/>
            </a:pPr>
            <a:r>
              <a:rPr lang="en-US" dirty="0"/>
              <a:t>Present your position in a non-threatening and professional manner.</a:t>
            </a:r>
            <a:endParaRPr lang="en-US" dirty="0">
              <a:cs typeface="Calibri"/>
            </a:endParaRPr>
          </a:p>
        </p:txBody>
      </p:sp>
    </p:spTree>
    <p:extLst>
      <p:ext uri="{BB962C8B-B14F-4D97-AF65-F5344CB8AC3E}">
        <p14:creationId xmlns:p14="http://schemas.microsoft.com/office/powerpoint/2010/main" val="35151702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title"/>
          </p:nvPr>
        </p:nvSpPr>
        <p:spPr/>
        <p:txBody>
          <a:bodyPr/>
          <a:lstStyle/>
          <a:p>
            <a:pPr eaLnBrk="1" hangingPunct="1">
              <a:defRPr/>
            </a:pPr>
            <a:r>
              <a:rPr lang="en-US" dirty="0"/>
              <a:t>Advocating Your Issues</a:t>
            </a:r>
          </a:p>
        </p:txBody>
      </p:sp>
      <p:sp>
        <p:nvSpPr>
          <p:cNvPr id="142341" name="Rectangle 5"/>
          <p:cNvSpPr>
            <a:spLocks noGrp="1" noChangeArrowheads="1"/>
          </p:cNvSpPr>
          <p:nvPr>
            <p:ph type="body" idx="4294967295"/>
          </p:nvPr>
        </p:nvSpPr>
        <p:spPr>
          <a:xfrm>
            <a:off x="1126273" y="1491089"/>
            <a:ext cx="10515600" cy="4351338"/>
          </a:xfrm>
        </p:spPr>
        <p:txBody>
          <a:bodyPr vert="horz" lIns="91440" tIns="45720" rIns="91440" bIns="45720" rtlCol="0" anchor="t">
            <a:normAutofit/>
          </a:bodyPr>
          <a:lstStyle/>
          <a:p>
            <a:pPr eaLnBrk="1" hangingPunct="1">
              <a:buFont typeface="Wingdings" pitchFamily="2" charset="2"/>
              <a:buNone/>
              <a:defRPr/>
            </a:pPr>
            <a:r>
              <a:rPr lang="en-US" b="1" dirty="0"/>
              <a:t>Do Not</a:t>
            </a:r>
            <a:r>
              <a:rPr lang="en-US" dirty="0"/>
              <a:t>:</a:t>
            </a:r>
          </a:p>
          <a:p>
            <a:pPr eaLnBrk="1" hangingPunct="1">
              <a:buFont typeface="Wingdings" pitchFamily="2" charset="2"/>
              <a:buNone/>
              <a:defRPr/>
            </a:pPr>
            <a:endParaRPr lang="en-US" sz="900" dirty="0"/>
          </a:p>
          <a:p>
            <a:pPr lvl="1" eaLnBrk="1" hangingPunct="1">
              <a:buFontTx/>
              <a:buNone/>
              <a:defRPr/>
            </a:pPr>
            <a:endParaRPr lang="en-US" sz="900" dirty="0"/>
          </a:p>
          <a:p>
            <a:pPr lvl="1">
              <a:buFontTx/>
              <a:buChar char="•"/>
              <a:defRPr/>
            </a:pPr>
            <a:r>
              <a:rPr lang="en-US" dirty="0"/>
              <a:t>Lecture.</a:t>
            </a:r>
            <a:endParaRPr lang="en-US" dirty="0">
              <a:cs typeface="Calibri"/>
            </a:endParaRPr>
          </a:p>
          <a:p>
            <a:pPr lvl="1" eaLnBrk="1" hangingPunct="1">
              <a:buFontTx/>
              <a:buNone/>
              <a:defRPr/>
            </a:pPr>
            <a:endParaRPr lang="en-US" sz="900" dirty="0"/>
          </a:p>
          <a:p>
            <a:pPr lvl="1" eaLnBrk="1" hangingPunct="1">
              <a:buFontTx/>
              <a:buChar char="•"/>
              <a:defRPr/>
            </a:pPr>
            <a:r>
              <a:rPr lang="en-US" dirty="0"/>
              <a:t>Be disrespectful toward members of the public or staff. </a:t>
            </a:r>
          </a:p>
          <a:p>
            <a:pPr marL="457200" lvl="1" indent="0" eaLnBrk="1" hangingPunct="1">
              <a:buNone/>
              <a:defRPr/>
            </a:pPr>
            <a:endParaRPr lang="en-US" sz="900" dirty="0"/>
          </a:p>
          <a:p>
            <a:pPr lvl="1" eaLnBrk="1" hangingPunct="1">
              <a:buFontTx/>
              <a:buChar char="•"/>
              <a:defRPr/>
            </a:pPr>
            <a:r>
              <a:rPr lang="en-US" dirty="0"/>
              <a:t>Make demands or threatening statements. </a:t>
            </a:r>
            <a:endParaRPr lang="en-US" dirty="0">
              <a:cs typeface="Calibri"/>
            </a:endParaRPr>
          </a:p>
          <a:p>
            <a:pPr lvl="1" eaLnBrk="1" hangingPunct="1">
              <a:buFontTx/>
              <a:buChar char="•"/>
              <a:defRPr/>
            </a:pPr>
            <a:endParaRPr lang="en-US" sz="900" dirty="0"/>
          </a:p>
          <a:p>
            <a:pPr lvl="1">
              <a:buFontTx/>
              <a:buChar char="•"/>
              <a:defRPr/>
            </a:pPr>
            <a:r>
              <a:rPr lang="en-US" dirty="0"/>
              <a:t>Disrupt the meeting. </a:t>
            </a:r>
            <a:endParaRPr lang="en-US" dirty="0">
              <a:cs typeface="Calibri"/>
            </a:endParaRPr>
          </a:p>
          <a:p>
            <a:pPr lvl="1" eaLnBrk="1" hangingPunct="1">
              <a:buFontTx/>
              <a:buNone/>
              <a:defRPr/>
            </a:pPr>
            <a:endParaRPr lang="en-US" sz="900" dirty="0"/>
          </a:p>
          <a:p>
            <a:pPr lvl="1" eaLnBrk="1" hangingPunct="1">
              <a:buFontTx/>
              <a:buChar char="•"/>
              <a:defRPr/>
            </a:pPr>
            <a:r>
              <a:rPr lang="en-US" dirty="0"/>
              <a:t>Use civil disobedience. </a:t>
            </a:r>
            <a:endParaRPr lang="en-US" dirty="0">
              <a:cs typeface="Calibri"/>
            </a:endParaRPr>
          </a:p>
          <a:p>
            <a:pPr lvl="1" eaLnBrk="1" hangingPunct="1">
              <a:buFontTx/>
              <a:buChar char="•"/>
              <a:defRPr/>
            </a:pPr>
            <a:endParaRPr lang="en-US" dirty="0">
              <a:cs typeface="Calibri"/>
            </a:endParaRPr>
          </a:p>
        </p:txBody>
      </p:sp>
    </p:spTree>
    <p:extLst>
      <p:ext uri="{BB962C8B-B14F-4D97-AF65-F5344CB8AC3E}">
        <p14:creationId xmlns:p14="http://schemas.microsoft.com/office/powerpoint/2010/main" val="3757435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Ways to Stay Informed and Involved</a:t>
            </a:r>
          </a:p>
        </p:txBody>
      </p:sp>
      <p:sp>
        <p:nvSpPr>
          <p:cNvPr id="3" name="Content Placeholder 2"/>
          <p:cNvSpPr>
            <a:spLocks noGrp="1"/>
          </p:cNvSpPr>
          <p:nvPr>
            <p:ph idx="4294967295"/>
          </p:nvPr>
        </p:nvSpPr>
        <p:spPr>
          <a:xfrm>
            <a:off x="812180" y="1248937"/>
            <a:ext cx="10670573" cy="4530725"/>
          </a:xfrm>
        </p:spPr>
        <p:txBody>
          <a:bodyPr vert="horz" lIns="91440" tIns="45720" rIns="91440" bIns="45720" rtlCol="0" anchor="t">
            <a:normAutofit/>
          </a:bodyPr>
          <a:lstStyle/>
          <a:p>
            <a:pPr eaLnBrk="1" hangingPunct="1">
              <a:lnSpc>
                <a:spcPct val="150000"/>
              </a:lnSpc>
              <a:buClr>
                <a:schemeClr val="tx1"/>
              </a:buClr>
              <a:defRPr/>
            </a:pPr>
            <a:r>
              <a:rPr lang="en-US" sz="2400" dirty="0"/>
              <a:t>Sign up for Bill Tracking. </a:t>
            </a:r>
            <a:endParaRPr lang="en-US" sz="2400" dirty="0">
              <a:cs typeface="Calibri"/>
            </a:endParaRPr>
          </a:p>
          <a:p>
            <a:pPr eaLnBrk="1" hangingPunct="1">
              <a:lnSpc>
                <a:spcPct val="150000"/>
              </a:lnSpc>
              <a:buClr>
                <a:schemeClr val="tx1"/>
              </a:buClr>
              <a:defRPr/>
            </a:pPr>
            <a:r>
              <a:rPr lang="en-US" sz="2400" dirty="0"/>
              <a:t>Search the BDR list (limited information until introduction).</a:t>
            </a:r>
          </a:p>
          <a:p>
            <a:pPr eaLnBrk="1" hangingPunct="1">
              <a:lnSpc>
                <a:spcPct val="150000"/>
              </a:lnSpc>
              <a:buClr>
                <a:schemeClr val="tx1"/>
              </a:buClr>
              <a:defRPr/>
            </a:pPr>
            <a:r>
              <a:rPr lang="en-US" sz="2400" dirty="0"/>
              <a:t>Listen to or watch current or past hearings online.</a:t>
            </a:r>
          </a:p>
          <a:p>
            <a:pPr>
              <a:lnSpc>
                <a:spcPct val="150000"/>
              </a:lnSpc>
              <a:buClr>
                <a:schemeClr val="tx1"/>
              </a:buClr>
              <a:defRPr/>
            </a:pPr>
            <a:r>
              <a:rPr lang="en-US" sz="2400" dirty="0"/>
              <a:t>Check website for updates: </a:t>
            </a:r>
            <a:r>
              <a:rPr lang="en-US" sz="2400" dirty="0">
                <a:hlinkClick r:id="rId3"/>
              </a:rPr>
              <a:t>www.leg.state.nv.us</a:t>
            </a:r>
            <a:r>
              <a:rPr lang="en-US" sz="2400" dirty="0"/>
              <a:t>. </a:t>
            </a:r>
            <a:endParaRPr lang="en-US" sz="2400" dirty="0">
              <a:cs typeface="Calibri"/>
            </a:endParaRPr>
          </a:p>
          <a:p>
            <a:pPr>
              <a:lnSpc>
                <a:spcPct val="150000"/>
              </a:lnSpc>
              <a:buClr>
                <a:schemeClr val="tx1"/>
              </a:buClr>
              <a:defRPr/>
            </a:pPr>
            <a:r>
              <a:rPr lang="en-US" sz="2400" dirty="0"/>
              <a:t>Track legislative documents using “NELIS”. </a:t>
            </a:r>
          </a:p>
          <a:p>
            <a:pPr eaLnBrk="1" hangingPunct="1">
              <a:lnSpc>
                <a:spcPct val="150000"/>
              </a:lnSpc>
              <a:buClr>
                <a:schemeClr val="tx1"/>
              </a:buClr>
              <a:defRPr/>
            </a:pPr>
            <a:r>
              <a:rPr lang="en-US" sz="2400" dirty="0"/>
              <a:t>Get to know legislators and legislative staff. </a:t>
            </a:r>
          </a:p>
        </p:txBody>
      </p:sp>
    </p:spTree>
    <p:extLst>
      <p:ext uri="{BB962C8B-B14F-4D97-AF65-F5344CB8AC3E}">
        <p14:creationId xmlns:p14="http://schemas.microsoft.com/office/powerpoint/2010/main" val="4135608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Ways to Stay Informed and Involved</a:t>
            </a:r>
          </a:p>
        </p:txBody>
      </p:sp>
      <p:sp>
        <p:nvSpPr>
          <p:cNvPr id="3" name="Content Placeholder 2"/>
          <p:cNvSpPr>
            <a:spLocks noGrp="1"/>
          </p:cNvSpPr>
          <p:nvPr>
            <p:ph idx="4294967295"/>
          </p:nvPr>
        </p:nvSpPr>
        <p:spPr>
          <a:xfrm>
            <a:off x="826922" y="1502240"/>
            <a:ext cx="10515600" cy="4351338"/>
          </a:xfrm>
        </p:spPr>
        <p:txBody>
          <a:bodyPr vert="horz" lIns="91440" tIns="45720" rIns="91440" bIns="45720" rtlCol="0" anchor="t">
            <a:normAutofit/>
          </a:bodyPr>
          <a:lstStyle/>
          <a:p>
            <a:pPr>
              <a:buClr>
                <a:schemeClr val="tx1"/>
              </a:buClr>
              <a:defRPr/>
            </a:pPr>
            <a:r>
              <a:rPr lang="en-US" sz="2400" dirty="0"/>
              <a:t>Attend interim meetings, committee hearings, or floor sessions during session.</a:t>
            </a:r>
            <a:endParaRPr lang="en-US" sz="1100" dirty="0"/>
          </a:p>
          <a:p>
            <a:pPr marL="0" indent="0">
              <a:buClr>
                <a:schemeClr val="tx1"/>
              </a:buClr>
              <a:buNone/>
              <a:defRPr/>
            </a:pPr>
            <a:r>
              <a:rPr lang="en-US" sz="2400" dirty="0"/>
              <a:t> </a:t>
            </a:r>
          </a:p>
          <a:p>
            <a:pPr>
              <a:buClr>
                <a:schemeClr val="tx1"/>
              </a:buClr>
              <a:defRPr/>
            </a:pPr>
            <a:r>
              <a:rPr lang="en-US" sz="2400" dirty="0"/>
              <a:t>Register to follow interim committees.</a:t>
            </a:r>
          </a:p>
          <a:p>
            <a:pPr>
              <a:buClr>
                <a:schemeClr val="tx1"/>
              </a:buClr>
              <a:defRPr/>
            </a:pPr>
            <a:endParaRPr lang="en-US" sz="1100" dirty="0"/>
          </a:p>
          <a:p>
            <a:pPr>
              <a:buClr>
                <a:schemeClr val="tx1"/>
              </a:buClr>
              <a:defRPr/>
            </a:pPr>
            <a:r>
              <a:rPr lang="en-US" sz="2400" dirty="0"/>
              <a:t>Provide public testimony at a hearing. </a:t>
            </a:r>
          </a:p>
          <a:p>
            <a:pPr>
              <a:buClr>
                <a:schemeClr val="tx1"/>
              </a:buClr>
              <a:defRPr/>
            </a:pPr>
            <a:endParaRPr lang="en-US" sz="1100" dirty="0"/>
          </a:p>
          <a:p>
            <a:pPr>
              <a:buClr>
                <a:schemeClr val="tx1"/>
              </a:buClr>
              <a:defRPr/>
            </a:pPr>
            <a:r>
              <a:rPr lang="en-US" sz="2400" dirty="0"/>
              <a:t>Submit comments to the committee in writing. </a:t>
            </a:r>
          </a:p>
          <a:p>
            <a:pPr>
              <a:buClr>
                <a:schemeClr val="tx1"/>
              </a:buClr>
              <a:defRPr/>
            </a:pPr>
            <a:endParaRPr lang="en-US" sz="1100" dirty="0"/>
          </a:p>
          <a:p>
            <a:pPr>
              <a:buClr>
                <a:schemeClr val="tx1"/>
              </a:buClr>
              <a:defRPr/>
            </a:pPr>
            <a:r>
              <a:rPr lang="en-US" sz="2400" dirty="0">
                <a:cs typeface="Calibri"/>
              </a:rPr>
              <a:t>Talk to the Legislators. </a:t>
            </a:r>
          </a:p>
          <a:p>
            <a:pPr eaLnBrk="1" hangingPunct="1">
              <a:buClr>
                <a:srgbClr val="FFC000"/>
              </a:buClr>
              <a:buFont typeface="Wingdings" pitchFamily="2" charset="2"/>
              <a:buNone/>
              <a:defRPr/>
            </a:pPr>
            <a:endParaRPr lang="en-US" dirty="0"/>
          </a:p>
          <a:p>
            <a:pPr eaLnBrk="1" hangingPunct="1">
              <a:buClr>
                <a:srgbClr val="FFC000"/>
              </a:buClr>
              <a:buFont typeface="Wingdings" pitchFamily="2" charset="2"/>
              <a:buNone/>
              <a:defRPr/>
            </a:pPr>
            <a:endParaRPr lang="en-US" sz="1200" dirty="0"/>
          </a:p>
        </p:txBody>
      </p:sp>
    </p:spTree>
    <p:extLst>
      <p:ext uri="{BB962C8B-B14F-4D97-AF65-F5344CB8AC3E}">
        <p14:creationId xmlns:p14="http://schemas.microsoft.com/office/powerpoint/2010/main" val="157393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Bill tracking </a:t>
            </a:r>
          </a:p>
        </p:txBody>
      </p:sp>
      <p:sp>
        <p:nvSpPr>
          <p:cNvPr id="3" name="Text Placeholder 2"/>
          <p:cNvSpPr>
            <a:spLocks noGrp="1"/>
          </p:cNvSpPr>
          <p:nvPr>
            <p:ph type="body" sz="quarter" idx="10"/>
          </p:nvPr>
        </p:nvSpPr>
        <p:spPr>
          <a:xfrm>
            <a:off x="336884" y="3728398"/>
            <a:ext cx="11285955" cy="2803031"/>
          </a:xfrm>
        </p:spPr>
        <p:txBody>
          <a:bodyPr vert="horz" lIns="91440" tIns="45720" rIns="91440" bIns="45720" rtlCol="0" anchor="t">
            <a:normAutofit/>
          </a:bodyPr>
          <a:lstStyle/>
          <a:p>
            <a:pPr marL="801370" lvl="1" indent="-344170">
              <a:lnSpc>
                <a:spcPct val="100000"/>
              </a:lnSpc>
              <a:spcBef>
                <a:spcPts val="600"/>
              </a:spcBef>
            </a:pPr>
            <a:r>
              <a:rPr lang="en-US" sz="2400" dirty="0"/>
              <a:t>Subscription to BDRs, bills, and budgets</a:t>
            </a:r>
            <a:r>
              <a:rPr lang="en-US" sz="2400" dirty="0">
                <a:latin typeface="Calibri"/>
                <a:ea typeface="Verdana"/>
              </a:rPr>
              <a:t>–</a:t>
            </a:r>
            <a:r>
              <a:rPr lang="en-US" sz="2400" dirty="0"/>
              <a:t>Up to ten (10) bills for free. </a:t>
            </a:r>
            <a:endParaRPr lang="en-US" sz="2400" dirty="0">
              <a:cs typeface="Calibri"/>
            </a:endParaRPr>
          </a:p>
          <a:p>
            <a:pPr marL="801370" lvl="1" indent="-344170">
              <a:lnSpc>
                <a:spcPct val="100000"/>
              </a:lnSpc>
              <a:spcBef>
                <a:spcPts val="600"/>
              </a:spcBef>
            </a:pPr>
            <a:r>
              <a:rPr lang="en-US" sz="2400" dirty="0"/>
              <a:t>Notifications of Hearings and Status (</a:t>
            </a:r>
            <a:r>
              <a:rPr lang="en-US" sz="2400" i="1" dirty="0"/>
              <a:t>not a free option</a:t>
            </a:r>
            <a:r>
              <a:rPr lang="en-US" sz="2400" dirty="0"/>
              <a:t>). </a:t>
            </a:r>
            <a:endParaRPr lang="en-US" sz="2400" dirty="0">
              <a:cs typeface="Calibri"/>
            </a:endParaRPr>
          </a:p>
          <a:p>
            <a:pPr marL="801370" lvl="1" indent="-344170">
              <a:lnSpc>
                <a:spcPct val="100000"/>
              </a:lnSpc>
              <a:spcBef>
                <a:spcPts val="600"/>
              </a:spcBef>
            </a:pPr>
            <a:r>
              <a:rPr lang="en-US" sz="2400" dirty="0"/>
              <a:t>Various Subscription Levels. </a:t>
            </a:r>
            <a:endParaRPr lang="en-US" sz="2400" dirty="0">
              <a:cs typeface="Calibri"/>
            </a:endParaRPr>
          </a:p>
          <a:p>
            <a:pPr marL="1147445" lvl="1" indent="0">
              <a:lnSpc>
                <a:spcPct val="110000"/>
              </a:lnSpc>
              <a:spcBef>
                <a:spcPts val="1800"/>
              </a:spcBef>
              <a:buNone/>
            </a:pPr>
            <a:r>
              <a:rPr lang="en-US" sz="2200" dirty="0"/>
              <a:t>Email: </a:t>
            </a:r>
            <a:r>
              <a:rPr lang="en-US" sz="2200" dirty="0">
                <a:hlinkClick r:id="rId3"/>
              </a:rPr>
              <a:t>publications@lcb.state.nv.us</a:t>
            </a:r>
            <a:r>
              <a:rPr lang="en-US" sz="2200" dirty="0"/>
              <a:t> </a:t>
            </a:r>
            <a:endParaRPr lang="en-US" sz="2200" dirty="0">
              <a:cs typeface="Calibri"/>
            </a:endParaRPr>
          </a:p>
          <a:p>
            <a:pPr marL="1147445" lvl="1" indent="0">
              <a:spcBef>
                <a:spcPts val="600"/>
              </a:spcBef>
              <a:buNone/>
            </a:pPr>
            <a:r>
              <a:rPr lang="en-US" dirty="0"/>
              <a:t>Phone: (775) 684-6835</a:t>
            </a:r>
            <a:endParaRPr lang="en-US" dirty="0">
              <a:cs typeface="Calibri"/>
            </a:endParaRPr>
          </a:p>
          <a:p>
            <a:pPr marL="457200" lvl="1" indent="0">
              <a:spcBef>
                <a:spcPts val="600"/>
              </a:spcBef>
              <a:buNone/>
            </a:pPr>
            <a:endParaRPr lang="en-US" dirty="0"/>
          </a:p>
        </p:txBody>
      </p:sp>
      <p:sp>
        <p:nvSpPr>
          <p:cNvPr id="4" name="Subtitle 2"/>
          <p:cNvSpPr txBox="1">
            <a:spLocks/>
          </p:cNvSpPr>
          <p:nvPr/>
        </p:nvSpPr>
        <p:spPr>
          <a:xfrm>
            <a:off x="347472" y="1267007"/>
            <a:ext cx="11487675" cy="5968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1200"/>
              </a:spcBef>
              <a:spcAft>
                <a:spcPts val="1200"/>
              </a:spcAft>
              <a:buNone/>
            </a:pPr>
            <a:r>
              <a:rPr lang="en-US" dirty="0">
                <a:latin typeface="Calibri"/>
                <a:ea typeface="Verdana"/>
                <a:hlinkClick r:id="rId4" tooltip="Link to NELIS"/>
              </a:rPr>
              <a:t>Nevada Electronic Legislative Information System </a:t>
            </a:r>
            <a:r>
              <a:rPr lang="en-US" dirty="0">
                <a:latin typeface="Calibri"/>
                <a:ea typeface="Verdana"/>
              </a:rPr>
              <a:t>(NELIS)</a:t>
            </a:r>
          </a:p>
        </p:txBody>
      </p:sp>
      <p:sp>
        <p:nvSpPr>
          <p:cNvPr id="5" name="Subtitle 2"/>
          <p:cNvSpPr txBox="1">
            <a:spLocks/>
          </p:cNvSpPr>
          <p:nvPr/>
        </p:nvSpPr>
        <p:spPr>
          <a:xfrm>
            <a:off x="347472" y="3043402"/>
            <a:ext cx="11487675" cy="5968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1200"/>
              </a:spcBef>
              <a:spcAft>
                <a:spcPts val="1200"/>
              </a:spcAft>
              <a:buNone/>
            </a:pPr>
            <a:r>
              <a:rPr lang="en-US" dirty="0">
                <a:latin typeface="Calibri"/>
                <a:ea typeface="Verdana"/>
              </a:rPr>
              <a:t>Personalized Legislative Tracking (</a:t>
            </a:r>
            <a:r>
              <a:rPr lang="en-US" dirty="0" err="1">
                <a:latin typeface="Calibri"/>
                <a:ea typeface="Verdana"/>
              </a:rPr>
              <a:t>PLT</a:t>
            </a:r>
            <a:r>
              <a:rPr lang="en-US" dirty="0">
                <a:latin typeface="Calibri"/>
                <a:ea typeface="Verdana"/>
              </a:rPr>
              <a:t>)</a:t>
            </a:r>
          </a:p>
        </p:txBody>
      </p:sp>
      <p:sp>
        <p:nvSpPr>
          <p:cNvPr id="6" name="Text Placeholder 2"/>
          <p:cNvSpPr txBox="1">
            <a:spLocks/>
          </p:cNvSpPr>
          <p:nvPr/>
        </p:nvSpPr>
        <p:spPr>
          <a:xfrm>
            <a:off x="347472" y="1845805"/>
            <a:ext cx="11285955" cy="130379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600"/>
              </a:spcBef>
              <a:spcAft>
                <a:spcPts val="300"/>
              </a:spcAft>
              <a:buFont typeface="Arial" panose="020B0604020202020204" pitchFamily="34" charset="0"/>
              <a:buNone/>
            </a:pPr>
            <a:r>
              <a:rPr lang="en-US" sz="2400" dirty="0">
                <a:latin typeface="Calibri"/>
                <a:ea typeface="Verdana"/>
              </a:rPr>
              <a:t>Information always available:</a:t>
            </a:r>
          </a:p>
          <a:p>
            <a:pPr marL="457200" lvl="1" indent="0">
              <a:spcBef>
                <a:spcPts val="600"/>
              </a:spcBef>
              <a:spcAft>
                <a:spcPts val="1200"/>
              </a:spcAft>
              <a:buFont typeface="Arial" panose="020B0604020202020204" pitchFamily="34" charset="0"/>
              <a:buNone/>
              <a:tabLst>
                <a:tab pos="801688" algn="l"/>
              </a:tabLst>
            </a:pPr>
            <a:r>
              <a:rPr lang="en-US" sz="2200" dirty="0">
                <a:latin typeface="Calibri"/>
                <a:ea typeface="Verdana"/>
              </a:rPr>
              <a:t>	Bills – Reports – Bill Actions and Status</a:t>
            </a:r>
          </a:p>
        </p:txBody>
      </p:sp>
    </p:spTree>
    <p:extLst>
      <p:ext uri="{BB962C8B-B14F-4D97-AF65-F5344CB8AC3E}">
        <p14:creationId xmlns:p14="http://schemas.microsoft.com/office/powerpoint/2010/main" val="1422670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1A46-B375-73BE-1BF4-81204DBD4892}"/>
              </a:ext>
            </a:extLst>
          </p:cNvPr>
          <p:cNvSpPr>
            <a:spLocks noGrp="1"/>
          </p:cNvSpPr>
          <p:nvPr>
            <p:ph type="title"/>
          </p:nvPr>
        </p:nvSpPr>
        <p:spPr/>
        <p:txBody>
          <a:bodyPr/>
          <a:lstStyle/>
          <a:p>
            <a:pPr algn="ctr"/>
            <a:r>
              <a:rPr lang="en-US" dirty="0"/>
              <a:t>https://www.leg.state.nv.us/</a:t>
            </a:r>
          </a:p>
        </p:txBody>
      </p:sp>
      <p:sp>
        <p:nvSpPr>
          <p:cNvPr id="3" name="Text Placeholder 2">
            <a:extLst>
              <a:ext uri="{FF2B5EF4-FFF2-40B4-BE49-F238E27FC236}">
                <a16:creationId xmlns:a16="http://schemas.microsoft.com/office/drawing/2014/main" id="{7FA4AC05-01DA-3FCB-2288-D966A95575F5}"/>
              </a:ext>
            </a:extLst>
          </p:cNvPr>
          <p:cNvSpPr>
            <a:spLocks noGrp="1"/>
          </p:cNvSpPr>
          <p:nvPr>
            <p:ph type="body" sz="quarter" idx="10"/>
          </p:nvPr>
        </p:nvSpPr>
        <p:spPr/>
        <p:txBody>
          <a:bodyPr/>
          <a:lstStyle/>
          <a:p>
            <a:endParaRPr lang="en-US" dirty="0"/>
          </a:p>
        </p:txBody>
      </p:sp>
      <p:pic>
        <p:nvPicPr>
          <p:cNvPr id="5" name="Picture 4" descr="A screenshot of a computer&#10;&#10;Description automatically generated">
            <a:extLst>
              <a:ext uri="{FF2B5EF4-FFF2-40B4-BE49-F238E27FC236}">
                <a16:creationId xmlns:a16="http://schemas.microsoft.com/office/drawing/2014/main" id="{33839CCA-CD65-554B-C1DF-78D19B8C03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47487"/>
            <a:ext cx="12191999" cy="6858000"/>
          </a:xfrm>
          <a:prstGeom prst="rect">
            <a:avLst/>
          </a:prstGeom>
        </p:spPr>
      </p:pic>
    </p:spTree>
    <p:extLst>
      <p:ext uri="{BB962C8B-B14F-4D97-AF65-F5344CB8AC3E}">
        <p14:creationId xmlns:p14="http://schemas.microsoft.com/office/powerpoint/2010/main" val="2879923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Requests for accommodations</a:t>
            </a:r>
          </a:p>
        </p:txBody>
      </p:sp>
      <p:sp>
        <p:nvSpPr>
          <p:cNvPr id="4" name="Subtitle 2"/>
          <p:cNvSpPr txBox="1">
            <a:spLocks/>
          </p:cNvSpPr>
          <p:nvPr/>
        </p:nvSpPr>
        <p:spPr>
          <a:xfrm>
            <a:off x="347472" y="1267007"/>
            <a:ext cx="11487675" cy="5968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1200"/>
              </a:spcBef>
              <a:spcAft>
                <a:spcPts val="1200"/>
              </a:spcAft>
              <a:buNone/>
            </a:pPr>
            <a:endParaRPr lang="en-US" dirty="0">
              <a:latin typeface="Calibri"/>
              <a:ea typeface="Verdana"/>
            </a:endParaRPr>
          </a:p>
        </p:txBody>
      </p:sp>
      <p:sp>
        <p:nvSpPr>
          <p:cNvPr id="5" name="Subtitle 2"/>
          <p:cNvSpPr txBox="1">
            <a:spLocks/>
          </p:cNvSpPr>
          <p:nvPr/>
        </p:nvSpPr>
        <p:spPr>
          <a:xfrm>
            <a:off x="347472" y="3043402"/>
            <a:ext cx="11487675" cy="59680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000"/>
              </a:lnSpc>
              <a:spcBef>
                <a:spcPts val="1200"/>
              </a:spcBef>
              <a:spcAft>
                <a:spcPts val="1200"/>
              </a:spcAft>
              <a:buNone/>
            </a:pPr>
            <a:endParaRPr lang="en-US" dirty="0">
              <a:latin typeface="Calibri"/>
              <a:ea typeface="Verdana"/>
            </a:endParaRPr>
          </a:p>
        </p:txBody>
      </p:sp>
      <p:sp>
        <p:nvSpPr>
          <p:cNvPr id="6" name="Text Placeholder 2"/>
          <p:cNvSpPr txBox="1">
            <a:spLocks/>
          </p:cNvSpPr>
          <p:nvPr/>
        </p:nvSpPr>
        <p:spPr>
          <a:xfrm>
            <a:off x="219456" y="1267007"/>
            <a:ext cx="11625072" cy="364636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10000"/>
              </a:lnSpc>
              <a:spcBef>
                <a:spcPts val="600"/>
              </a:spcBef>
              <a:spcAft>
                <a:spcPts val="300"/>
              </a:spcAft>
            </a:pPr>
            <a:r>
              <a:rPr lang="en-US" sz="2400" dirty="0">
                <a:latin typeface="Calibri"/>
                <a:ea typeface="Verdana"/>
              </a:rPr>
              <a:t>The Nevada Legislature is committed to making its programs, services, and activities accessible to people of all ages and abilities. </a:t>
            </a:r>
          </a:p>
          <a:p>
            <a:pPr lvl="1">
              <a:lnSpc>
                <a:spcPct val="110000"/>
              </a:lnSpc>
              <a:spcBef>
                <a:spcPts val="600"/>
              </a:spcBef>
              <a:spcAft>
                <a:spcPts val="300"/>
              </a:spcAft>
            </a:pPr>
            <a:r>
              <a:rPr lang="en-US" sz="2400" dirty="0">
                <a:latin typeface="Calibri"/>
                <a:ea typeface="Verdana"/>
              </a:rPr>
              <a:t>In order to ensure that everyone can fully participate in government and has equal access to information, the Legislature provides the following accommodations upon request: Interpreters, communications access real-time translation (CART), assistive listening devices, bill text or publications in large print, and transcripts for meeting audio or video transcripts. Requests for these or other accommodations should be directed by email to </a:t>
            </a:r>
            <a:r>
              <a:rPr lang="en-US" sz="2400" u="sng" dirty="0">
                <a:latin typeface="Calibri"/>
                <a:ea typeface="Verdana"/>
              </a:rPr>
              <a:t>accessibility@lcb.state.nv.us</a:t>
            </a:r>
            <a:r>
              <a:rPr lang="en-US" sz="2400" dirty="0">
                <a:latin typeface="Calibri"/>
                <a:ea typeface="Verdana"/>
              </a:rPr>
              <a:t> or by phone at </a:t>
            </a:r>
            <a:r>
              <a:rPr lang="en-US" sz="2400" b="1" dirty="0">
                <a:latin typeface="Calibri"/>
                <a:ea typeface="Verdana"/>
              </a:rPr>
              <a:t>775‑684‑6903</a:t>
            </a:r>
            <a:r>
              <a:rPr lang="en-US" sz="2400" dirty="0">
                <a:latin typeface="Calibri"/>
                <a:ea typeface="Verdana"/>
              </a:rPr>
              <a:t>. </a:t>
            </a:r>
          </a:p>
          <a:p>
            <a:pPr lvl="1">
              <a:lnSpc>
                <a:spcPct val="110000"/>
              </a:lnSpc>
              <a:spcBef>
                <a:spcPts val="600"/>
              </a:spcBef>
              <a:spcAft>
                <a:spcPts val="300"/>
              </a:spcAft>
            </a:pPr>
            <a:r>
              <a:rPr lang="en-US" sz="2400" dirty="0">
                <a:latin typeface="Calibri"/>
                <a:ea typeface="Verdana"/>
              </a:rPr>
              <a:t>Requests should be made 72 hours in advance whenever possible. The Nevada Legislature may not be able to provide accommodations requested less than 72 hours prior to an event or meeting.</a:t>
            </a:r>
          </a:p>
        </p:txBody>
      </p:sp>
    </p:spTree>
    <p:extLst>
      <p:ext uri="{BB962C8B-B14F-4D97-AF65-F5344CB8AC3E}">
        <p14:creationId xmlns:p14="http://schemas.microsoft.com/office/powerpoint/2010/main" val="2090273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160087"/>
            <a:ext cx="11495676" cy="709157"/>
          </a:xfrm>
          <a:noFill/>
        </p:spPr>
        <p:txBody>
          <a:bodyPr/>
          <a:lstStyle/>
          <a:p>
            <a:r>
              <a:rPr lang="en-US"/>
              <a:t>contact</a:t>
            </a:r>
          </a:p>
        </p:txBody>
      </p:sp>
      <p:sp>
        <p:nvSpPr>
          <p:cNvPr id="4" name="Text Placeholder 3"/>
          <p:cNvSpPr>
            <a:spLocks noGrp="1"/>
          </p:cNvSpPr>
          <p:nvPr>
            <p:ph type="body" sz="quarter" idx="10"/>
          </p:nvPr>
        </p:nvSpPr>
        <p:spPr>
          <a:xfrm>
            <a:off x="335566" y="1281201"/>
            <a:ext cx="5658834" cy="4724488"/>
          </a:xfrm>
        </p:spPr>
        <p:txBody>
          <a:bodyPr vert="horz" lIns="91440" tIns="45720" rIns="91440" bIns="45720" rtlCol="0" anchor="t">
            <a:normAutofit/>
          </a:bodyPr>
          <a:lstStyle/>
          <a:p>
            <a:pPr marL="0" indent="0">
              <a:buNone/>
            </a:pPr>
            <a:r>
              <a:rPr lang="en-US" sz="2400" b="1" dirty="0"/>
              <a:t>Nicolas C. Anthony</a:t>
            </a:r>
            <a:endParaRPr lang="en-US" sz="1800" dirty="0">
              <a:cs typeface="Calibri" panose="020F0502020204030204"/>
            </a:endParaRPr>
          </a:p>
          <a:p>
            <a:pPr marL="0" lvl="1" indent="0">
              <a:buNone/>
            </a:pPr>
            <a:r>
              <a:rPr lang="en-US" sz="2000" dirty="0"/>
              <a:t>Research Director</a:t>
            </a:r>
          </a:p>
          <a:p>
            <a:pPr marL="0" indent="0">
              <a:spcBef>
                <a:spcPts val="500"/>
              </a:spcBef>
              <a:buNone/>
            </a:pPr>
            <a:r>
              <a:rPr lang="en-US" sz="1800" dirty="0">
                <a:hlinkClick r:id="rId3"/>
              </a:rPr>
              <a:t>Nanthony@lcb.state.nv.us</a:t>
            </a:r>
            <a:r>
              <a:rPr lang="en-US" sz="1800" dirty="0"/>
              <a:t> </a:t>
            </a:r>
          </a:p>
          <a:p>
            <a:pPr marL="0" indent="0">
              <a:spcBef>
                <a:spcPts val="500"/>
              </a:spcBef>
              <a:buNone/>
            </a:pPr>
            <a:endParaRPr lang="en-US" sz="2400" b="1" dirty="0"/>
          </a:p>
          <a:p>
            <a:pPr marL="0" indent="0">
              <a:spcBef>
                <a:spcPts val="500"/>
              </a:spcBef>
              <a:buNone/>
            </a:pPr>
            <a:endParaRPr lang="en-US" sz="2400" b="1" dirty="0"/>
          </a:p>
          <a:p>
            <a:pPr marL="0" indent="0">
              <a:spcBef>
                <a:spcPts val="500"/>
              </a:spcBef>
              <a:buNone/>
            </a:pPr>
            <a:endParaRPr lang="en-US" sz="2400" b="1" dirty="0"/>
          </a:p>
          <a:p>
            <a:pPr marL="0" lvl="1" indent="0">
              <a:buNone/>
            </a:pPr>
            <a:r>
              <a:rPr lang="en-US" sz="2400" b="1" dirty="0"/>
              <a:t>Research Division</a:t>
            </a:r>
            <a:endParaRPr lang="en-US" dirty="0">
              <a:cs typeface="Calibri"/>
            </a:endParaRPr>
          </a:p>
          <a:p>
            <a:pPr marL="225425" lvl="2" indent="0">
              <a:buNone/>
            </a:pPr>
            <a:r>
              <a:rPr lang="en-US" sz="2000" dirty="0"/>
              <a:t>(775) 684-6825</a:t>
            </a:r>
          </a:p>
          <a:p>
            <a:pPr marL="225425" lvl="2" indent="0">
              <a:buNone/>
            </a:pPr>
            <a:r>
              <a:rPr lang="en-US" sz="2000" dirty="0">
                <a:hlinkClick r:id="rId4"/>
              </a:rPr>
              <a:t>research@lcb.state.nv.us</a:t>
            </a:r>
            <a:endParaRPr lang="en-US" sz="2000" dirty="0"/>
          </a:p>
          <a:p>
            <a:pPr marL="225425" lvl="2" indent="0">
              <a:buNone/>
            </a:pPr>
            <a:r>
              <a:rPr lang="en-US" sz="2000" dirty="0"/>
              <a:t> </a:t>
            </a:r>
          </a:p>
          <a:p>
            <a:pPr marL="225425" lvl="2" indent="0">
              <a:buNone/>
            </a:pPr>
            <a:endParaRPr lang="en-US" sz="2000" dirty="0"/>
          </a:p>
          <a:p>
            <a:endParaRPr lang="en-US" dirty="0"/>
          </a:p>
        </p:txBody>
      </p:sp>
      <p:sp>
        <p:nvSpPr>
          <p:cNvPr id="5" name="Text Placeholder 4"/>
          <p:cNvSpPr>
            <a:spLocks noGrp="1"/>
          </p:cNvSpPr>
          <p:nvPr>
            <p:ph type="body" sz="quarter" idx="11"/>
          </p:nvPr>
        </p:nvSpPr>
        <p:spPr>
          <a:xfrm>
            <a:off x="6325522" y="1281201"/>
            <a:ext cx="5507038" cy="4803510"/>
          </a:xfrm>
        </p:spPr>
        <p:txBody>
          <a:bodyPr vert="horz" lIns="91440" tIns="45720" rIns="91440" bIns="45720" rtlCol="0" anchor="t">
            <a:normAutofit/>
          </a:bodyPr>
          <a:lstStyle/>
          <a:p>
            <a:pPr marL="0" lvl="2" indent="0">
              <a:buNone/>
            </a:pPr>
            <a:endParaRPr lang="en-US" sz="2000" dirty="0">
              <a:cs typeface="Calibri"/>
            </a:endParaRPr>
          </a:p>
          <a:p>
            <a:pPr marL="0" lvl="2" indent="0">
              <a:buNone/>
            </a:pPr>
            <a:endParaRPr lang="en-US" sz="2000" dirty="0">
              <a:cs typeface="Calibri"/>
            </a:endParaRPr>
          </a:p>
          <a:p>
            <a:pPr marL="0" lvl="2" indent="0">
              <a:buNone/>
            </a:pPr>
            <a:endParaRPr lang="en-US" sz="2000" dirty="0">
              <a:cs typeface="Calibri"/>
            </a:endParaRPr>
          </a:p>
          <a:p>
            <a:pPr marL="0" lvl="2" indent="0">
              <a:buNone/>
            </a:pPr>
            <a:r>
              <a:rPr lang="en-US" sz="2400" b="1" dirty="0"/>
              <a:t>Constituent Services Unit</a:t>
            </a:r>
            <a:endParaRPr lang="en-US" dirty="0"/>
          </a:p>
          <a:p>
            <a:pPr marL="225425" lvl="3" indent="0">
              <a:buNone/>
            </a:pPr>
            <a:r>
              <a:rPr lang="en-US" sz="2000" dirty="0"/>
              <a:t>(775) 684-6740</a:t>
            </a:r>
          </a:p>
          <a:p>
            <a:pPr marL="225425" lvl="3" indent="0">
              <a:buNone/>
            </a:pPr>
            <a:r>
              <a:rPr lang="en-US" sz="2000" dirty="0">
                <a:hlinkClick r:id="rId5"/>
              </a:rPr>
              <a:t>csu@lcb.state.nv.us</a:t>
            </a:r>
            <a:endParaRPr lang="en-US" sz="2000" dirty="0"/>
          </a:p>
          <a:p>
            <a:pPr marL="225425" lvl="3" indent="0">
              <a:buNone/>
            </a:pPr>
            <a:endParaRPr lang="en-US" sz="1800" dirty="0"/>
          </a:p>
          <a:p>
            <a:pPr marL="225425" lvl="3" indent="0">
              <a:buNone/>
            </a:pPr>
            <a:endParaRPr lang="en-US" sz="1800" dirty="0"/>
          </a:p>
          <a:p>
            <a:pPr marL="225425" lvl="3" indent="0">
              <a:buNone/>
            </a:pPr>
            <a:endParaRPr lang="en-US" sz="1800" dirty="0"/>
          </a:p>
          <a:p>
            <a:pPr marL="0" lvl="3" indent="0">
              <a:buNone/>
            </a:pPr>
            <a:r>
              <a:rPr lang="en-US" sz="2400" b="1" dirty="0"/>
              <a:t>Research Library</a:t>
            </a:r>
            <a:endParaRPr lang="en-US" dirty="0"/>
          </a:p>
          <a:p>
            <a:pPr marL="225425" lvl="4" indent="0">
              <a:buNone/>
            </a:pPr>
            <a:r>
              <a:rPr lang="en-US" sz="2000" dirty="0"/>
              <a:t>(775) 684-6827</a:t>
            </a:r>
            <a:endParaRPr lang="en-US" sz="2000" dirty="0">
              <a:cs typeface="Calibri"/>
            </a:endParaRPr>
          </a:p>
          <a:p>
            <a:pPr marL="225425" lvl="4" indent="0">
              <a:buNone/>
            </a:pPr>
            <a:r>
              <a:rPr lang="en-US" sz="2000" dirty="0">
                <a:hlinkClick r:id="rId6"/>
              </a:rPr>
              <a:t>library@lcb.state.nv.us</a:t>
            </a:r>
            <a:endParaRPr lang="en-US" sz="2000" dirty="0"/>
          </a:p>
          <a:p>
            <a:endParaRPr lang="en-US" dirty="0"/>
          </a:p>
          <a:p>
            <a:pPr marL="0" indent="0">
              <a:buNone/>
            </a:pPr>
            <a:endParaRPr lang="en-US" dirty="0"/>
          </a:p>
          <a:p>
            <a:pPr marL="0" indent="0">
              <a:buNone/>
            </a:pPr>
            <a:endParaRPr lang="en-US" b="1" dirty="0"/>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24744" y="2362202"/>
            <a:ext cx="1066798" cy="1066798"/>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21694" y="4600990"/>
            <a:ext cx="1069848" cy="1069848"/>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4066" y="3531142"/>
            <a:ext cx="1069848" cy="1069848"/>
          </a:xfrm>
          <a:prstGeom prst="rect">
            <a:avLst/>
          </a:prstGeom>
        </p:spPr>
      </p:pic>
    </p:spTree>
    <p:extLst>
      <p:ext uri="{BB962C8B-B14F-4D97-AF65-F5344CB8AC3E}">
        <p14:creationId xmlns:p14="http://schemas.microsoft.com/office/powerpoint/2010/main" val="109311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20B15-9D64-C2D0-5EDA-48CDB3184C80}"/>
              </a:ext>
            </a:extLst>
          </p:cNvPr>
          <p:cNvSpPr>
            <a:spLocks noGrp="1"/>
          </p:cNvSpPr>
          <p:nvPr>
            <p:ph type="title"/>
          </p:nvPr>
        </p:nvSpPr>
        <p:spPr/>
        <p:txBody>
          <a:bodyPr/>
          <a:lstStyle/>
          <a:p>
            <a:r>
              <a:rPr lang="en-US" dirty="0"/>
              <a:t>					Carson city</a:t>
            </a:r>
          </a:p>
        </p:txBody>
      </p:sp>
      <p:sp>
        <p:nvSpPr>
          <p:cNvPr id="3" name="Text Placeholder 2">
            <a:extLst>
              <a:ext uri="{FF2B5EF4-FFF2-40B4-BE49-F238E27FC236}">
                <a16:creationId xmlns:a16="http://schemas.microsoft.com/office/drawing/2014/main" id="{ABD37D63-899D-AE07-B6A2-440F34134216}"/>
              </a:ext>
            </a:extLst>
          </p:cNvPr>
          <p:cNvSpPr>
            <a:spLocks noGrp="1"/>
          </p:cNvSpPr>
          <p:nvPr>
            <p:ph type="body" sz="quarter" idx="10"/>
          </p:nvPr>
        </p:nvSpPr>
        <p:spPr/>
        <p:txBody>
          <a:bodyPr/>
          <a:lstStyle/>
          <a:p>
            <a:r>
              <a:rPr lang="en-US" dirty="0"/>
              <a:t>C</a:t>
            </a:r>
          </a:p>
        </p:txBody>
      </p:sp>
      <p:pic>
        <p:nvPicPr>
          <p:cNvPr id="6" name="Picture 5">
            <a:extLst>
              <a:ext uri="{FF2B5EF4-FFF2-40B4-BE49-F238E27FC236}">
                <a16:creationId xmlns:a16="http://schemas.microsoft.com/office/drawing/2014/main" id="{14E44AF9-D1BA-74B4-16BC-6168D9BEED60}"/>
              </a:ext>
            </a:extLst>
          </p:cNvPr>
          <p:cNvPicPr>
            <a:picLocks noChangeAspect="1"/>
          </p:cNvPicPr>
          <p:nvPr/>
        </p:nvPicPr>
        <p:blipFill>
          <a:blip r:embed="rId3"/>
          <a:stretch>
            <a:fillRect/>
          </a:stretch>
        </p:blipFill>
        <p:spPr>
          <a:xfrm>
            <a:off x="17603" y="947487"/>
            <a:ext cx="5711865" cy="4670672"/>
          </a:xfrm>
          <a:prstGeom prst="rect">
            <a:avLst/>
          </a:prstGeom>
        </p:spPr>
      </p:pic>
      <p:pic>
        <p:nvPicPr>
          <p:cNvPr id="8" name="Picture 7">
            <a:extLst>
              <a:ext uri="{FF2B5EF4-FFF2-40B4-BE49-F238E27FC236}">
                <a16:creationId xmlns:a16="http://schemas.microsoft.com/office/drawing/2014/main" id="{3139D638-7213-6D83-1E10-35389CBA49D3}"/>
              </a:ext>
            </a:extLst>
          </p:cNvPr>
          <p:cNvPicPr>
            <a:picLocks noChangeAspect="1"/>
          </p:cNvPicPr>
          <p:nvPr/>
        </p:nvPicPr>
        <p:blipFill>
          <a:blip r:embed="rId4"/>
          <a:stretch>
            <a:fillRect/>
          </a:stretch>
        </p:blipFill>
        <p:spPr>
          <a:xfrm>
            <a:off x="5845214" y="960699"/>
            <a:ext cx="6312803" cy="4657460"/>
          </a:xfrm>
          <a:prstGeom prst="rect">
            <a:avLst/>
          </a:prstGeom>
        </p:spPr>
      </p:pic>
    </p:spTree>
    <p:extLst>
      <p:ext uri="{BB962C8B-B14F-4D97-AF65-F5344CB8AC3E}">
        <p14:creationId xmlns:p14="http://schemas.microsoft.com/office/powerpoint/2010/main" val="60576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structure</a:t>
            </a:r>
          </a:p>
        </p:txBody>
      </p:sp>
      <p:sp>
        <p:nvSpPr>
          <p:cNvPr id="3" name="Text Placeholder 2"/>
          <p:cNvSpPr>
            <a:spLocks noGrp="1"/>
          </p:cNvSpPr>
          <p:nvPr>
            <p:ph type="body" sz="quarter" idx="10"/>
          </p:nvPr>
        </p:nvSpPr>
        <p:spPr>
          <a:xfrm>
            <a:off x="441744" y="1077020"/>
            <a:ext cx="11524478" cy="4714605"/>
          </a:xfrm>
        </p:spPr>
        <p:txBody>
          <a:bodyPr vert="horz" lIns="91440" tIns="45720" rIns="91440" bIns="45720" rtlCol="0" anchor="t">
            <a:normAutofit/>
          </a:bodyPr>
          <a:lstStyle/>
          <a:p>
            <a:pPr marL="0" indent="0">
              <a:buNone/>
            </a:pPr>
            <a:r>
              <a:rPr lang="en-US" b="1" dirty="0"/>
              <a:t>Senate</a:t>
            </a:r>
          </a:p>
          <a:p>
            <a:pPr marL="0" indent="0">
              <a:buNone/>
            </a:pPr>
            <a:r>
              <a:rPr lang="en-US" sz="2200" dirty="0"/>
              <a:t>21 Members, 4-Year Terms</a:t>
            </a:r>
            <a:endParaRPr lang="en-US" sz="2200" dirty="0">
              <a:cs typeface="Calibri"/>
            </a:endParaRPr>
          </a:p>
          <a:p>
            <a:pPr marL="0" indent="0">
              <a:buNone/>
              <a:tabLst>
                <a:tab pos="2054225" algn="l"/>
              </a:tabLst>
            </a:pPr>
            <a:r>
              <a:rPr lang="en-US" b="1" dirty="0"/>
              <a:t>Assembly</a:t>
            </a:r>
            <a:endParaRPr lang="en-US" b="1" dirty="0">
              <a:cs typeface="Calibri"/>
            </a:endParaRPr>
          </a:p>
          <a:p>
            <a:pPr marL="0" indent="0">
              <a:buNone/>
              <a:tabLst>
                <a:tab pos="2054225" algn="l"/>
              </a:tabLst>
            </a:pPr>
            <a:r>
              <a:rPr lang="en-US" sz="2200" dirty="0"/>
              <a:t>42 Members, 2-Year Terms</a:t>
            </a:r>
            <a:endParaRPr lang="en-US" sz="2200" dirty="0">
              <a:cs typeface="Calibri"/>
            </a:endParaRPr>
          </a:p>
          <a:p>
            <a:pPr marL="0" indent="0">
              <a:buNone/>
              <a:tabLst>
                <a:tab pos="2054225" algn="l"/>
              </a:tabLst>
            </a:pPr>
            <a:r>
              <a:rPr lang="en-US" b="1" dirty="0">
                <a:cs typeface="Calibri" panose="020F0502020204030204"/>
              </a:rPr>
              <a:t>Regular Legislative Sessions–Biennial</a:t>
            </a:r>
            <a:r>
              <a:rPr lang="en-US" sz="2200" b="1" dirty="0">
                <a:cs typeface="Calibri" panose="020F0502020204030204"/>
              </a:rPr>
              <a:t> </a:t>
            </a:r>
          </a:p>
          <a:p>
            <a:pPr marL="800100" lvl="1" indent="-342900"/>
            <a:r>
              <a:rPr lang="en-US" sz="2200" dirty="0">
                <a:ea typeface="+mn-lt"/>
                <a:cs typeface="+mn-lt"/>
              </a:rPr>
              <a:t>Regular sessions held in odd-numbered years</a:t>
            </a:r>
          </a:p>
          <a:p>
            <a:pPr marL="800100" lvl="1" indent="-342900"/>
            <a:r>
              <a:rPr lang="en-US" sz="2200" dirty="0">
                <a:ea typeface="+mn-lt"/>
                <a:cs typeface="+mn-lt"/>
              </a:rPr>
              <a:t>Sessions begin on the first Monday in February</a:t>
            </a:r>
            <a:endParaRPr lang="en-US" sz="2200" dirty="0">
              <a:cs typeface="Calibri" panose="020F0502020204030204"/>
            </a:endParaRPr>
          </a:p>
          <a:p>
            <a:pPr marL="800100" lvl="1" indent="-342900"/>
            <a:r>
              <a:rPr lang="en-US" sz="2200" dirty="0">
                <a:cs typeface="Calibri" panose="020F0502020204030204"/>
              </a:rPr>
              <a:t>Limited to 120-calendar days </a:t>
            </a:r>
          </a:p>
          <a:p>
            <a:pPr marL="800100" lvl="1" indent="-342900"/>
            <a:r>
              <a:rPr lang="en-US" sz="2200" dirty="0">
                <a:cs typeface="Calibri" panose="020F0502020204030204"/>
              </a:rPr>
              <a:t>The 83rd Legislative Session starts February 3, 2025</a:t>
            </a:r>
          </a:p>
          <a:p>
            <a:pPr marL="0" indent="0">
              <a:buNone/>
            </a:pPr>
            <a:endParaRPr lang="en-US" sz="2200" dirty="0">
              <a:cs typeface="Calibri" panose="020F0502020204030204"/>
            </a:endParaRPr>
          </a:p>
          <a:p>
            <a:pPr marL="0" indent="0">
              <a:buNone/>
            </a:pPr>
            <a:endParaRPr lang="en-US" sz="2000"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p:txBody>
      </p:sp>
      <p:pic>
        <p:nvPicPr>
          <p:cNvPr id="6" name="Picture 6" descr="Senate Chambers">
            <a:extLst>
              <a:ext uri="{FF2B5EF4-FFF2-40B4-BE49-F238E27FC236}">
                <a16:creationId xmlns:a16="http://schemas.microsoft.com/office/drawing/2014/main" id="{D1C96166-3C90-4391-9BC2-ADCC1F1B2BED}"/>
              </a:ext>
            </a:extLst>
          </p:cNvPr>
          <p:cNvPicPr>
            <a:picLocks noChangeAspect="1" noChangeArrowheads="1"/>
          </p:cNvPicPr>
          <p:nvPr/>
        </p:nvPicPr>
        <p:blipFill>
          <a:blip r:embed="rId3" cstate="print"/>
          <a:srcRect/>
          <a:stretch>
            <a:fillRect/>
          </a:stretch>
        </p:blipFill>
        <p:spPr bwMode="auto">
          <a:xfrm>
            <a:off x="6878020" y="1303954"/>
            <a:ext cx="4872236" cy="2948556"/>
          </a:xfrm>
          <a:prstGeom prst="rect">
            <a:avLst/>
          </a:prstGeom>
          <a:noFill/>
          <a:ln w="9525">
            <a:noFill/>
            <a:miter lim="800000"/>
            <a:headEnd/>
            <a:tailEnd/>
          </a:ln>
        </p:spPr>
      </p:pic>
    </p:spTree>
    <p:extLst>
      <p:ext uri="{BB962C8B-B14F-4D97-AF65-F5344CB8AC3E}">
        <p14:creationId xmlns:p14="http://schemas.microsoft.com/office/powerpoint/2010/main" val="154464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Legislative Interim</a:t>
            </a:r>
          </a:p>
        </p:txBody>
      </p:sp>
      <p:sp>
        <p:nvSpPr>
          <p:cNvPr id="3" name="Text Placeholder 2"/>
          <p:cNvSpPr>
            <a:spLocks noGrp="1"/>
          </p:cNvSpPr>
          <p:nvPr>
            <p:ph type="body" sz="quarter" idx="10"/>
          </p:nvPr>
        </p:nvSpPr>
        <p:spPr>
          <a:xfrm>
            <a:off x="441744" y="1077020"/>
            <a:ext cx="11524478" cy="4714605"/>
          </a:xfrm>
        </p:spPr>
        <p:txBody>
          <a:bodyPr vert="horz" lIns="91440" tIns="45720" rIns="91440" bIns="45720" rtlCol="0" anchor="t">
            <a:normAutofit/>
          </a:bodyPr>
          <a:lstStyle/>
          <a:p>
            <a:pPr marL="0" indent="0">
              <a:buNone/>
            </a:pPr>
            <a:r>
              <a:rPr lang="en-US" b="1" dirty="0">
                <a:cs typeface="Calibri" panose="020F0502020204030204"/>
              </a:rPr>
              <a:t>Legislative Interim</a:t>
            </a:r>
          </a:p>
          <a:p>
            <a:pPr lvl="1"/>
            <a:r>
              <a:rPr lang="en-US" sz="2400" b="1" dirty="0">
                <a:cs typeface="Calibri" panose="020F0502020204030204"/>
              </a:rPr>
              <a:t>20 months between sessions</a:t>
            </a:r>
          </a:p>
          <a:p>
            <a:pPr lvl="1"/>
            <a:r>
              <a:rPr lang="en-US" sz="2400" b="1" dirty="0">
                <a:cs typeface="Calibri" panose="020F0502020204030204"/>
              </a:rPr>
              <a:t>AB 443 (2021)</a:t>
            </a:r>
          </a:p>
          <a:p>
            <a:pPr lvl="1"/>
            <a:r>
              <a:rPr lang="en-US" sz="2400" b="1" dirty="0">
                <a:cs typeface="Calibri" panose="020F0502020204030204"/>
              </a:rPr>
              <a:t>Nine Joint Interim Standing Committees</a:t>
            </a:r>
          </a:p>
          <a:p>
            <a:pPr lvl="2"/>
            <a:r>
              <a:rPr lang="en-US" b="1" dirty="0">
                <a:cs typeface="Calibri" panose="020F0502020204030204"/>
              </a:rPr>
              <a:t>Commerce and Labor</a:t>
            </a:r>
          </a:p>
          <a:p>
            <a:pPr lvl="2"/>
            <a:r>
              <a:rPr lang="en-US" b="1" dirty="0">
                <a:cs typeface="Calibri" panose="020F0502020204030204"/>
              </a:rPr>
              <a:t>Education</a:t>
            </a:r>
          </a:p>
          <a:p>
            <a:pPr lvl="2"/>
            <a:r>
              <a:rPr lang="en-US" b="1" dirty="0">
                <a:cs typeface="Calibri" panose="020F0502020204030204"/>
              </a:rPr>
              <a:t>Government Affairs</a:t>
            </a:r>
          </a:p>
          <a:p>
            <a:pPr lvl="2"/>
            <a:r>
              <a:rPr lang="en-US" b="1" dirty="0">
                <a:cs typeface="Calibri" panose="020F0502020204030204"/>
              </a:rPr>
              <a:t>Growth and Infrastructure</a:t>
            </a:r>
          </a:p>
          <a:p>
            <a:pPr lvl="2"/>
            <a:r>
              <a:rPr lang="en-US" b="1" dirty="0">
                <a:cs typeface="Calibri" panose="020F0502020204030204"/>
              </a:rPr>
              <a:t>Health and Human Services</a:t>
            </a:r>
          </a:p>
          <a:p>
            <a:pPr lvl="2"/>
            <a:r>
              <a:rPr lang="en-US" b="1" dirty="0">
                <a:cs typeface="Calibri" panose="020F0502020204030204"/>
              </a:rPr>
              <a:t>Judiciary</a:t>
            </a:r>
          </a:p>
          <a:p>
            <a:pPr lvl="2"/>
            <a:r>
              <a:rPr lang="en-US" b="1" dirty="0">
                <a:cs typeface="Calibri" panose="020F0502020204030204"/>
              </a:rPr>
              <a:t>Legislative Operations and Elections</a:t>
            </a:r>
          </a:p>
          <a:p>
            <a:pPr lvl="2"/>
            <a:r>
              <a:rPr lang="en-US" b="1" dirty="0">
                <a:cs typeface="Calibri" panose="020F0502020204030204"/>
              </a:rPr>
              <a:t>Natural Resources</a:t>
            </a:r>
          </a:p>
          <a:p>
            <a:pPr lvl="2"/>
            <a:r>
              <a:rPr lang="en-US" b="1" dirty="0">
                <a:cs typeface="Calibri" panose="020F0502020204030204"/>
              </a:rPr>
              <a:t>Revenue</a:t>
            </a:r>
          </a:p>
          <a:p>
            <a:pPr marL="0" indent="0">
              <a:buNone/>
            </a:pPr>
            <a:endParaRPr lang="en-US" sz="2200" dirty="0">
              <a:cs typeface="Calibri" panose="020F0502020204030204"/>
            </a:endParaRPr>
          </a:p>
          <a:p>
            <a:pPr marL="0" indent="0">
              <a:buNone/>
            </a:pPr>
            <a:endParaRPr lang="en-US" sz="2000"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p:txBody>
      </p:sp>
      <p:pic>
        <p:nvPicPr>
          <p:cNvPr id="6" name="Picture 6">
            <a:extLst>
              <a:ext uri="{FF2B5EF4-FFF2-40B4-BE49-F238E27FC236}">
                <a16:creationId xmlns:a16="http://schemas.microsoft.com/office/drawing/2014/main" id="{D1C96166-3C90-4391-9BC2-ADCC1F1B2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574420" y="1384976"/>
            <a:ext cx="5258140" cy="3626861"/>
          </a:xfrm>
          <a:prstGeom prst="rect">
            <a:avLst/>
          </a:prstGeom>
          <a:noFill/>
          <a:ln w="9525">
            <a:noFill/>
            <a:miter lim="800000"/>
            <a:headEnd/>
            <a:tailEnd/>
          </a:ln>
        </p:spPr>
      </p:pic>
    </p:spTree>
    <p:extLst>
      <p:ext uri="{BB962C8B-B14F-4D97-AF65-F5344CB8AC3E}">
        <p14:creationId xmlns:p14="http://schemas.microsoft.com/office/powerpoint/2010/main" val="1922088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A8FE0-ED52-46E8-8ECC-46E4F97CB139}"/>
              </a:ext>
            </a:extLst>
          </p:cNvPr>
          <p:cNvSpPr>
            <a:spLocks noGrp="1"/>
          </p:cNvSpPr>
          <p:nvPr>
            <p:ph type="title"/>
          </p:nvPr>
        </p:nvSpPr>
        <p:spPr/>
        <p:txBody>
          <a:bodyPr>
            <a:normAutofit/>
          </a:bodyPr>
          <a:lstStyle/>
          <a:p>
            <a:r>
              <a:rPr lang="en-US" dirty="0"/>
              <a:t>The Legislative Counsel Bureau (LCB)  </a:t>
            </a:r>
            <a:endParaRPr lang="en-US" b="0" i="1" dirty="0"/>
          </a:p>
        </p:txBody>
      </p:sp>
      <p:sp>
        <p:nvSpPr>
          <p:cNvPr id="3" name="Text Placeholder 2">
            <a:extLst>
              <a:ext uri="{FF2B5EF4-FFF2-40B4-BE49-F238E27FC236}">
                <a16:creationId xmlns:a16="http://schemas.microsoft.com/office/drawing/2014/main" id="{6BD1EE98-C6C8-4787-BF44-B391D582E179}"/>
              </a:ext>
            </a:extLst>
          </p:cNvPr>
          <p:cNvSpPr>
            <a:spLocks noGrp="1"/>
          </p:cNvSpPr>
          <p:nvPr>
            <p:ph type="body" sz="quarter" idx="10"/>
          </p:nvPr>
        </p:nvSpPr>
        <p:spPr/>
        <p:txBody>
          <a:bodyPr>
            <a:normAutofit/>
          </a:bodyPr>
          <a:lstStyle/>
          <a:p>
            <a:pPr>
              <a:spcAft>
                <a:spcPts val="1200"/>
              </a:spcAft>
            </a:pPr>
            <a:r>
              <a:rPr lang="en-US" dirty="0"/>
              <a:t>The LCB is the nonpartisan, central staff for the Nevada Legislature.</a:t>
            </a:r>
          </a:p>
          <a:p>
            <a:pPr>
              <a:spcAft>
                <a:spcPts val="1200"/>
              </a:spcAft>
            </a:pPr>
            <a:r>
              <a:rPr lang="en-US" dirty="0"/>
              <a:t>No paid political staff is employed by the Bureau.</a:t>
            </a:r>
          </a:p>
          <a:p>
            <a:pPr>
              <a:spcAft>
                <a:spcPts val="1200"/>
              </a:spcAft>
            </a:pPr>
            <a:r>
              <a:rPr lang="en-US" dirty="0"/>
              <a:t>Lobbying by LCB staff is prohibited:</a:t>
            </a:r>
          </a:p>
          <a:p>
            <a:pPr lvl="1">
              <a:spcBef>
                <a:spcPts val="1000"/>
              </a:spcBef>
              <a:spcAft>
                <a:spcPts val="1200"/>
              </a:spcAft>
            </a:pPr>
            <a:r>
              <a:rPr lang="en-US" sz="2400" dirty="0"/>
              <a:t>No campaign or political activities; and </a:t>
            </a:r>
          </a:p>
          <a:p>
            <a:pPr lvl="1">
              <a:spcBef>
                <a:spcPts val="1000"/>
              </a:spcBef>
              <a:spcAft>
                <a:spcPts val="1200"/>
              </a:spcAft>
            </a:pPr>
            <a:r>
              <a:rPr lang="en-US" sz="2400" dirty="0"/>
              <a:t>Cannot display items that advocate for a candidate or partisan activity.</a:t>
            </a:r>
          </a:p>
        </p:txBody>
      </p:sp>
    </p:spTree>
    <p:extLst>
      <p:ext uri="{BB962C8B-B14F-4D97-AF65-F5344CB8AC3E}">
        <p14:creationId xmlns:p14="http://schemas.microsoft.com/office/powerpoint/2010/main" val="3376759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6AFC-4D70-4C63-99F4-A262C83FF61F}"/>
              </a:ext>
            </a:extLst>
          </p:cNvPr>
          <p:cNvSpPr>
            <a:spLocks noGrp="1"/>
          </p:cNvSpPr>
          <p:nvPr>
            <p:ph type="title"/>
          </p:nvPr>
        </p:nvSpPr>
        <p:spPr/>
        <p:txBody>
          <a:bodyPr/>
          <a:lstStyle/>
          <a:p>
            <a:r>
              <a:rPr lang="en-US" dirty="0"/>
              <a:t>The LCB: </a:t>
            </a:r>
            <a:r>
              <a:rPr lang="en-US" b="0" i="1" cap="none" dirty="0"/>
              <a:t>Purpose of Design</a:t>
            </a:r>
            <a:endParaRPr lang="en-US" b="0" i="1" dirty="0"/>
          </a:p>
        </p:txBody>
      </p:sp>
      <p:sp>
        <p:nvSpPr>
          <p:cNvPr id="3" name="Text Placeholder 2">
            <a:extLst>
              <a:ext uri="{FF2B5EF4-FFF2-40B4-BE49-F238E27FC236}">
                <a16:creationId xmlns:a16="http://schemas.microsoft.com/office/drawing/2014/main" id="{8A978F3E-AE1B-499A-A393-3879134BB8B5}"/>
              </a:ext>
            </a:extLst>
          </p:cNvPr>
          <p:cNvSpPr>
            <a:spLocks noGrp="1"/>
          </p:cNvSpPr>
          <p:nvPr>
            <p:ph type="body" sz="quarter" idx="10"/>
          </p:nvPr>
        </p:nvSpPr>
        <p:spPr/>
        <p:txBody>
          <a:bodyPr/>
          <a:lstStyle/>
          <a:p>
            <a:pPr>
              <a:spcAft>
                <a:spcPts val="1200"/>
              </a:spcAft>
            </a:pPr>
            <a:r>
              <a:rPr lang="en-US" dirty="0"/>
              <a:t>To discourage interference and limit political pressure;</a:t>
            </a:r>
          </a:p>
          <a:p>
            <a:pPr>
              <a:spcAft>
                <a:spcPts val="1200"/>
              </a:spcAft>
            </a:pPr>
            <a:r>
              <a:rPr lang="en-US" dirty="0"/>
              <a:t>To give staff independence that helps ensure lawmakers get unbiased information;</a:t>
            </a:r>
          </a:p>
          <a:p>
            <a:pPr>
              <a:spcAft>
                <a:spcPts val="1200"/>
              </a:spcAft>
            </a:pPr>
            <a:r>
              <a:rPr lang="en-US" dirty="0"/>
              <a:t>In some states, each house (even each party within the houses) has its own staff. Nevada’s LCB staff works for both houses and all members; and </a:t>
            </a:r>
          </a:p>
          <a:p>
            <a:pPr>
              <a:spcAft>
                <a:spcPts val="1200"/>
              </a:spcAft>
            </a:pPr>
            <a:r>
              <a:rPr lang="en-US" dirty="0"/>
              <a:t>Ensure consistency in staffing from one session to the next.</a:t>
            </a:r>
          </a:p>
        </p:txBody>
      </p:sp>
    </p:spTree>
    <p:extLst>
      <p:ext uri="{BB962C8B-B14F-4D97-AF65-F5344CB8AC3E}">
        <p14:creationId xmlns:p14="http://schemas.microsoft.com/office/powerpoint/2010/main" val="472177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76A9-D02F-4FC1-B833-D54FED5A2170}"/>
              </a:ext>
            </a:extLst>
          </p:cNvPr>
          <p:cNvSpPr>
            <a:spLocks noGrp="1"/>
          </p:cNvSpPr>
          <p:nvPr>
            <p:ph type="title"/>
          </p:nvPr>
        </p:nvSpPr>
        <p:spPr/>
        <p:txBody>
          <a:bodyPr/>
          <a:lstStyle/>
          <a:p>
            <a:r>
              <a:rPr lang="en-US" dirty="0"/>
              <a:t>The LCB: </a:t>
            </a:r>
            <a:r>
              <a:rPr lang="en-US" b="0" i="1" cap="none" dirty="0"/>
              <a:t>Today</a:t>
            </a:r>
            <a:endParaRPr lang="en-US" dirty="0"/>
          </a:p>
        </p:txBody>
      </p:sp>
      <p:sp>
        <p:nvSpPr>
          <p:cNvPr id="3" name="Text Placeholder 2">
            <a:extLst>
              <a:ext uri="{FF2B5EF4-FFF2-40B4-BE49-F238E27FC236}">
                <a16:creationId xmlns:a16="http://schemas.microsoft.com/office/drawing/2014/main" id="{4EF9EEA2-45AA-48C3-8F2F-66B55C0AA1CD}"/>
              </a:ext>
            </a:extLst>
          </p:cNvPr>
          <p:cNvSpPr>
            <a:spLocks noGrp="1"/>
          </p:cNvSpPr>
          <p:nvPr>
            <p:ph type="body" sz="quarter" idx="10"/>
          </p:nvPr>
        </p:nvSpPr>
        <p:spPr/>
        <p:txBody>
          <a:bodyPr>
            <a:normAutofit/>
          </a:bodyPr>
          <a:lstStyle/>
          <a:p>
            <a:pPr>
              <a:spcAft>
                <a:spcPts val="1200"/>
              </a:spcAft>
            </a:pPr>
            <a:r>
              <a:rPr lang="en-US" sz="2400" dirty="0">
                <a:cs typeface="Calibri" panose="020F0502020204030204" pitchFamily="34" charset="0"/>
              </a:rPr>
              <a:t>Over 300 permanent staff.</a:t>
            </a:r>
          </a:p>
          <a:p>
            <a:pPr>
              <a:spcAft>
                <a:spcPts val="1200"/>
              </a:spcAft>
            </a:pPr>
            <a:r>
              <a:rPr lang="en-US" sz="2400" dirty="0">
                <a:cs typeface="Calibri" panose="020F0502020204030204" pitchFamily="34" charset="0"/>
              </a:rPr>
              <a:t>Additional temporary staff is hired for sessions only.</a:t>
            </a:r>
          </a:p>
          <a:p>
            <a:pPr>
              <a:spcAft>
                <a:spcPts val="1200"/>
              </a:spcAft>
            </a:pPr>
            <a:r>
              <a:rPr lang="en-US" sz="2400" dirty="0">
                <a:cs typeface="Calibri" panose="020F0502020204030204" pitchFamily="34" charset="0"/>
              </a:rPr>
              <a:t>Consists of five (5) divisions:</a:t>
            </a:r>
          </a:p>
          <a:p>
            <a:pPr lvl="1">
              <a:spcAft>
                <a:spcPts val="1200"/>
              </a:spcAft>
              <a:buFont typeface="Courier New" panose="02070309020205020404" pitchFamily="49" charset="0"/>
              <a:buChar char="o"/>
            </a:pPr>
            <a:r>
              <a:rPr lang="en-US" dirty="0">
                <a:cs typeface="Calibri" panose="020F0502020204030204" pitchFamily="34" charset="0"/>
              </a:rPr>
              <a:t>Administrative</a:t>
            </a:r>
          </a:p>
          <a:p>
            <a:pPr lvl="1">
              <a:spcAft>
                <a:spcPts val="1200"/>
              </a:spcAft>
              <a:buFont typeface="Courier New" panose="02070309020205020404" pitchFamily="49" charset="0"/>
              <a:buChar char="o"/>
            </a:pPr>
            <a:r>
              <a:rPr lang="en-US" dirty="0">
                <a:cs typeface="Calibri" panose="020F0502020204030204" pitchFamily="34" charset="0"/>
              </a:rPr>
              <a:t>Audit			</a:t>
            </a:r>
          </a:p>
          <a:p>
            <a:pPr lvl="1">
              <a:spcAft>
                <a:spcPts val="1200"/>
              </a:spcAft>
              <a:buFont typeface="Courier New" panose="02070309020205020404" pitchFamily="49" charset="0"/>
              <a:buChar char="o"/>
            </a:pPr>
            <a:r>
              <a:rPr lang="en-US" dirty="0">
                <a:cs typeface="Calibri" panose="020F0502020204030204" pitchFamily="34" charset="0"/>
              </a:rPr>
              <a:t>Fiscal Analysis</a:t>
            </a:r>
          </a:p>
          <a:p>
            <a:pPr lvl="1">
              <a:spcAft>
                <a:spcPts val="1200"/>
              </a:spcAft>
              <a:buFont typeface="Courier New" panose="02070309020205020404" pitchFamily="49" charset="0"/>
              <a:buChar char="o"/>
            </a:pPr>
            <a:r>
              <a:rPr lang="en-US" dirty="0">
                <a:cs typeface="Calibri" panose="020F0502020204030204" pitchFamily="34" charset="0"/>
              </a:rPr>
              <a:t>Legal</a:t>
            </a:r>
          </a:p>
          <a:p>
            <a:pPr lvl="1">
              <a:spcAft>
                <a:spcPts val="1200"/>
              </a:spcAft>
              <a:buFont typeface="Courier New" panose="02070309020205020404" pitchFamily="49" charset="0"/>
              <a:buChar char="o"/>
            </a:pPr>
            <a:r>
              <a:rPr lang="en-US" dirty="0">
                <a:cs typeface="Calibri" panose="020F0502020204030204" pitchFamily="34" charset="0"/>
              </a:rPr>
              <a:t>Research</a:t>
            </a:r>
          </a:p>
        </p:txBody>
      </p:sp>
    </p:spTree>
    <p:extLst>
      <p:ext uri="{BB962C8B-B14F-4D97-AF65-F5344CB8AC3E}">
        <p14:creationId xmlns:p14="http://schemas.microsoft.com/office/powerpoint/2010/main" val="967031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20390</TotalTime>
  <Words>3866</Words>
  <Application>Microsoft Office PowerPoint</Application>
  <PresentationFormat>Widescreen</PresentationFormat>
  <Paragraphs>461</Paragraphs>
  <Slides>38</Slides>
  <Notes>37</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Courier New</vt:lpstr>
      <vt:lpstr>Google Sans</vt:lpstr>
      <vt:lpstr>Lato</vt:lpstr>
      <vt:lpstr>Verdana</vt:lpstr>
      <vt:lpstr>Wingdings</vt:lpstr>
      <vt:lpstr>Office Theme</vt:lpstr>
      <vt:lpstr> NEVADA LEGISLATURE: CONNECTING PEOPLE TO POLICY Nicolas C. Anthony  Nevada Commission for Persons who are Deaf and Hard of Hearing Engagement Conference 2023 </vt:lpstr>
      <vt:lpstr>RESEARCH PUBLICATIONS AND MATERIALS</vt:lpstr>
      <vt:lpstr>Overview</vt:lpstr>
      <vt:lpstr>     Carson city</vt:lpstr>
      <vt:lpstr>Legislative structure</vt:lpstr>
      <vt:lpstr>Legislative Interim</vt:lpstr>
      <vt:lpstr>The Legislative Counsel Bureau (LCB)  </vt:lpstr>
      <vt:lpstr>The LCB: Purpose of Design</vt:lpstr>
      <vt:lpstr>The LCB: Today</vt:lpstr>
      <vt:lpstr>The LCB: Research Division</vt:lpstr>
      <vt:lpstr>Legislative Process: IDEAS Become Bills</vt:lpstr>
      <vt:lpstr>BILL DRAFTS (BDRS)</vt:lpstr>
      <vt:lpstr>BDR List</vt:lpstr>
      <vt:lpstr>Legislative Bills</vt:lpstr>
      <vt:lpstr>FISCAL NOTES (NRS 218D.415 – 218D.485)</vt:lpstr>
      <vt:lpstr>Fiscal Notes Cont…</vt:lpstr>
      <vt:lpstr>Fiscal Notes Cont…</vt:lpstr>
      <vt:lpstr>Legislative process</vt:lpstr>
      <vt:lpstr>Legislative Process - Committees</vt:lpstr>
      <vt:lpstr>LEGISLATIVE PROCESS – REVENUE AND MONEY  </vt:lpstr>
      <vt:lpstr>Legislative Process</vt:lpstr>
      <vt:lpstr>Legislative Process</vt:lpstr>
      <vt:lpstr>Legislative Process</vt:lpstr>
      <vt:lpstr>Legislative Process</vt:lpstr>
      <vt:lpstr>Legislative process: Conference Committees</vt:lpstr>
      <vt:lpstr>Legislative process</vt:lpstr>
      <vt:lpstr>Providing Testimony to the Legislature: Preparation</vt:lpstr>
      <vt:lpstr>Providing Testimony to the Legislature: The Presentation</vt:lpstr>
      <vt:lpstr>Providing Testimony to the Legislature: Questions</vt:lpstr>
      <vt:lpstr>Advocating Your Issues</vt:lpstr>
      <vt:lpstr>Advocating Your Issues</vt:lpstr>
      <vt:lpstr>Advocating Your Issues</vt:lpstr>
      <vt:lpstr>Ways to Stay Informed and Involved</vt:lpstr>
      <vt:lpstr>Ways to Stay Informed and Involved</vt:lpstr>
      <vt:lpstr>Bill tracking </vt:lpstr>
      <vt:lpstr>https://www.leg.state.nv.us/</vt:lpstr>
      <vt:lpstr>Requests for accommodations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Nicolas Anthony</dc:creator>
  <cp:lastModifiedBy>Obioma Officer</cp:lastModifiedBy>
  <cp:revision>60</cp:revision>
  <cp:lastPrinted>2023-11-29T21:14:21Z</cp:lastPrinted>
  <dcterms:created xsi:type="dcterms:W3CDTF">2021-01-15T20:58:42Z</dcterms:created>
  <dcterms:modified xsi:type="dcterms:W3CDTF">2023-12-15T21:09:34Z</dcterms:modified>
</cp:coreProperties>
</file>