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4"/>
  </p:notesMasterIdLst>
  <p:handoutMasterIdLst>
    <p:handoutMasterId r:id="rId15"/>
  </p:handoutMasterIdLst>
  <p:sldIdLst>
    <p:sldId id="256" r:id="rId5"/>
    <p:sldId id="277" r:id="rId6"/>
    <p:sldId id="261" r:id="rId7"/>
    <p:sldId id="262" r:id="rId8"/>
    <p:sldId id="278" r:id="rId9"/>
    <p:sldId id="258" r:id="rId10"/>
    <p:sldId id="287"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60E71-6036-4B4E-BB61-E580BAF2E081}" v="3" dt="2023-12-06T01:19:17.682"/>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870" y="10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12/15/2023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583809" y="3523376"/>
            <a:ext cx="8951053" cy="2033666"/>
          </a:xfrm>
        </p:spPr>
        <p:txBody>
          <a:bodyPr/>
          <a:lstStyle/>
          <a:p>
            <a:r>
              <a:rPr lang="en-US" b="1" u="sng" dirty="0"/>
              <a:t>To Choose- To Chance- to change</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a:lstStyle/>
          <a:p>
            <a:r>
              <a:rPr lang="en-US" dirty="0"/>
              <a:t>Darrin R. Smith</a:t>
            </a:r>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1020445"/>
            <a:ext cx="3171825" cy="1325563"/>
          </a:xfrm>
        </p:spPr>
        <p:txBody>
          <a:bodyPr/>
          <a:lstStyle/>
          <a:p>
            <a:r>
              <a:rPr lang="en-US" dirty="0"/>
              <a:t>About Legislative advocacy </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333499" y="2924175"/>
            <a:ext cx="3171825" cy="2519363"/>
          </a:xfrm>
        </p:spPr>
        <p:txBody>
          <a:bodyPr>
            <a:normAutofit/>
          </a:bodyPr>
          <a:lstStyle/>
          <a:p>
            <a:r>
              <a:rPr lang="en-US" dirty="0"/>
              <a:t>- Messaging</a:t>
            </a:r>
          </a:p>
          <a:p>
            <a:r>
              <a:rPr lang="en-US" dirty="0"/>
              <a:t>- Motives</a:t>
            </a:r>
          </a:p>
          <a:p>
            <a:r>
              <a:rPr lang="en-US" dirty="0"/>
              <a:t>- Manpower</a:t>
            </a:r>
          </a:p>
          <a:p>
            <a:r>
              <a:rPr lang="en-US" dirty="0"/>
              <a:t>- Money</a:t>
            </a:r>
          </a:p>
          <a:p>
            <a:r>
              <a:rPr lang="en-US" dirty="0"/>
              <a:t>- Manifestation </a:t>
            </a:r>
          </a:p>
        </p:txBody>
      </p:sp>
      <p:sp>
        <p:nvSpPr>
          <p:cNvPr id="6" name="Date Placeholder 5">
            <a:extLst>
              <a:ext uri="{FF2B5EF4-FFF2-40B4-BE49-F238E27FC236}">
                <a16:creationId xmlns:a16="http://schemas.microsoft.com/office/drawing/2014/main" id="{B69DF042-37C5-4E09-AA4C-AA66649C9533}"/>
              </a:ext>
            </a:extLst>
          </p:cNvPr>
          <p:cNvSpPr>
            <a:spLocks noGrp="1"/>
          </p:cNvSpPr>
          <p:nvPr>
            <p:ph type="dt" sz="half" idx="10"/>
          </p:nvPr>
        </p:nvSpPr>
        <p:spPr>
          <a:xfrm>
            <a:off x="1333500" y="6356350"/>
            <a:ext cx="985157" cy="365125"/>
          </a:xfrm>
        </p:spPr>
        <p:txBody>
          <a:bodyPr/>
          <a:lstStyle/>
          <a:p>
            <a:r>
              <a:rPr lang="en-US" dirty="0"/>
              <a:t>2023</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4082142" cy="585788"/>
          </a:xfrm>
        </p:spPr>
        <p:txBody>
          <a:bodyPr/>
          <a:lstStyle/>
          <a:p>
            <a:r>
              <a:rPr lang="en-US" dirty="0"/>
              <a:t>Challenges</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r>
              <a:rPr lang="en-US" dirty="0"/>
              <a:t>Messaging</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714375" y="2557463"/>
            <a:ext cx="2141764" cy="514350"/>
          </a:xfrm>
        </p:spPr>
        <p:txBody>
          <a:bodyPr/>
          <a:lstStyle/>
          <a:p>
            <a:r>
              <a:rPr lang="en-US" dirty="0"/>
              <a:t>Manpower</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en-US" dirty="0"/>
              <a:t>Motive</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a:lstStyle/>
          <a:p>
            <a:r>
              <a:rPr lang="en-US" dirty="0"/>
              <a:t>DEMOGRAPHIC</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594478"/>
            <a:ext cx="5539095" cy="1010842"/>
          </a:xfrm>
        </p:spPr>
        <p:txBody>
          <a:bodyPr/>
          <a:lstStyle/>
          <a:p>
            <a:r>
              <a:rPr lang="en-US" dirty="0"/>
              <a:t>What to sell, what to accomplish. Unique position due to biennial session of the Nevada Legislature. More time to craft and hone the messaging of the community</a:t>
            </a:r>
          </a:p>
          <a:p>
            <a:endParaRPr lang="en-US"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86028" y="2673328"/>
            <a:ext cx="5539095" cy="1010842"/>
          </a:xfrm>
        </p:spPr>
        <p:txBody>
          <a:bodyPr>
            <a:normAutofit fontScale="85000" lnSpcReduction="10000"/>
          </a:bodyPr>
          <a:lstStyle/>
          <a:p>
            <a:r>
              <a:rPr lang="en-US" dirty="0"/>
              <a:t>Often challenges come up – one of them is manpower. To ensure that the message is being driven – one must make sure that they have the manpower to support the message. </a:t>
            </a:r>
            <a:r>
              <a:rPr lang="en-US" dirty="0" err="1"/>
              <a:t>i.e</a:t>
            </a:r>
            <a:r>
              <a:rPr lang="en-US" dirty="0"/>
              <a:t> community outreach, marketing </a:t>
            </a:r>
          </a:p>
          <a:p>
            <a:r>
              <a:rPr lang="en-US" dirty="0"/>
              <a:t>-If no manpower – no message will be sold. </a:t>
            </a:r>
          </a:p>
          <a:p>
            <a:endParaRPr lang="en-US" dirty="0"/>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755394"/>
            <a:ext cx="5539095" cy="1010842"/>
          </a:xfrm>
        </p:spPr>
        <p:txBody>
          <a:bodyPr>
            <a:normAutofit lnSpcReduction="10000"/>
          </a:bodyPr>
          <a:lstStyle/>
          <a:p>
            <a:r>
              <a:rPr lang="en-US" dirty="0"/>
              <a:t>Motive – to ensure that both parties understand the importance of the advocacy and the end-goal of the mission set at hands. </a:t>
            </a:r>
          </a:p>
          <a:p>
            <a:r>
              <a:rPr lang="en-US" dirty="0"/>
              <a:t>If the community doesn’t understand the motive – then the overall objectives can be lost – not just for days but for months. </a:t>
            </a:r>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824430"/>
            <a:ext cx="5539095" cy="1010842"/>
          </a:xfrm>
        </p:spPr>
        <p:txBody>
          <a:bodyPr/>
          <a:lstStyle/>
          <a:p>
            <a:r>
              <a:rPr lang="en-US" dirty="0"/>
              <a:t>One of the biggest challenges that one see when it comes to legislative advocacy is understanding the demographic. One of the biggest question that legislators will ask is how will this benefits my demographic groups (constituents). </a:t>
            </a:r>
          </a:p>
          <a:p>
            <a:endParaRPr lang="en-US" dirty="0"/>
          </a:p>
        </p:txBody>
      </p:sp>
      <p:sp>
        <p:nvSpPr>
          <p:cNvPr id="11" name="Date Placeholder 10">
            <a:extLst>
              <a:ext uri="{FF2B5EF4-FFF2-40B4-BE49-F238E27FC236}">
                <a16:creationId xmlns:a16="http://schemas.microsoft.com/office/drawing/2014/main" id="{40BF6865-7FAE-4B56-A995-ADF1582DCC64}"/>
              </a:ext>
            </a:extLst>
          </p:cNvPr>
          <p:cNvSpPr>
            <a:spLocks noGrp="1"/>
          </p:cNvSpPr>
          <p:nvPr>
            <p:ph type="dt" sz="half" idx="10"/>
          </p:nvPr>
        </p:nvSpPr>
        <p:spPr>
          <a:xfrm>
            <a:off x="838200" y="6356350"/>
            <a:ext cx="2743200" cy="365125"/>
          </a:xfrm>
        </p:spPr>
        <p:txBody>
          <a:bodyPr/>
          <a:lstStyle/>
          <a:p>
            <a:r>
              <a:rPr lang="en-US" dirty="0"/>
              <a:t>2023</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7385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885156" y="155699"/>
            <a:ext cx="8421688" cy="1325563"/>
          </a:xfrm>
        </p:spPr>
        <p:txBody>
          <a:bodyPr/>
          <a:lstStyle/>
          <a:p>
            <a:r>
              <a:rPr lang="en-US" dirty="0"/>
              <a:t>SOLUTION</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1484749" y="1654377"/>
            <a:ext cx="4031945" cy="365125"/>
          </a:xfrm>
        </p:spPr>
        <p:txBody>
          <a:bodyPr vert="horz" lIns="91440" tIns="45720" rIns="91440" bIns="45720" rtlCol="0" anchor="t">
            <a:normAutofit lnSpcReduction="10000"/>
          </a:bodyPr>
          <a:lstStyle/>
          <a:p>
            <a:r>
              <a:rPr lang="en-US" dirty="0"/>
              <a:t>Demographic</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1484749" y="2112158"/>
            <a:ext cx="4031030" cy="1057308"/>
          </a:xfrm>
        </p:spPr>
        <p:txBody>
          <a:bodyPr>
            <a:normAutofit fontScale="92500"/>
          </a:bodyPr>
          <a:lstStyle/>
          <a:p>
            <a:r>
              <a:rPr lang="en-US" dirty="0"/>
              <a:t>- Form a coalition (</a:t>
            </a:r>
            <a:r>
              <a:rPr lang="en-US" dirty="0" err="1"/>
              <a:t>i.e</a:t>
            </a:r>
            <a:r>
              <a:rPr lang="en-US" dirty="0"/>
              <a:t> Hispanic organization, Asian organization(s), Black organization(s), Deaf-Blind organization(s)</a:t>
            </a:r>
          </a:p>
          <a:p>
            <a:r>
              <a:rPr lang="en-US" dirty="0"/>
              <a:t>- Develop a common theme among your members. </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16"/>
          </p:nvPr>
        </p:nvSpPr>
        <p:spPr>
          <a:xfrm>
            <a:off x="6672228" y="1654377"/>
            <a:ext cx="4031945" cy="365125"/>
          </a:xfrm>
        </p:spPr>
        <p:txBody>
          <a:bodyPr>
            <a:normAutofit lnSpcReduction="10000"/>
          </a:bodyPr>
          <a:lstStyle/>
          <a:p>
            <a:r>
              <a:rPr lang="en-US" dirty="0"/>
              <a:t>TARGET AUDIENCE</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17"/>
          </p:nvPr>
        </p:nvSpPr>
        <p:spPr>
          <a:xfrm>
            <a:off x="6595085" y="2129577"/>
            <a:ext cx="4031030" cy="1991615"/>
          </a:xfrm>
        </p:spPr>
        <p:txBody>
          <a:bodyPr>
            <a:normAutofit/>
          </a:bodyPr>
          <a:lstStyle/>
          <a:p>
            <a:r>
              <a:rPr lang="en-US" dirty="0"/>
              <a:t>Target Audience is legislators – often time legislators would have a private sector job that they would also use to be able to conduct meetings. </a:t>
            </a:r>
          </a:p>
          <a:p>
            <a:r>
              <a:rPr lang="en-US" dirty="0"/>
              <a:t>- Provide data that is state-focused; not national focused. State-based data carry more compared to national data</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18"/>
          </p:nvPr>
        </p:nvSpPr>
        <p:spPr>
          <a:xfrm>
            <a:off x="1485899" y="4319431"/>
            <a:ext cx="4031945" cy="365125"/>
          </a:xfrm>
        </p:spPr>
        <p:txBody>
          <a:bodyPr>
            <a:normAutofit lnSpcReduction="10000"/>
          </a:bodyPr>
          <a:lstStyle/>
          <a:p>
            <a:r>
              <a:rPr lang="en-US" dirty="0"/>
              <a:t>MANPOWER</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19"/>
          </p:nvPr>
        </p:nvSpPr>
        <p:spPr>
          <a:xfrm>
            <a:off x="1486412" y="4826655"/>
            <a:ext cx="4031030" cy="1406193"/>
          </a:xfrm>
        </p:spPr>
        <p:txBody>
          <a:bodyPr>
            <a:normAutofit lnSpcReduction="10000"/>
          </a:bodyPr>
          <a:lstStyle/>
          <a:p>
            <a:r>
              <a:rPr lang="en-US" dirty="0"/>
              <a:t>Conduct townhalls</a:t>
            </a:r>
          </a:p>
          <a:p>
            <a:r>
              <a:rPr lang="en-US" dirty="0"/>
              <a:t>Invite legislators – they don’t have to speak; just listen. </a:t>
            </a:r>
          </a:p>
          <a:p>
            <a:r>
              <a:rPr lang="en-US" dirty="0"/>
              <a:t>Conduct Focus Groups with members of diverse communities</a:t>
            </a:r>
          </a:p>
          <a:p>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3"/>
          </p:nvPr>
        </p:nvSpPr>
        <p:spPr>
          <a:xfrm>
            <a:off x="6672630" y="4319431"/>
            <a:ext cx="4031945" cy="365125"/>
          </a:xfrm>
        </p:spPr>
        <p:txBody>
          <a:bodyPr>
            <a:normAutofit lnSpcReduction="10000"/>
          </a:bodyPr>
          <a:lstStyle/>
          <a:p>
            <a:r>
              <a:rPr lang="en-US" dirty="0"/>
              <a:t>MESSAGING</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4"/>
          </p:nvPr>
        </p:nvSpPr>
        <p:spPr>
          <a:xfrm>
            <a:off x="6673143" y="4826656"/>
            <a:ext cx="4031030" cy="1057308"/>
          </a:xfrm>
        </p:spPr>
        <p:txBody>
          <a:bodyPr/>
          <a:lstStyle/>
          <a:p>
            <a:r>
              <a:rPr lang="en-US" dirty="0"/>
              <a:t>Explain the importance of the legislation</a:t>
            </a:r>
          </a:p>
          <a:p>
            <a:r>
              <a:rPr lang="en-US" dirty="0"/>
              <a:t>How does it benefit everyone</a:t>
            </a:r>
          </a:p>
          <a:p>
            <a:r>
              <a:rPr lang="en-US" dirty="0"/>
              <a:t>Be authentic and transparent</a:t>
            </a:r>
          </a:p>
        </p:txBody>
      </p:sp>
      <p:sp>
        <p:nvSpPr>
          <p:cNvPr id="80" name="Date Placeholder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a:lstStyle/>
          <a:p>
            <a:r>
              <a:rPr lang="en-US" dirty="0"/>
              <a:t>2023</a:t>
            </a:r>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a:lstStyle/>
          <a:p>
            <a:r>
              <a:rPr lang="en-US" dirty="0"/>
              <a:t>Nevada model</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922254" y="2469515"/>
            <a:ext cx="5433204" cy="365125"/>
          </a:xfrm>
        </p:spPr>
        <p:txBody>
          <a:bodyPr vert="horz" lIns="91440" tIns="45720" rIns="91440" bIns="45720" rtlCol="0" anchor="t">
            <a:noAutofit/>
          </a:bodyPr>
          <a:lstStyle/>
          <a:p>
            <a:r>
              <a:rPr lang="en-US" noProof="1"/>
              <a:t>Deaf population</a:t>
            </a:r>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921828" y="2798940"/>
            <a:ext cx="5431971" cy="557950"/>
          </a:xfrm>
        </p:spPr>
        <p:txBody>
          <a:bodyPr>
            <a:normAutofit/>
          </a:bodyPr>
          <a:lstStyle/>
          <a:p>
            <a:r>
              <a:rPr lang="en-US" sz="2800" b="1" noProof="1"/>
              <a:t>128,622 based on 2020 Census</a:t>
            </a:r>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922254" y="3569311"/>
            <a:ext cx="5433204" cy="365125"/>
          </a:xfrm>
        </p:spPr>
        <p:txBody>
          <a:bodyPr vert="horz" lIns="91440" tIns="45720" rIns="91440" bIns="45720" rtlCol="0" anchor="t">
            <a:noAutofit/>
          </a:bodyPr>
          <a:lstStyle/>
          <a:p>
            <a:r>
              <a:rPr lang="en-US" noProof="1"/>
              <a:t>Median income (12 months)</a:t>
            </a:r>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921829" y="3898735"/>
            <a:ext cx="5163266" cy="2309559"/>
          </a:xfrm>
        </p:spPr>
        <p:txBody>
          <a:bodyPr>
            <a:noAutofit/>
          </a:bodyPr>
          <a:lstStyle/>
          <a:p>
            <a:r>
              <a:rPr lang="en-US" sz="1800" b="1" noProof="1"/>
              <a:t>With Disability: $34,897</a:t>
            </a:r>
          </a:p>
          <a:p>
            <a:r>
              <a:rPr lang="en-US" sz="1800" b="1" noProof="1"/>
              <a:t>	- Male: $38,878</a:t>
            </a:r>
          </a:p>
          <a:p>
            <a:r>
              <a:rPr lang="en-US" sz="1800" b="1" noProof="1"/>
              <a:t>	- Female: $31,161</a:t>
            </a:r>
          </a:p>
          <a:p>
            <a:r>
              <a:rPr lang="en-US" sz="1800" b="1" noProof="1"/>
              <a:t>Without Disability: $40,718</a:t>
            </a:r>
          </a:p>
          <a:p>
            <a:r>
              <a:rPr lang="en-US" sz="1800" b="1" noProof="1"/>
              <a:t>	- Male: $44,626</a:t>
            </a:r>
          </a:p>
          <a:p>
            <a:r>
              <a:rPr lang="en-US" sz="1800" b="1" noProof="1"/>
              <a:t>	- Female: $36,188</a:t>
            </a:r>
          </a:p>
        </p:txBody>
      </p:sp>
      <p:sp>
        <p:nvSpPr>
          <p:cNvPr id="32" name="Date Placeholder 31">
            <a:extLst>
              <a:ext uri="{FF2B5EF4-FFF2-40B4-BE49-F238E27FC236}">
                <a16:creationId xmlns:a16="http://schemas.microsoft.com/office/drawing/2014/main" id="{D5DB19F8-B538-4965-BA90-ED372B99F5DC}"/>
              </a:ext>
            </a:extLst>
          </p:cNvPr>
          <p:cNvSpPr>
            <a:spLocks noGrp="1"/>
          </p:cNvSpPr>
          <p:nvPr>
            <p:ph type="dt" sz="half" idx="20"/>
          </p:nvPr>
        </p:nvSpPr>
        <p:spPr>
          <a:xfrm>
            <a:off x="5919680" y="6356350"/>
            <a:ext cx="947516" cy="365125"/>
          </a:xfrm>
        </p:spPr>
        <p:txBody>
          <a:bodyPr/>
          <a:lstStyle/>
          <a:p>
            <a:r>
              <a:rPr lang="en-US" dirty="0"/>
              <a:t>2023</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206939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991350" y="2571235"/>
            <a:ext cx="4179570" cy="1715531"/>
          </a:xfrm>
        </p:spPr>
        <p:txBody>
          <a:bodyPr/>
          <a:lstStyle/>
          <a:p>
            <a:r>
              <a:rPr lang="en-US" dirty="0"/>
              <a:t>Nevada legislation: </a:t>
            </a:r>
            <a:br>
              <a:rPr lang="en-US" dirty="0"/>
            </a:br>
            <a:r>
              <a:rPr lang="en-US" dirty="0"/>
              <a:t>SB 93</a:t>
            </a:r>
          </a:p>
        </p:txBody>
      </p:sp>
    </p:spTree>
    <p:extLst>
      <p:ext uri="{BB962C8B-B14F-4D97-AF65-F5344CB8AC3E}">
        <p14:creationId xmlns:p14="http://schemas.microsoft.com/office/powerpoint/2010/main" val="70778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294-49A0-4C63-A7D7-E3BF9E591F59}"/>
              </a:ext>
            </a:extLst>
          </p:cNvPr>
          <p:cNvSpPr>
            <a:spLocks noGrp="1"/>
          </p:cNvSpPr>
          <p:nvPr>
            <p:ph type="title"/>
          </p:nvPr>
        </p:nvSpPr>
        <p:spPr>
          <a:xfrm>
            <a:off x="838200" y="365125"/>
            <a:ext cx="10515600" cy="1325563"/>
          </a:xfrm>
        </p:spPr>
        <p:txBody>
          <a:bodyPr/>
          <a:lstStyle/>
          <a:p>
            <a:r>
              <a:rPr lang="en-US" dirty="0"/>
              <a:t>TWO-YEAR ACTION PLAN</a:t>
            </a:r>
          </a:p>
        </p:txBody>
      </p:sp>
      <p:sp>
        <p:nvSpPr>
          <p:cNvPr id="110" name="Text Placeholder 31">
            <a:extLst>
              <a:ext uri="{FF2B5EF4-FFF2-40B4-BE49-F238E27FC236}">
                <a16:creationId xmlns:a16="http://schemas.microsoft.com/office/drawing/2014/main" id="{2FF506C9-7C92-4B9C-A356-9B519D03C78D}"/>
              </a:ext>
            </a:extLst>
          </p:cNvPr>
          <p:cNvSpPr txBox="1">
            <a:spLocks/>
          </p:cNvSpPr>
          <p:nvPr/>
        </p:nvSpPr>
        <p:spPr>
          <a:xfrm>
            <a:off x="2042184" y="2114921"/>
            <a:ext cx="2057400" cy="667968"/>
          </a:xfrm>
          <a:prstGeom prst="rect">
            <a:avLst/>
          </a:prstGeom>
        </p:spPr>
        <p:txBody>
          <a:bodyPr vert="horz" lIns="91440" tIns="45720" rIns="91440" bIns="45720" rtlCol="0" anchor="b">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b="1" spc="150" dirty="0">
                <a:latin typeface="+mj-lt"/>
                <a:ea typeface="+mj-ea"/>
                <a:cs typeface="+mj-cs"/>
              </a:rPr>
              <a:t>CONDUCT TOWNHALLS TO IDENTIFY CHALLENGES</a:t>
            </a:r>
            <a:endParaRPr lang="en-US" sz="1100" b="1" dirty="0"/>
          </a:p>
        </p:txBody>
      </p:sp>
      <p:sp>
        <p:nvSpPr>
          <p:cNvPr id="52" name="Text Placeholder 31">
            <a:extLst>
              <a:ext uri="{FF2B5EF4-FFF2-40B4-BE49-F238E27FC236}">
                <a16:creationId xmlns:a16="http://schemas.microsoft.com/office/drawing/2014/main" id="{EFC30FAC-E9E5-427E-B670-7978BE575652}"/>
              </a:ext>
            </a:extLst>
          </p:cNvPr>
          <p:cNvSpPr txBox="1">
            <a:spLocks/>
          </p:cNvSpPr>
          <p:nvPr/>
        </p:nvSpPr>
        <p:spPr>
          <a:xfrm>
            <a:off x="3678452" y="2606242"/>
            <a:ext cx="2057804" cy="348284"/>
          </a:xfrm>
          <a:prstGeom prst="rect">
            <a:avLst/>
          </a:prstGeom>
        </p:spPr>
        <p:txBody>
          <a:bodyPr vert="horz" lIns="91440" tIns="45720" rIns="91440" bIns="45720" rtlCol="0" anchor="b">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b="1" spc="150" dirty="0">
                <a:latin typeface="+mj-lt"/>
                <a:ea typeface="+mj-ea"/>
                <a:cs typeface="+mj-cs"/>
              </a:rPr>
              <a:t>GATHER FEEDBACK</a:t>
            </a:r>
            <a:endParaRPr lang="en-US" sz="1100" b="1" dirty="0"/>
          </a:p>
        </p:txBody>
      </p:sp>
      <p:sp>
        <p:nvSpPr>
          <p:cNvPr id="54" name="Text Placeholder 31">
            <a:extLst>
              <a:ext uri="{FF2B5EF4-FFF2-40B4-BE49-F238E27FC236}">
                <a16:creationId xmlns:a16="http://schemas.microsoft.com/office/drawing/2014/main" id="{E0CD2DAB-9E42-4D11-A98D-56ECD20DBC7E}"/>
              </a:ext>
            </a:extLst>
          </p:cNvPr>
          <p:cNvSpPr txBox="1">
            <a:spLocks/>
          </p:cNvSpPr>
          <p:nvPr/>
        </p:nvSpPr>
        <p:spPr>
          <a:xfrm>
            <a:off x="6851596" y="2567553"/>
            <a:ext cx="2057804" cy="36512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100" b="1" dirty="0"/>
              <a:t>FINAL DRAFT FOR BDR DUE</a:t>
            </a:r>
          </a:p>
        </p:txBody>
      </p:sp>
      <p:sp>
        <p:nvSpPr>
          <p:cNvPr id="6" name="Text Placeholder 5">
            <a:extLst>
              <a:ext uri="{FF2B5EF4-FFF2-40B4-BE49-F238E27FC236}">
                <a16:creationId xmlns:a16="http://schemas.microsoft.com/office/drawing/2014/main" id="{A6861FF3-B902-4DEC-B46D-0F2E499C51CF}"/>
              </a:ext>
            </a:extLst>
          </p:cNvPr>
          <p:cNvSpPr>
            <a:spLocks noGrp="1"/>
          </p:cNvSpPr>
          <p:nvPr>
            <p:ph type="body" sz="quarter" idx="33"/>
          </p:nvPr>
        </p:nvSpPr>
        <p:spPr>
          <a:xfrm>
            <a:off x="914399" y="3354712"/>
            <a:ext cx="731520" cy="457200"/>
          </a:xfrm>
        </p:spPr>
        <p:txBody>
          <a:bodyPr>
            <a:normAutofit/>
          </a:bodyPr>
          <a:lstStyle/>
          <a:p>
            <a:r>
              <a:rPr lang="en-US" dirty="0"/>
              <a:t>2024</a:t>
            </a:r>
          </a:p>
        </p:txBody>
      </p:sp>
      <p:sp>
        <p:nvSpPr>
          <p:cNvPr id="7" name="Text Placeholder 6">
            <a:extLst>
              <a:ext uri="{FF2B5EF4-FFF2-40B4-BE49-F238E27FC236}">
                <a16:creationId xmlns:a16="http://schemas.microsoft.com/office/drawing/2014/main" id="{05941AA2-C85B-41A7-9264-A0C66F32930C}"/>
              </a:ext>
            </a:extLst>
          </p:cNvPr>
          <p:cNvSpPr>
            <a:spLocks noGrp="1"/>
          </p:cNvSpPr>
          <p:nvPr>
            <p:ph type="body" sz="quarter" idx="34"/>
          </p:nvPr>
        </p:nvSpPr>
        <p:spPr>
          <a:xfrm>
            <a:off x="1965960" y="3502152"/>
            <a:ext cx="640080" cy="201776"/>
          </a:xfrm>
        </p:spPr>
        <p:txBody>
          <a:bodyPr>
            <a:normAutofit fontScale="85000" lnSpcReduction="20000"/>
          </a:bodyPr>
          <a:lstStyle/>
          <a:p>
            <a:r>
              <a:rPr lang="en-US" dirty="0"/>
              <a:t>JAN</a:t>
            </a:r>
          </a:p>
        </p:txBody>
      </p:sp>
      <p:sp>
        <p:nvSpPr>
          <p:cNvPr id="8" name="Text Placeholder 7">
            <a:extLst>
              <a:ext uri="{FF2B5EF4-FFF2-40B4-BE49-F238E27FC236}">
                <a16:creationId xmlns:a16="http://schemas.microsoft.com/office/drawing/2014/main" id="{2C4BD3D3-C7A9-46F1-8ED8-AB8D1BB89262}"/>
              </a:ext>
            </a:extLst>
          </p:cNvPr>
          <p:cNvSpPr>
            <a:spLocks noGrp="1"/>
          </p:cNvSpPr>
          <p:nvPr>
            <p:ph type="body" sz="quarter" idx="35"/>
          </p:nvPr>
        </p:nvSpPr>
        <p:spPr>
          <a:xfrm>
            <a:off x="2753880" y="3502152"/>
            <a:ext cx="640080" cy="201776"/>
          </a:xfrm>
        </p:spPr>
        <p:txBody>
          <a:bodyPr>
            <a:normAutofit fontScale="85000" lnSpcReduction="20000"/>
          </a:bodyPr>
          <a:lstStyle/>
          <a:p>
            <a:r>
              <a:rPr lang="en-US" dirty="0"/>
              <a:t>FEB</a:t>
            </a:r>
          </a:p>
        </p:txBody>
      </p:sp>
      <p:sp>
        <p:nvSpPr>
          <p:cNvPr id="9" name="Text Placeholder 8">
            <a:extLst>
              <a:ext uri="{FF2B5EF4-FFF2-40B4-BE49-F238E27FC236}">
                <a16:creationId xmlns:a16="http://schemas.microsoft.com/office/drawing/2014/main" id="{873EDDDB-6509-4407-BA35-232AAF9F198D}"/>
              </a:ext>
            </a:extLst>
          </p:cNvPr>
          <p:cNvSpPr>
            <a:spLocks noGrp="1"/>
          </p:cNvSpPr>
          <p:nvPr>
            <p:ph type="body" sz="quarter" idx="36"/>
          </p:nvPr>
        </p:nvSpPr>
        <p:spPr>
          <a:xfrm>
            <a:off x="3541800" y="3502152"/>
            <a:ext cx="640080" cy="201776"/>
          </a:xfrm>
        </p:spPr>
        <p:txBody>
          <a:bodyPr>
            <a:normAutofit fontScale="85000" lnSpcReduction="20000"/>
          </a:bodyPr>
          <a:lstStyle/>
          <a:p>
            <a:r>
              <a:rPr lang="en-US" dirty="0"/>
              <a:t>MAR</a:t>
            </a:r>
          </a:p>
        </p:txBody>
      </p:sp>
      <p:sp>
        <p:nvSpPr>
          <p:cNvPr id="10" name="Text Placeholder 9">
            <a:extLst>
              <a:ext uri="{FF2B5EF4-FFF2-40B4-BE49-F238E27FC236}">
                <a16:creationId xmlns:a16="http://schemas.microsoft.com/office/drawing/2014/main" id="{A33A061F-AC2A-4E3F-B448-DC6FEC307A53}"/>
              </a:ext>
            </a:extLst>
          </p:cNvPr>
          <p:cNvSpPr>
            <a:spLocks noGrp="1"/>
          </p:cNvSpPr>
          <p:nvPr>
            <p:ph type="body" sz="quarter" idx="37"/>
          </p:nvPr>
        </p:nvSpPr>
        <p:spPr>
          <a:xfrm>
            <a:off x="4329720" y="3502152"/>
            <a:ext cx="640080" cy="201776"/>
          </a:xfrm>
        </p:spPr>
        <p:txBody>
          <a:bodyPr>
            <a:normAutofit fontScale="85000" lnSpcReduction="20000"/>
          </a:bodyPr>
          <a:lstStyle/>
          <a:p>
            <a:r>
              <a:rPr lang="en-US" dirty="0"/>
              <a:t>APR</a:t>
            </a:r>
          </a:p>
        </p:txBody>
      </p:sp>
      <p:sp>
        <p:nvSpPr>
          <p:cNvPr id="12" name="Text Placeholder 11">
            <a:extLst>
              <a:ext uri="{FF2B5EF4-FFF2-40B4-BE49-F238E27FC236}">
                <a16:creationId xmlns:a16="http://schemas.microsoft.com/office/drawing/2014/main" id="{FAC81818-8260-4E49-9FCC-569FDE30B0B1}"/>
              </a:ext>
            </a:extLst>
          </p:cNvPr>
          <p:cNvSpPr>
            <a:spLocks noGrp="1"/>
          </p:cNvSpPr>
          <p:nvPr>
            <p:ph type="body" sz="quarter" idx="39"/>
          </p:nvPr>
        </p:nvSpPr>
        <p:spPr>
          <a:xfrm>
            <a:off x="5117640" y="3502152"/>
            <a:ext cx="640080" cy="201776"/>
          </a:xfrm>
        </p:spPr>
        <p:txBody>
          <a:bodyPr>
            <a:normAutofit fontScale="85000" lnSpcReduction="20000"/>
          </a:bodyPr>
          <a:lstStyle/>
          <a:p>
            <a:r>
              <a:rPr lang="en-US" dirty="0"/>
              <a:t>MAY</a:t>
            </a:r>
          </a:p>
        </p:txBody>
      </p:sp>
      <p:sp>
        <p:nvSpPr>
          <p:cNvPr id="13" name="Text Placeholder 12">
            <a:extLst>
              <a:ext uri="{FF2B5EF4-FFF2-40B4-BE49-F238E27FC236}">
                <a16:creationId xmlns:a16="http://schemas.microsoft.com/office/drawing/2014/main" id="{D1FD068B-6917-4C40-B40D-5F7B670EA7BE}"/>
              </a:ext>
            </a:extLst>
          </p:cNvPr>
          <p:cNvSpPr>
            <a:spLocks noGrp="1"/>
          </p:cNvSpPr>
          <p:nvPr>
            <p:ph type="body" sz="quarter" idx="40"/>
          </p:nvPr>
        </p:nvSpPr>
        <p:spPr>
          <a:xfrm>
            <a:off x="5905560" y="3502152"/>
            <a:ext cx="640080" cy="201776"/>
          </a:xfrm>
        </p:spPr>
        <p:txBody>
          <a:bodyPr>
            <a:normAutofit fontScale="85000" lnSpcReduction="20000"/>
          </a:bodyPr>
          <a:lstStyle/>
          <a:p>
            <a:r>
              <a:rPr lang="en-US" dirty="0"/>
              <a:t>JUN</a:t>
            </a:r>
          </a:p>
        </p:txBody>
      </p:sp>
      <p:sp>
        <p:nvSpPr>
          <p:cNvPr id="14" name="Text Placeholder 13">
            <a:extLst>
              <a:ext uri="{FF2B5EF4-FFF2-40B4-BE49-F238E27FC236}">
                <a16:creationId xmlns:a16="http://schemas.microsoft.com/office/drawing/2014/main" id="{EEAE71AD-30AF-4021-B577-B686EC6DA329}"/>
              </a:ext>
            </a:extLst>
          </p:cNvPr>
          <p:cNvSpPr>
            <a:spLocks noGrp="1"/>
          </p:cNvSpPr>
          <p:nvPr>
            <p:ph type="body" sz="quarter" idx="41"/>
          </p:nvPr>
        </p:nvSpPr>
        <p:spPr>
          <a:xfrm>
            <a:off x="6693480" y="3502152"/>
            <a:ext cx="640080" cy="201776"/>
          </a:xfrm>
        </p:spPr>
        <p:txBody>
          <a:bodyPr>
            <a:normAutofit fontScale="85000" lnSpcReduction="20000"/>
          </a:bodyPr>
          <a:lstStyle/>
          <a:p>
            <a:r>
              <a:rPr lang="en-US" dirty="0"/>
              <a:t>JUL</a:t>
            </a:r>
          </a:p>
        </p:txBody>
      </p:sp>
      <p:sp>
        <p:nvSpPr>
          <p:cNvPr id="16"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7481400" y="3502152"/>
            <a:ext cx="640080" cy="201776"/>
          </a:xfrm>
        </p:spPr>
        <p:txBody>
          <a:bodyPr>
            <a:normAutofit fontScale="85000" lnSpcReduction="20000"/>
          </a:bodyPr>
          <a:lstStyle/>
          <a:p>
            <a:r>
              <a:rPr lang="en-US" dirty="0"/>
              <a:t>AUG</a:t>
            </a:r>
          </a:p>
        </p:txBody>
      </p:sp>
      <p:sp>
        <p:nvSpPr>
          <p:cNvPr id="17" name="Text Placeholder 16">
            <a:extLst>
              <a:ext uri="{FF2B5EF4-FFF2-40B4-BE49-F238E27FC236}">
                <a16:creationId xmlns:a16="http://schemas.microsoft.com/office/drawing/2014/main" id="{7209F81D-5EC6-4D97-B0C2-AC00081AB1A7}"/>
              </a:ext>
            </a:extLst>
          </p:cNvPr>
          <p:cNvSpPr>
            <a:spLocks noGrp="1"/>
          </p:cNvSpPr>
          <p:nvPr>
            <p:ph type="body" sz="quarter" idx="44"/>
          </p:nvPr>
        </p:nvSpPr>
        <p:spPr>
          <a:xfrm>
            <a:off x="8269320" y="3502152"/>
            <a:ext cx="640080" cy="201776"/>
          </a:xfrm>
        </p:spPr>
        <p:txBody>
          <a:bodyPr>
            <a:normAutofit fontScale="85000" lnSpcReduction="20000"/>
          </a:bodyPr>
          <a:lstStyle/>
          <a:p>
            <a:r>
              <a:rPr lang="en-US" dirty="0"/>
              <a:t>SEP</a:t>
            </a:r>
          </a:p>
        </p:txBody>
      </p:sp>
      <p:sp>
        <p:nvSpPr>
          <p:cNvPr id="15" name="Text Placeholder 14">
            <a:extLst>
              <a:ext uri="{FF2B5EF4-FFF2-40B4-BE49-F238E27FC236}">
                <a16:creationId xmlns:a16="http://schemas.microsoft.com/office/drawing/2014/main" id="{4A477EE3-A17C-4158-91E8-03A401BE96CB}"/>
              </a:ext>
            </a:extLst>
          </p:cNvPr>
          <p:cNvSpPr>
            <a:spLocks noGrp="1"/>
          </p:cNvSpPr>
          <p:nvPr>
            <p:ph type="body" sz="quarter" idx="42"/>
          </p:nvPr>
        </p:nvSpPr>
        <p:spPr>
          <a:xfrm>
            <a:off x="9057240" y="3502152"/>
            <a:ext cx="640080" cy="201776"/>
          </a:xfrm>
        </p:spPr>
        <p:txBody>
          <a:bodyPr>
            <a:normAutofit fontScale="85000" lnSpcReduction="20000"/>
          </a:bodyPr>
          <a:lstStyle/>
          <a:p>
            <a:r>
              <a:rPr lang="en-US" dirty="0"/>
              <a:t>OCT</a:t>
            </a:r>
          </a:p>
        </p:txBody>
      </p:sp>
      <p:sp>
        <p:nvSpPr>
          <p:cNvPr id="18" name="Text Placeholder 17">
            <a:extLst>
              <a:ext uri="{FF2B5EF4-FFF2-40B4-BE49-F238E27FC236}">
                <a16:creationId xmlns:a16="http://schemas.microsoft.com/office/drawing/2014/main" id="{C477818B-3CAB-4A39-939D-99E98D2EE682}"/>
              </a:ext>
            </a:extLst>
          </p:cNvPr>
          <p:cNvSpPr>
            <a:spLocks noGrp="1"/>
          </p:cNvSpPr>
          <p:nvPr>
            <p:ph type="body" sz="quarter" idx="45"/>
          </p:nvPr>
        </p:nvSpPr>
        <p:spPr>
          <a:xfrm>
            <a:off x="9845160" y="3502152"/>
            <a:ext cx="640080" cy="201776"/>
          </a:xfrm>
        </p:spPr>
        <p:txBody>
          <a:bodyPr>
            <a:normAutofit fontScale="85000" lnSpcReduction="20000"/>
          </a:bodyPr>
          <a:lstStyle/>
          <a:p>
            <a:r>
              <a:rPr lang="en-US" dirty="0"/>
              <a:t>NOV</a:t>
            </a:r>
          </a:p>
        </p:txBody>
      </p:sp>
      <p:sp>
        <p:nvSpPr>
          <p:cNvPr id="19" name="Text Placeholder 18">
            <a:extLst>
              <a:ext uri="{FF2B5EF4-FFF2-40B4-BE49-F238E27FC236}">
                <a16:creationId xmlns:a16="http://schemas.microsoft.com/office/drawing/2014/main" id="{A7907FC8-DAAF-4896-A2B1-C173BF2FAE69}"/>
              </a:ext>
            </a:extLst>
          </p:cNvPr>
          <p:cNvSpPr>
            <a:spLocks noGrp="1"/>
          </p:cNvSpPr>
          <p:nvPr>
            <p:ph type="body" sz="quarter" idx="46"/>
          </p:nvPr>
        </p:nvSpPr>
        <p:spPr>
          <a:xfrm>
            <a:off x="10633085" y="3502152"/>
            <a:ext cx="640080" cy="201776"/>
          </a:xfrm>
        </p:spPr>
        <p:txBody>
          <a:bodyPr>
            <a:normAutofit fontScale="85000" lnSpcReduction="20000"/>
          </a:bodyPr>
          <a:lstStyle/>
          <a:p>
            <a:r>
              <a:rPr lang="en-US" dirty="0"/>
              <a:t>DEC</a:t>
            </a:r>
          </a:p>
        </p:txBody>
      </p:sp>
      <p:sp>
        <p:nvSpPr>
          <p:cNvPr id="11" name="Year">
            <a:extLst>
              <a:ext uri="{FF2B5EF4-FFF2-40B4-BE49-F238E27FC236}">
                <a16:creationId xmlns:a16="http://schemas.microsoft.com/office/drawing/2014/main" id="{44D29552-2F85-4F4F-9B7F-B79798681FB6}"/>
              </a:ext>
            </a:extLst>
          </p:cNvPr>
          <p:cNvSpPr>
            <a:spLocks noGrp="1"/>
          </p:cNvSpPr>
          <p:nvPr>
            <p:ph type="body" sz="quarter" idx="38"/>
          </p:nvPr>
        </p:nvSpPr>
        <p:spPr>
          <a:xfrm>
            <a:off x="914400" y="4292468"/>
            <a:ext cx="731520" cy="457200"/>
          </a:xfrm>
        </p:spPr>
        <p:txBody>
          <a:bodyPr>
            <a:normAutofit/>
          </a:bodyPr>
          <a:lstStyle/>
          <a:p>
            <a:r>
              <a:rPr lang="en-US" dirty="0"/>
              <a:t>2025</a:t>
            </a:r>
          </a:p>
        </p:txBody>
      </p:sp>
      <p:sp>
        <p:nvSpPr>
          <p:cNvPr id="20" name="Text Placeholder 19">
            <a:extLst>
              <a:ext uri="{FF2B5EF4-FFF2-40B4-BE49-F238E27FC236}">
                <a16:creationId xmlns:a16="http://schemas.microsoft.com/office/drawing/2014/main" id="{FEC65619-A68A-4D21-9D17-40F8692EF196}"/>
              </a:ext>
            </a:extLst>
          </p:cNvPr>
          <p:cNvSpPr>
            <a:spLocks noGrp="1"/>
          </p:cNvSpPr>
          <p:nvPr>
            <p:ph type="body" sz="quarter" idx="47"/>
          </p:nvPr>
        </p:nvSpPr>
        <p:spPr>
          <a:xfrm>
            <a:off x="1969915" y="4425696"/>
            <a:ext cx="640080" cy="201776"/>
          </a:xfrm>
        </p:spPr>
        <p:txBody>
          <a:bodyPr>
            <a:normAutofit fontScale="85000" lnSpcReduction="20000"/>
          </a:bodyPr>
          <a:lstStyle/>
          <a:p>
            <a:r>
              <a:rPr lang="en-US" dirty="0"/>
              <a:t>JAN</a:t>
            </a:r>
          </a:p>
        </p:txBody>
      </p:sp>
      <p:sp>
        <p:nvSpPr>
          <p:cNvPr id="21" name="Text Placeholder 20">
            <a:extLst>
              <a:ext uri="{FF2B5EF4-FFF2-40B4-BE49-F238E27FC236}">
                <a16:creationId xmlns:a16="http://schemas.microsoft.com/office/drawing/2014/main" id="{D9C4CCA5-A2BE-4897-994D-9B1669D69FD3}"/>
              </a:ext>
            </a:extLst>
          </p:cNvPr>
          <p:cNvSpPr>
            <a:spLocks noGrp="1"/>
          </p:cNvSpPr>
          <p:nvPr>
            <p:ph type="body" sz="quarter" idx="48"/>
          </p:nvPr>
        </p:nvSpPr>
        <p:spPr>
          <a:xfrm>
            <a:off x="2757602" y="4425696"/>
            <a:ext cx="640080" cy="201776"/>
          </a:xfrm>
        </p:spPr>
        <p:txBody>
          <a:bodyPr>
            <a:normAutofit fontScale="85000" lnSpcReduction="20000"/>
          </a:bodyPr>
          <a:lstStyle/>
          <a:p>
            <a:r>
              <a:rPr lang="en-US" dirty="0"/>
              <a:t>FEB</a:t>
            </a:r>
          </a:p>
        </p:txBody>
      </p:sp>
      <p:sp>
        <p:nvSpPr>
          <p:cNvPr id="22" name="Text Placeholder 21">
            <a:extLst>
              <a:ext uri="{FF2B5EF4-FFF2-40B4-BE49-F238E27FC236}">
                <a16:creationId xmlns:a16="http://schemas.microsoft.com/office/drawing/2014/main" id="{0C5FD452-DC3E-4D62-B19B-0A79E604A8A8}"/>
              </a:ext>
            </a:extLst>
          </p:cNvPr>
          <p:cNvSpPr>
            <a:spLocks noGrp="1"/>
          </p:cNvSpPr>
          <p:nvPr>
            <p:ph type="body" sz="quarter" idx="49"/>
          </p:nvPr>
        </p:nvSpPr>
        <p:spPr>
          <a:xfrm>
            <a:off x="3545289" y="4425696"/>
            <a:ext cx="640080" cy="201776"/>
          </a:xfrm>
        </p:spPr>
        <p:txBody>
          <a:bodyPr>
            <a:normAutofit fontScale="85000" lnSpcReduction="20000"/>
          </a:bodyPr>
          <a:lstStyle/>
          <a:p>
            <a:r>
              <a:rPr lang="en-US" dirty="0"/>
              <a:t>MAR</a:t>
            </a:r>
          </a:p>
        </p:txBody>
      </p:sp>
      <p:sp>
        <p:nvSpPr>
          <p:cNvPr id="23" name="Text Placeholder 22">
            <a:extLst>
              <a:ext uri="{FF2B5EF4-FFF2-40B4-BE49-F238E27FC236}">
                <a16:creationId xmlns:a16="http://schemas.microsoft.com/office/drawing/2014/main" id="{96D290B2-F312-4D9A-96C7-D40523406AC5}"/>
              </a:ext>
            </a:extLst>
          </p:cNvPr>
          <p:cNvSpPr>
            <a:spLocks noGrp="1"/>
          </p:cNvSpPr>
          <p:nvPr>
            <p:ph type="body" sz="quarter" idx="50"/>
          </p:nvPr>
        </p:nvSpPr>
        <p:spPr>
          <a:xfrm>
            <a:off x="4332976" y="4425696"/>
            <a:ext cx="640080" cy="201776"/>
          </a:xfrm>
        </p:spPr>
        <p:txBody>
          <a:bodyPr>
            <a:normAutofit fontScale="85000" lnSpcReduction="20000"/>
          </a:bodyPr>
          <a:lstStyle/>
          <a:p>
            <a:r>
              <a:rPr lang="en-US" dirty="0"/>
              <a:t>APR</a:t>
            </a:r>
          </a:p>
        </p:txBody>
      </p:sp>
      <p:sp>
        <p:nvSpPr>
          <p:cNvPr id="24" name="Text Placeholder 23">
            <a:extLst>
              <a:ext uri="{FF2B5EF4-FFF2-40B4-BE49-F238E27FC236}">
                <a16:creationId xmlns:a16="http://schemas.microsoft.com/office/drawing/2014/main" id="{80E52477-0BA9-471B-B2C2-F1A03FCF188F}"/>
              </a:ext>
            </a:extLst>
          </p:cNvPr>
          <p:cNvSpPr>
            <a:spLocks noGrp="1"/>
          </p:cNvSpPr>
          <p:nvPr>
            <p:ph type="body" sz="quarter" idx="51"/>
          </p:nvPr>
        </p:nvSpPr>
        <p:spPr>
          <a:xfrm>
            <a:off x="5120663" y="4425696"/>
            <a:ext cx="640080" cy="201776"/>
          </a:xfrm>
        </p:spPr>
        <p:txBody>
          <a:bodyPr>
            <a:normAutofit fontScale="85000" lnSpcReduction="20000"/>
          </a:bodyPr>
          <a:lstStyle/>
          <a:p>
            <a:r>
              <a:rPr lang="en-US" dirty="0"/>
              <a:t>MAY</a:t>
            </a:r>
          </a:p>
        </p:txBody>
      </p:sp>
      <p:sp>
        <p:nvSpPr>
          <p:cNvPr id="25" name="Text Placeholder 24">
            <a:extLst>
              <a:ext uri="{FF2B5EF4-FFF2-40B4-BE49-F238E27FC236}">
                <a16:creationId xmlns:a16="http://schemas.microsoft.com/office/drawing/2014/main" id="{70D1D022-03FA-47E6-8430-252C6D5B4C4E}"/>
              </a:ext>
            </a:extLst>
          </p:cNvPr>
          <p:cNvSpPr>
            <a:spLocks noGrp="1"/>
          </p:cNvSpPr>
          <p:nvPr>
            <p:ph type="body" sz="quarter" idx="52"/>
          </p:nvPr>
        </p:nvSpPr>
        <p:spPr>
          <a:xfrm>
            <a:off x="5908350" y="4425696"/>
            <a:ext cx="640080" cy="201776"/>
          </a:xfrm>
        </p:spPr>
        <p:txBody>
          <a:bodyPr>
            <a:normAutofit fontScale="85000" lnSpcReduction="20000"/>
          </a:bodyPr>
          <a:lstStyle/>
          <a:p>
            <a:r>
              <a:rPr lang="en-US" dirty="0"/>
              <a:t>JUN</a:t>
            </a:r>
          </a:p>
        </p:txBody>
      </p:sp>
      <p:sp>
        <p:nvSpPr>
          <p:cNvPr id="26" name="Text Placeholder 25">
            <a:extLst>
              <a:ext uri="{FF2B5EF4-FFF2-40B4-BE49-F238E27FC236}">
                <a16:creationId xmlns:a16="http://schemas.microsoft.com/office/drawing/2014/main" id="{FA7483FC-7290-41B1-B371-ECA1174519DE}"/>
              </a:ext>
            </a:extLst>
          </p:cNvPr>
          <p:cNvSpPr>
            <a:spLocks noGrp="1"/>
          </p:cNvSpPr>
          <p:nvPr>
            <p:ph type="body" sz="quarter" idx="53"/>
          </p:nvPr>
        </p:nvSpPr>
        <p:spPr>
          <a:xfrm>
            <a:off x="6696037" y="4425696"/>
            <a:ext cx="640080" cy="201776"/>
          </a:xfrm>
        </p:spPr>
        <p:txBody>
          <a:bodyPr>
            <a:normAutofit fontScale="85000" lnSpcReduction="20000"/>
          </a:bodyPr>
          <a:lstStyle/>
          <a:p>
            <a:r>
              <a:rPr lang="en-US" dirty="0"/>
              <a:t>JUL</a:t>
            </a:r>
          </a:p>
        </p:txBody>
      </p:sp>
      <p:sp>
        <p:nvSpPr>
          <p:cNvPr id="28" name="Text Placeholder 27">
            <a:extLst>
              <a:ext uri="{FF2B5EF4-FFF2-40B4-BE49-F238E27FC236}">
                <a16:creationId xmlns:a16="http://schemas.microsoft.com/office/drawing/2014/main" id="{D149E385-DCE9-4DC9-8F0A-F8BAF02D9797}"/>
              </a:ext>
            </a:extLst>
          </p:cNvPr>
          <p:cNvSpPr>
            <a:spLocks noGrp="1"/>
          </p:cNvSpPr>
          <p:nvPr>
            <p:ph type="body" sz="quarter" idx="55"/>
          </p:nvPr>
        </p:nvSpPr>
        <p:spPr>
          <a:xfrm>
            <a:off x="7483724" y="4425696"/>
            <a:ext cx="640080" cy="201776"/>
          </a:xfrm>
        </p:spPr>
        <p:txBody>
          <a:bodyPr>
            <a:normAutofit fontScale="85000" lnSpcReduction="20000"/>
          </a:bodyPr>
          <a:lstStyle/>
          <a:p>
            <a:r>
              <a:rPr lang="en-US" dirty="0"/>
              <a:t>AUG</a:t>
            </a:r>
          </a:p>
        </p:txBody>
      </p:sp>
      <p:sp>
        <p:nvSpPr>
          <p:cNvPr id="29" name="Text Placeholder 28">
            <a:extLst>
              <a:ext uri="{FF2B5EF4-FFF2-40B4-BE49-F238E27FC236}">
                <a16:creationId xmlns:a16="http://schemas.microsoft.com/office/drawing/2014/main" id="{B7A506EE-32D5-4685-97A6-8FDFEF238C43}"/>
              </a:ext>
            </a:extLst>
          </p:cNvPr>
          <p:cNvSpPr>
            <a:spLocks noGrp="1"/>
          </p:cNvSpPr>
          <p:nvPr>
            <p:ph type="body" sz="quarter" idx="56"/>
          </p:nvPr>
        </p:nvSpPr>
        <p:spPr>
          <a:xfrm>
            <a:off x="8271411" y="4425696"/>
            <a:ext cx="640080" cy="201776"/>
          </a:xfrm>
        </p:spPr>
        <p:txBody>
          <a:bodyPr>
            <a:normAutofit fontScale="85000" lnSpcReduction="20000"/>
          </a:bodyPr>
          <a:lstStyle/>
          <a:p>
            <a:r>
              <a:rPr lang="en-US" dirty="0"/>
              <a:t>SEP</a:t>
            </a:r>
          </a:p>
        </p:txBody>
      </p:sp>
      <p:sp>
        <p:nvSpPr>
          <p:cNvPr id="27" name="Text Placeholder 26">
            <a:extLst>
              <a:ext uri="{FF2B5EF4-FFF2-40B4-BE49-F238E27FC236}">
                <a16:creationId xmlns:a16="http://schemas.microsoft.com/office/drawing/2014/main" id="{1787EDAC-5EAB-4A0D-9BD2-D6E9FD0B26A1}"/>
              </a:ext>
            </a:extLst>
          </p:cNvPr>
          <p:cNvSpPr>
            <a:spLocks noGrp="1"/>
          </p:cNvSpPr>
          <p:nvPr>
            <p:ph type="body" sz="quarter" idx="54"/>
          </p:nvPr>
        </p:nvSpPr>
        <p:spPr>
          <a:xfrm>
            <a:off x="9059098" y="4425696"/>
            <a:ext cx="640080" cy="201776"/>
          </a:xfrm>
        </p:spPr>
        <p:txBody>
          <a:bodyPr>
            <a:normAutofit fontScale="85000" lnSpcReduction="20000"/>
          </a:bodyPr>
          <a:lstStyle/>
          <a:p>
            <a:r>
              <a:rPr lang="en-US" dirty="0"/>
              <a:t>OCT</a:t>
            </a:r>
          </a:p>
        </p:txBody>
      </p:sp>
      <p:sp>
        <p:nvSpPr>
          <p:cNvPr id="30" name="Text Placeholder 29">
            <a:extLst>
              <a:ext uri="{FF2B5EF4-FFF2-40B4-BE49-F238E27FC236}">
                <a16:creationId xmlns:a16="http://schemas.microsoft.com/office/drawing/2014/main" id="{E80CB353-63CA-4305-9748-807B6905DBFF}"/>
              </a:ext>
            </a:extLst>
          </p:cNvPr>
          <p:cNvSpPr>
            <a:spLocks noGrp="1"/>
          </p:cNvSpPr>
          <p:nvPr>
            <p:ph type="body" sz="quarter" idx="57"/>
          </p:nvPr>
        </p:nvSpPr>
        <p:spPr>
          <a:xfrm>
            <a:off x="9846785" y="4425696"/>
            <a:ext cx="640080" cy="201776"/>
          </a:xfrm>
        </p:spPr>
        <p:txBody>
          <a:bodyPr>
            <a:normAutofit fontScale="85000" lnSpcReduction="20000"/>
          </a:bodyPr>
          <a:lstStyle/>
          <a:p>
            <a:r>
              <a:rPr lang="en-US" dirty="0"/>
              <a:t>NOV</a:t>
            </a:r>
          </a:p>
        </p:txBody>
      </p:sp>
      <p:sp>
        <p:nvSpPr>
          <p:cNvPr id="31" name="Text Placeholder 30">
            <a:extLst>
              <a:ext uri="{FF2B5EF4-FFF2-40B4-BE49-F238E27FC236}">
                <a16:creationId xmlns:a16="http://schemas.microsoft.com/office/drawing/2014/main" id="{1B52C010-5159-4F61-821F-E73647E7C066}"/>
              </a:ext>
            </a:extLst>
          </p:cNvPr>
          <p:cNvSpPr>
            <a:spLocks noGrp="1"/>
          </p:cNvSpPr>
          <p:nvPr>
            <p:ph type="body" sz="quarter" idx="58"/>
          </p:nvPr>
        </p:nvSpPr>
        <p:spPr>
          <a:xfrm>
            <a:off x="10634472" y="4425696"/>
            <a:ext cx="640080" cy="201776"/>
          </a:xfrm>
        </p:spPr>
        <p:txBody>
          <a:bodyPr>
            <a:normAutofit fontScale="85000" lnSpcReduction="20000"/>
          </a:bodyPr>
          <a:lstStyle/>
          <a:p>
            <a:r>
              <a:rPr lang="en-US" dirty="0"/>
              <a:t>DEC</a:t>
            </a:r>
          </a:p>
        </p:txBody>
      </p:sp>
      <p:cxnSp>
        <p:nvCxnSpPr>
          <p:cNvPr id="45" name="Straight Connector 44">
            <a:extLst>
              <a:ext uri="{FF2B5EF4-FFF2-40B4-BE49-F238E27FC236}">
                <a16:creationId xmlns:a16="http://schemas.microsoft.com/office/drawing/2014/main" id="{7AAE5EC1-092E-4A01-B866-C63F654AC331}"/>
              </a:ext>
              <a:ext uri="{C183D7F6-B498-43B3-948B-1728B52AA6E4}">
                <adec:decorative xmlns:adec="http://schemas.microsoft.com/office/drawing/2017/decorative" val="1"/>
              </a:ext>
            </a:extLst>
          </p:cNvPr>
          <p:cNvCxnSpPr>
            <a:cxnSpLocks/>
            <a:endCxn id="33" idx="0"/>
          </p:cNvCxnSpPr>
          <p:nvPr/>
        </p:nvCxnSpPr>
        <p:spPr>
          <a:xfrm>
            <a:off x="3073920" y="2904543"/>
            <a:ext cx="3722" cy="5334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44DC497-37D3-454C-98C5-A4A1043E55E5}"/>
              </a:ext>
              <a:ext uri="{C183D7F6-B498-43B3-948B-1728B52AA6E4}">
                <adec:decorative xmlns:adec="http://schemas.microsoft.com/office/drawing/2017/decorative" val="1"/>
              </a:ext>
            </a:extLst>
          </p:cNvPr>
          <p:cNvCxnSpPr>
            <a:cxnSpLocks/>
          </p:cNvCxnSpPr>
          <p:nvPr/>
        </p:nvCxnSpPr>
        <p:spPr>
          <a:xfrm>
            <a:off x="4642912" y="2907824"/>
            <a:ext cx="6667" cy="5380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F3C6EDC-B2DD-42F0-911D-04963A0F20BE}"/>
              </a:ext>
              <a:ext uri="{C183D7F6-B498-43B3-948B-1728B52AA6E4}">
                <adec:decorative xmlns:adec="http://schemas.microsoft.com/office/drawing/2017/decorative" val="1"/>
              </a:ext>
            </a:extLst>
          </p:cNvPr>
          <p:cNvCxnSpPr>
            <a:cxnSpLocks/>
          </p:cNvCxnSpPr>
          <p:nvPr/>
        </p:nvCxnSpPr>
        <p:spPr>
          <a:xfrm>
            <a:off x="7801440" y="2896673"/>
            <a:ext cx="0" cy="532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FBB4508-2CA6-4A49-9EAD-91DB1B20514A}"/>
              </a:ext>
              <a:ext uri="{C183D7F6-B498-43B3-948B-1728B52AA6E4}">
                <adec:decorative xmlns:adec="http://schemas.microsoft.com/office/drawing/2017/decorative" val="1"/>
              </a:ext>
            </a:extLst>
          </p:cNvPr>
          <p:cNvSpPr/>
          <p:nvPr/>
        </p:nvSpPr>
        <p:spPr>
          <a:xfrm>
            <a:off x="2814179" y="3437943"/>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8989049-2208-43EB-A323-1B5374E0A2D0}"/>
              </a:ext>
              <a:ext uri="{C183D7F6-B498-43B3-948B-1728B52AA6E4}">
                <adec:decorative xmlns:adec="http://schemas.microsoft.com/office/drawing/2017/decorative" val="1"/>
              </a:ext>
            </a:extLst>
          </p:cNvPr>
          <p:cNvSpPr/>
          <p:nvPr/>
        </p:nvSpPr>
        <p:spPr>
          <a:xfrm>
            <a:off x="4434881" y="3465576"/>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3093EB5-1D82-4E0B-A4EF-8517FC047E4C}"/>
              </a:ext>
              <a:ext uri="{C183D7F6-B498-43B3-948B-1728B52AA6E4}">
                <adec:decorative xmlns:adec="http://schemas.microsoft.com/office/drawing/2017/decorative" val="1"/>
              </a:ext>
            </a:extLst>
          </p:cNvPr>
          <p:cNvSpPr/>
          <p:nvPr/>
        </p:nvSpPr>
        <p:spPr>
          <a:xfrm>
            <a:off x="7549968" y="3445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31">
            <a:extLst>
              <a:ext uri="{FF2B5EF4-FFF2-40B4-BE49-F238E27FC236}">
                <a16:creationId xmlns:a16="http://schemas.microsoft.com/office/drawing/2014/main" id="{6E8FAB27-F000-4DFF-8595-B8ADBB6058E9}"/>
              </a:ext>
            </a:extLst>
          </p:cNvPr>
          <p:cNvSpPr txBox="1">
            <a:spLocks/>
          </p:cNvSpPr>
          <p:nvPr/>
        </p:nvSpPr>
        <p:spPr>
          <a:xfrm>
            <a:off x="1257097" y="5273212"/>
            <a:ext cx="2057804" cy="5619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b="1" spc="150" dirty="0">
                <a:latin typeface="+mj-lt"/>
                <a:ea typeface="+mj-ea"/>
                <a:cs typeface="+mj-cs"/>
              </a:rPr>
              <a:t>LEGISLATIVE SESSION STARTS</a:t>
            </a:r>
          </a:p>
        </p:txBody>
      </p:sp>
      <p:cxnSp>
        <p:nvCxnSpPr>
          <p:cNvPr id="57" name="Straight Connector 56">
            <a:extLst>
              <a:ext uri="{FF2B5EF4-FFF2-40B4-BE49-F238E27FC236}">
                <a16:creationId xmlns:a16="http://schemas.microsoft.com/office/drawing/2014/main" id="{0C8EDAF4-CF26-40C7-AACE-2482D9323350}"/>
              </a:ext>
              <a:ext uri="{C183D7F6-B498-43B3-948B-1728B52AA6E4}">
                <adec:decorative xmlns:adec="http://schemas.microsoft.com/office/drawing/2017/decorative" val="1"/>
              </a:ext>
            </a:extLst>
          </p:cNvPr>
          <p:cNvCxnSpPr>
            <a:cxnSpLocks/>
            <a:stCxn id="48" idx="2"/>
          </p:cNvCxnSpPr>
          <p:nvPr/>
        </p:nvCxnSpPr>
        <p:spPr>
          <a:xfrm>
            <a:off x="2286000" y="4638776"/>
            <a:ext cx="2019"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 Placeholder 31">
            <a:extLst>
              <a:ext uri="{FF2B5EF4-FFF2-40B4-BE49-F238E27FC236}">
                <a16:creationId xmlns:a16="http://schemas.microsoft.com/office/drawing/2014/main" id="{234079D9-E00C-4C6B-9F2D-D0BCB9C9D7D8}"/>
              </a:ext>
            </a:extLst>
          </p:cNvPr>
          <p:cNvSpPr txBox="1">
            <a:spLocks/>
          </p:cNvSpPr>
          <p:nvPr/>
        </p:nvSpPr>
        <p:spPr>
          <a:xfrm>
            <a:off x="3152978" y="5245190"/>
            <a:ext cx="2057804" cy="5619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b="1" spc="150" dirty="0">
                <a:latin typeface="+mj-lt"/>
                <a:ea typeface="+mj-ea"/>
                <a:cs typeface="+mj-cs"/>
              </a:rPr>
              <a:t>CONDUCT MEETINGS WITH LEGISLATORS</a:t>
            </a:r>
            <a:endParaRPr lang="en-US" sz="1100" b="1" dirty="0"/>
          </a:p>
        </p:txBody>
      </p:sp>
      <p:cxnSp>
        <p:nvCxnSpPr>
          <p:cNvPr id="61" name="Straight Connector 60">
            <a:extLst>
              <a:ext uri="{FF2B5EF4-FFF2-40B4-BE49-F238E27FC236}">
                <a16:creationId xmlns:a16="http://schemas.microsoft.com/office/drawing/2014/main" id="{F8C93671-1250-4705-A092-97036B901279}"/>
              </a:ext>
              <a:ext uri="{C183D7F6-B498-43B3-948B-1728B52AA6E4}">
                <adec:decorative xmlns:adec="http://schemas.microsoft.com/office/drawing/2017/decorative" val="1"/>
              </a:ext>
            </a:extLst>
          </p:cNvPr>
          <p:cNvCxnSpPr>
            <a:cxnSpLocks/>
          </p:cNvCxnSpPr>
          <p:nvPr/>
        </p:nvCxnSpPr>
        <p:spPr>
          <a:xfrm>
            <a:off x="6204763" y="4627472"/>
            <a:ext cx="1261"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Text Placeholder 31">
            <a:extLst>
              <a:ext uri="{FF2B5EF4-FFF2-40B4-BE49-F238E27FC236}">
                <a16:creationId xmlns:a16="http://schemas.microsoft.com/office/drawing/2014/main" id="{7C5F4630-959D-43D6-A6F0-5D5F3A4117C1}"/>
              </a:ext>
            </a:extLst>
          </p:cNvPr>
          <p:cNvSpPr txBox="1">
            <a:spLocks/>
          </p:cNvSpPr>
          <p:nvPr/>
        </p:nvSpPr>
        <p:spPr>
          <a:xfrm>
            <a:off x="5210782" y="5156183"/>
            <a:ext cx="2334412" cy="99936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b="1" spc="150" dirty="0">
                <a:latin typeface="+mj-lt"/>
                <a:ea typeface="+mj-ea"/>
                <a:cs typeface="+mj-cs"/>
              </a:rPr>
              <a:t>PROPOSED LEGISLATION GET PASSED IF APPROVED BY NEVADA ASSEMBLY</a:t>
            </a:r>
            <a:endParaRPr lang="en-US" sz="1100" b="1" dirty="0"/>
          </a:p>
        </p:txBody>
      </p:sp>
      <p:cxnSp>
        <p:nvCxnSpPr>
          <p:cNvPr id="65" name="Straight Connector 64">
            <a:extLst>
              <a:ext uri="{FF2B5EF4-FFF2-40B4-BE49-F238E27FC236}">
                <a16:creationId xmlns:a16="http://schemas.microsoft.com/office/drawing/2014/main" id="{F6C72AC5-2842-4966-BBE7-6F407A9C359B}"/>
              </a:ext>
              <a:ext uri="{C183D7F6-B498-43B3-948B-1728B52AA6E4}">
                <adec:decorative xmlns:adec="http://schemas.microsoft.com/office/drawing/2017/decorative" val="1"/>
              </a:ext>
            </a:extLst>
          </p:cNvPr>
          <p:cNvCxnSpPr>
            <a:cxnSpLocks/>
            <a:stCxn id="58" idx="2"/>
          </p:cNvCxnSpPr>
          <p:nvPr/>
        </p:nvCxnSpPr>
        <p:spPr>
          <a:xfrm>
            <a:off x="3864844" y="4638776"/>
            <a:ext cx="0"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DC26F87-2877-496A-B506-6A562ACD90AE}"/>
              </a:ext>
              <a:ext uri="{C183D7F6-B498-43B3-948B-1728B52AA6E4}">
                <adec:decorative xmlns:adec="http://schemas.microsoft.com/office/drawing/2017/decorative" val="1"/>
              </a:ext>
            </a:extLst>
          </p:cNvPr>
          <p:cNvSpPr/>
          <p:nvPr/>
        </p:nvSpPr>
        <p:spPr>
          <a:xfrm>
            <a:off x="2022537"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4959EA3-B71F-49E3-A68E-1329BE0461B0}"/>
              </a:ext>
              <a:ext uri="{C183D7F6-B498-43B3-948B-1728B52AA6E4}">
                <adec:decorative xmlns:adec="http://schemas.microsoft.com/office/drawing/2017/decorative" val="1"/>
              </a:ext>
            </a:extLst>
          </p:cNvPr>
          <p:cNvSpPr/>
          <p:nvPr/>
        </p:nvSpPr>
        <p:spPr>
          <a:xfrm>
            <a:off x="5936396" y="4355149"/>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82DCB52-65FA-4B5F-8785-060AF61C386B}"/>
              </a:ext>
              <a:ext uri="{C183D7F6-B498-43B3-948B-1728B52AA6E4}">
                <adec:decorative xmlns:adec="http://schemas.microsoft.com/office/drawing/2017/decorative" val="1"/>
              </a:ext>
            </a:extLst>
          </p:cNvPr>
          <p:cNvSpPr/>
          <p:nvPr/>
        </p:nvSpPr>
        <p:spPr>
          <a:xfrm>
            <a:off x="3601381"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ate Placeholder 65">
            <a:extLst>
              <a:ext uri="{FF2B5EF4-FFF2-40B4-BE49-F238E27FC236}">
                <a16:creationId xmlns:a16="http://schemas.microsoft.com/office/drawing/2014/main" id="{FF303B66-BE3D-4142-824A-9EE2B01725EA}"/>
              </a:ext>
            </a:extLst>
          </p:cNvPr>
          <p:cNvSpPr>
            <a:spLocks noGrp="1"/>
          </p:cNvSpPr>
          <p:nvPr>
            <p:ph type="dt" sz="half" idx="10"/>
          </p:nvPr>
        </p:nvSpPr>
        <p:spPr>
          <a:xfrm>
            <a:off x="838200" y="6356350"/>
            <a:ext cx="2743200" cy="365125"/>
          </a:xfrm>
        </p:spPr>
        <p:txBody>
          <a:bodyPr/>
          <a:lstStyle/>
          <a:p>
            <a:r>
              <a:rPr lang="en-US" dirty="0"/>
              <a:t>2023</a:t>
            </a:r>
          </a:p>
        </p:txBody>
      </p:sp>
      <p:sp>
        <p:nvSpPr>
          <p:cNvPr id="4" name="Slide Number Placeholder 3">
            <a:extLst>
              <a:ext uri="{FF2B5EF4-FFF2-40B4-BE49-F238E27FC236}">
                <a16:creationId xmlns:a16="http://schemas.microsoft.com/office/drawing/2014/main" id="{E259ECD5-0EAD-48D0-B30B-16305BC1062F}"/>
              </a:ext>
            </a:extLst>
          </p:cNvPr>
          <p:cNvSpPr>
            <a:spLocks noGrp="1"/>
          </p:cNvSpPr>
          <p:nvPr>
            <p:ph type="sldNum" sz="quarter" idx="12"/>
          </p:nvPr>
        </p:nvSpPr>
        <p:spPr>
          <a:xfrm>
            <a:off x="8610600" y="6356350"/>
            <a:ext cx="2743200" cy="365125"/>
          </a:xfrm>
        </p:spPr>
        <p:txBody>
          <a:bodyPr/>
          <a:lstStyle/>
          <a:p>
            <a:fld id="{19B51A1E-902D-48AF-9020-955120F399B6}" type="slidenum">
              <a:rPr lang="en-US" smtClean="0"/>
              <a:pPr/>
              <a:t>7</a:t>
            </a:fld>
            <a:endParaRPr lang="en-US" dirty="0"/>
          </a:p>
        </p:txBody>
      </p:sp>
      <p:sp>
        <p:nvSpPr>
          <p:cNvPr id="5" name="Rectangle 4">
            <a:extLst>
              <a:ext uri="{FF2B5EF4-FFF2-40B4-BE49-F238E27FC236}">
                <a16:creationId xmlns:a16="http://schemas.microsoft.com/office/drawing/2014/main" id="{0073AEC2-C85F-5662-28F8-CA17A1DED698}"/>
              </a:ext>
              <a:ext uri="{C183D7F6-B498-43B3-948B-1728B52AA6E4}">
                <adec:decorative xmlns:adec="http://schemas.microsoft.com/office/drawing/2017/decorative" val="1"/>
              </a:ext>
            </a:extLst>
          </p:cNvPr>
          <p:cNvSpPr/>
          <p:nvPr/>
        </p:nvSpPr>
        <p:spPr>
          <a:xfrm>
            <a:off x="5966134" y="3429000"/>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1">
            <a:extLst>
              <a:ext uri="{FF2B5EF4-FFF2-40B4-BE49-F238E27FC236}">
                <a16:creationId xmlns:a16="http://schemas.microsoft.com/office/drawing/2014/main" id="{40598F4F-8D4E-0ADA-50F5-70B13A49CA03}"/>
              </a:ext>
            </a:extLst>
          </p:cNvPr>
          <p:cNvSpPr txBox="1">
            <a:spLocks/>
          </p:cNvSpPr>
          <p:nvPr/>
        </p:nvSpPr>
        <p:spPr>
          <a:xfrm>
            <a:off x="5196698" y="1662277"/>
            <a:ext cx="2057804" cy="1029476"/>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400" b="1" spc="150" dirty="0">
                <a:latin typeface="+mj-lt"/>
                <a:ea typeface="+mj-ea"/>
                <a:cs typeface="+mj-cs"/>
              </a:rPr>
              <a:t>HAVE FIRST DRAFT OF LEGISLATION READY – BDR DUE</a:t>
            </a:r>
            <a:endParaRPr lang="en-US" sz="1100" b="1" dirty="0"/>
          </a:p>
        </p:txBody>
      </p:sp>
      <p:cxnSp>
        <p:nvCxnSpPr>
          <p:cNvPr id="36" name="Straight Connector 35">
            <a:extLst>
              <a:ext uri="{FF2B5EF4-FFF2-40B4-BE49-F238E27FC236}">
                <a16:creationId xmlns:a16="http://schemas.microsoft.com/office/drawing/2014/main" id="{B9807FEF-08EE-E8E7-F869-EBBECEDC46ED}"/>
              </a:ext>
              <a:ext uri="{C183D7F6-B498-43B3-948B-1728B52AA6E4}">
                <adec:decorative xmlns:adec="http://schemas.microsoft.com/office/drawing/2017/decorative" val="1"/>
              </a:ext>
            </a:extLst>
          </p:cNvPr>
          <p:cNvCxnSpPr>
            <a:cxnSpLocks/>
            <a:stCxn id="32" idx="2"/>
          </p:cNvCxnSpPr>
          <p:nvPr/>
        </p:nvCxnSpPr>
        <p:spPr>
          <a:xfrm>
            <a:off x="6225600" y="2691753"/>
            <a:ext cx="0" cy="73724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7DF474E-A224-2627-C444-BA5CABEAD252}"/>
              </a:ext>
              <a:ext uri="{C183D7F6-B498-43B3-948B-1728B52AA6E4}">
                <adec:decorative xmlns:adec="http://schemas.microsoft.com/office/drawing/2017/decorative" val="1"/>
              </a:ext>
            </a:extLst>
          </p:cNvPr>
          <p:cNvSpPr/>
          <p:nvPr/>
        </p:nvSpPr>
        <p:spPr>
          <a:xfrm>
            <a:off x="9118089" y="3465576"/>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31">
            <a:extLst>
              <a:ext uri="{FF2B5EF4-FFF2-40B4-BE49-F238E27FC236}">
                <a16:creationId xmlns:a16="http://schemas.microsoft.com/office/drawing/2014/main" id="{DB7F76E7-ED72-6F87-953E-ABCBB58C5345}"/>
              </a:ext>
            </a:extLst>
          </p:cNvPr>
          <p:cNvSpPr txBox="1">
            <a:spLocks/>
          </p:cNvSpPr>
          <p:nvPr/>
        </p:nvSpPr>
        <p:spPr>
          <a:xfrm>
            <a:off x="10007367" y="2034692"/>
            <a:ext cx="1810043" cy="57671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100" b="1" dirty="0"/>
              <a:t>LOBBY LEGISLATORS FOR SUPPORT OF BDR</a:t>
            </a:r>
          </a:p>
        </p:txBody>
      </p:sp>
      <p:cxnSp>
        <p:nvCxnSpPr>
          <p:cNvPr id="43" name="Straight Connector 42">
            <a:extLst>
              <a:ext uri="{FF2B5EF4-FFF2-40B4-BE49-F238E27FC236}">
                <a16:creationId xmlns:a16="http://schemas.microsoft.com/office/drawing/2014/main" id="{EACF46BE-9907-98D2-8B66-DD8FE6B5E497}"/>
              </a:ext>
              <a:ext uri="{C183D7F6-B498-43B3-948B-1728B52AA6E4}">
                <adec:decorative xmlns:adec="http://schemas.microsoft.com/office/drawing/2017/decorative" val="1"/>
              </a:ext>
            </a:extLst>
          </p:cNvPr>
          <p:cNvCxnSpPr>
            <a:cxnSpLocks/>
          </p:cNvCxnSpPr>
          <p:nvPr/>
        </p:nvCxnSpPr>
        <p:spPr>
          <a:xfrm>
            <a:off x="9360778" y="2691753"/>
            <a:ext cx="0" cy="73724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4F980EE-8E51-4D24-5C65-09D25076C510}"/>
              </a:ext>
              <a:ext uri="{C183D7F6-B498-43B3-948B-1728B52AA6E4}">
                <adec:decorative xmlns:adec="http://schemas.microsoft.com/office/drawing/2017/decorative" val="1"/>
              </a:ext>
            </a:extLst>
          </p:cNvPr>
          <p:cNvSpPr/>
          <p:nvPr/>
        </p:nvSpPr>
        <p:spPr>
          <a:xfrm>
            <a:off x="10686210" y="3448169"/>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ADFF7FBC-0808-C5C2-428F-85C1DF3D3DD9}"/>
              </a:ext>
              <a:ext uri="{C183D7F6-B498-43B3-948B-1728B52AA6E4}">
                <adec:decorative xmlns:adec="http://schemas.microsoft.com/office/drawing/2017/decorative" val="1"/>
              </a:ext>
            </a:extLst>
          </p:cNvPr>
          <p:cNvCxnSpPr>
            <a:cxnSpLocks/>
          </p:cNvCxnSpPr>
          <p:nvPr/>
        </p:nvCxnSpPr>
        <p:spPr>
          <a:xfrm>
            <a:off x="10928899" y="2674346"/>
            <a:ext cx="0" cy="73724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 Placeholder 31">
            <a:extLst>
              <a:ext uri="{FF2B5EF4-FFF2-40B4-BE49-F238E27FC236}">
                <a16:creationId xmlns:a16="http://schemas.microsoft.com/office/drawing/2014/main" id="{4E228D12-4EF5-1F55-D9AA-F6F489C86FA1}"/>
              </a:ext>
            </a:extLst>
          </p:cNvPr>
          <p:cNvSpPr txBox="1">
            <a:spLocks/>
          </p:cNvSpPr>
          <p:nvPr/>
        </p:nvSpPr>
        <p:spPr>
          <a:xfrm>
            <a:off x="8610482" y="2223632"/>
            <a:ext cx="1810043" cy="57671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1100" b="1" dirty="0"/>
              <a:t>TOWNHALL – PROVIDE UPDATES</a:t>
            </a:r>
          </a:p>
        </p:txBody>
      </p:sp>
    </p:spTree>
    <p:extLst>
      <p:ext uri="{BB962C8B-B14F-4D97-AF65-F5344CB8AC3E}">
        <p14:creationId xmlns:p14="http://schemas.microsoft.com/office/powerpoint/2010/main" val="5789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a:lstStyle/>
          <a:p>
            <a:r>
              <a:rPr lang="en-US" dirty="0"/>
              <a:t>OUTLOOK FOR NEVADA</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5476875" y="3137483"/>
            <a:ext cx="5111750" cy="2070651"/>
          </a:xfrm>
        </p:spPr>
        <p:txBody>
          <a:bodyPr vert="horz" lIns="91440" tIns="45720" rIns="91440" bIns="45720" rtlCol="0" anchor="b">
            <a:normAutofit/>
          </a:bodyPr>
          <a:lstStyle/>
          <a:p>
            <a:r>
              <a:rPr lang="en-US" b="1" dirty="0"/>
              <a:t>- NEVADA: Power Player on state and national level politics. </a:t>
            </a:r>
          </a:p>
          <a:p>
            <a:r>
              <a:rPr lang="en-US" dirty="0"/>
              <a:t>- Deaf Community – can position itself to be a leading model on issues such as accessibility, border issues, health</a:t>
            </a:r>
          </a:p>
          <a:p>
            <a:r>
              <a:rPr lang="en-US" b="1" dirty="0"/>
              <a:t>- LEGISLATIVE ADVOCACY DOESN’T JUST BENEFITS DEAF COMMUNITY – IT BENEFITS EVERYONE. </a:t>
            </a:r>
          </a:p>
          <a:p>
            <a:r>
              <a:rPr lang="en-US" dirty="0"/>
              <a:t>- IT STARTS WITH YOU; WANTING TO MAKE A CHOICE TO TAKE A CHANCE TO MAKE A POSITIVE CHANGE. </a:t>
            </a:r>
          </a:p>
        </p:txBody>
      </p:sp>
      <p:sp>
        <p:nvSpPr>
          <p:cNvPr id="4" name="Date Placeholder 3">
            <a:extLst>
              <a:ext uri="{FF2B5EF4-FFF2-40B4-BE49-F238E27FC236}">
                <a16:creationId xmlns:a16="http://schemas.microsoft.com/office/drawing/2014/main" id="{13F8C8B5-F6EC-489B-BD0F-CD89A73CAB3A}"/>
              </a:ext>
            </a:extLst>
          </p:cNvPr>
          <p:cNvSpPr>
            <a:spLocks noGrp="1"/>
          </p:cNvSpPr>
          <p:nvPr>
            <p:ph type="dt" sz="half" idx="10"/>
          </p:nvPr>
        </p:nvSpPr>
        <p:spPr>
          <a:xfrm>
            <a:off x="838200" y="6356350"/>
            <a:ext cx="2743200" cy="365125"/>
          </a:xfrm>
        </p:spPr>
        <p:txBody>
          <a:bodyPr/>
          <a:lstStyle/>
          <a:p>
            <a:r>
              <a:rPr lang="en-US" dirty="0"/>
              <a:t>2023</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a:lstStyle/>
          <a:p>
            <a:r>
              <a:rPr lang="en-US" sz="5400"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267199" y="4102217"/>
            <a:ext cx="5615031" cy="1140047"/>
          </a:xfrm>
        </p:spPr>
        <p:txBody>
          <a:bodyPr>
            <a:noAutofit/>
          </a:bodyPr>
          <a:lstStyle/>
          <a:p>
            <a:r>
              <a:rPr lang="en-US" sz="5400" dirty="0"/>
              <a:t>ANY QUESTIONS?</a:t>
            </a:r>
          </a:p>
        </p:txBody>
      </p:sp>
      <p:sp>
        <p:nvSpPr>
          <p:cNvPr id="4" name="Date Placeholder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a:lstStyle/>
          <a:p>
            <a:r>
              <a:rPr lang="en-US" dirty="0"/>
              <a:t>2023</a:t>
            </a:r>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2436493926"/>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97235-BEC4-4F82-87A8-2F5DAD53B5F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3.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{FCF59449-6E58-4DD1-AAFA-6BF32AFFAEB8}tf22318419_win32</Template>
  <TotalTime>144</TotalTime>
  <Words>540</Words>
  <Application>Microsoft Office PowerPoint</Application>
  <PresentationFormat>Widescreen</PresentationFormat>
  <Paragraphs>102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Tenorite</vt:lpstr>
      <vt:lpstr>Monoline</vt:lpstr>
      <vt:lpstr>To Choose- To Chance- to change</vt:lpstr>
      <vt:lpstr>About Legislative advocacy </vt:lpstr>
      <vt:lpstr>Challenges</vt:lpstr>
      <vt:lpstr>SOLUTION</vt:lpstr>
      <vt:lpstr>Nevada model</vt:lpstr>
      <vt:lpstr>Nevada legislation:  SB 93</vt:lpstr>
      <vt:lpstr>TWO-YEAR ACTION PLAN</vt:lpstr>
      <vt:lpstr>OUTLOOK FOR NEVADA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Keynote points</dc:title>
  <dc:creator>Darrin Smith</dc:creator>
  <cp:lastModifiedBy>Obioma Officer</cp:lastModifiedBy>
  <cp:revision>3</cp:revision>
  <dcterms:created xsi:type="dcterms:W3CDTF">2023-11-13T23:00:43Z</dcterms:created>
  <dcterms:modified xsi:type="dcterms:W3CDTF">2023-12-15T21:06:28Z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