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4" r:id="rId5"/>
    <p:sldId id="329" r:id="rId6"/>
    <p:sldId id="334" r:id="rId7"/>
    <p:sldId id="343" r:id="rId8"/>
    <p:sldId id="339" r:id="rId9"/>
    <p:sldId id="341" r:id="rId10"/>
    <p:sldId id="322" r:id="rId11"/>
    <p:sldId id="338" r:id="rId12"/>
    <p:sldId id="328" r:id="rId13"/>
    <p:sldId id="3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1095" autoAdjust="0"/>
  </p:normalViewPr>
  <p:slideViewPr>
    <p:cSldViewPr snapToGrid="0">
      <p:cViewPr varScale="1">
        <p:scale>
          <a:sx n="65" d="100"/>
          <a:sy n="65" d="100"/>
        </p:scale>
        <p:origin x="960" y="78"/>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8/13/2024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8/13/2024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192705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341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460106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477077" y="556590"/>
            <a:ext cx="7771227" cy="4850305"/>
          </a:xfrm>
        </p:spPr>
        <p:txBody>
          <a:bodyPr/>
          <a:lstStyle/>
          <a:p>
            <a:br>
              <a:rPr lang="en-US" sz="3200" dirty="0"/>
            </a:br>
            <a:br>
              <a:rPr lang="en-US" sz="3200" dirty="0"/>
            </a:br>
            <a:br>
              <a:rPr lang="en-US" sz="3200" dirty="0"/>
            </a:br>
            <a:r>
              <a:rPr lang="en-US" sz="3200" dirty="0"/>
              <a:t>National Down Syndrome Congress Convention</a:t>
            </a:r>
            <a:br>
              <a:rPr lang="en-US" sz="3200" dirty="0"/>
            </a:br>
            <a:r>
              <a:rPr lang="en-US" sz="3200" dirty="0"/>
              <a:t>Phoenix, AZ</a:t>
            </a:r>
            <a:br>
              <a:rPr lang="en-US" sz="3200" dirty="0"/>
            </a:br>
            <a:r>
              <a:rPr lang="en-US" sz="3200" dirty="0"/>
              <a:t>7/25-7/28/24</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Attended by Jeanette and Renee Shoemaker</a:t>
            </a:r>
          </a:p>
        </p:txBody>
      </p:sp>
      <p:pic>
        <p:nvPicPr>
          <p:cNvPr id="6" name="Picture 5" descr="A picture containing floor, indoor, person&#10;&#10;Description automatically generated">
            <a:extLst>
              <a:ext uri="{FF2B5EF4-FFF2-40B4-BE49-F238E27FC236}">
                <a16:creationId xmlns:a16="http://schemas.microsoft.com/office/drawing/2014/main" id="{C8CFFD3E-98EE-1D00-4AD5-1FB38D9A8B16}"/>
              </a:ext>
            </a:extLst>
          </p:cNvPr>
          <p:cNvPicPr>
            <a:picLocks noChangeAspect="1"/>
          </p:cNvPicPr>
          <p:nvPr/>
        </p:nvPicPr>
        <p:blipFill>
          <a:blip r:embed="rId3"/>
          <a:stretch>
            <a:fillRect/>
          </a:stretch>
        </p:blipFill>
        <p:spPr>
          <a:xfrm>
            <a:off x="6624437" y="728870"/>
            <a:ext cx="3471227" cy="4260574"/>
          </a:xfrm>
          <a:prstGeom prst="rect">
            <a:avLst/>
          </a:prstGeom>
        </p:spPr>
      </p:pic>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2993945" y="444993"/>
            <a:ext cx="7309086" cy="1828800"/>
          </a:xfrm>
        </p:spPr>
        <p:txBody>
          <a:bodyPr/>
          <a:lstStyle/>
          <a:p>
            <a:pPr algn="ctr"/>
            <a:r>
              <a:rPr lang="en-US" dirty="0"/>
              <a:t>Thank you!</a:t>
            </a:r>
            <a:br>
              <a:rPr lang="en-US" dirty="0"/>
            </a:br>
            <a:r>
              <a:rPr lang="en-US" dirty="0"/>
              <a:t>Jeanette and Renee Shoemaker</a:t>
            </a:r>
            <a:br>
              <a:rPr lang="en-US" dirty="0"/>
            </a:br>
            <a:endParaRPr lang="en-US" dirty="0"/>
          </a:p>
        </p:txBody>
      </p:sp>
      <p:sp>
        <p:nvSpPr>
          <p:cNvPr id="5" name="Table Placeholder 4">
            <a:extLst>
              <a:ext uri="{FF2B5EF4-FFF2-40B4-BE49-F238E27FC236}">
                <a16:creationId xmlns:a16="http://schemas.microsoft.com/office/drawing/2014/main" id="{7A019108-953F-1469-B96E-8EC7A828D1BB}"/>
              </a:ext>
            </a:extLst>
          </p:cNvPr>
          <p:cNvSpPr>
            <a:spLocks noGrp="1"/>
          </p:cNvSpPr>
          <p:nvPr>
            <p:ph type="tbl" sz="quarter" idx="12"/>
          </p:nvPr>
        </p:nvSpPr>
        <p:spPr>
          <a:xfrm>
            <a:off x="5043972" y="2875705"/>
            <a:ext cx="3628082" cy="1106589"/>
          </a:xfrm>
        </p:spPr>
        <p:txBody>
          <a:bodyPr/>
          <a:lstStyle/>
          <a:p>
            <a:r>
              <a:rPr lang="en-US" dirty="0">
                <a:solidFill>
                  <a:schemeClr val="tx1"/>
                </a:solidFill>
              </a:rPr>
              <a:t>jfsinlv@icloud.com</a:t>
            </a:r>
          </a:p>
          <a:p>
            <a:r>
              <a:rPr lang="en-US" dirty="0">
                <a:solidFill>
                  <a:schemeClr val="tx1"/>
                </a:solidFill>
              </a:rPr>
              <a:t>702-445-2480</a:t>
            </a:r>
          </a:p>
        </p:txBody>
      </p:sp>
    </p:spTree>
    <p:extLst>
      <p:ext uri="{BB962C8B-B14F-4D97-AF65-F5344CB8AC3E}">
        <p14:creationId xmlns:p14="http://schemas.microsoft.com/office/powerpoint/2010/main" val="244063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811185" y="621973"/>
            <a:ext cx="6400800" cy="1828800"/>
          </a:xfrm>
        </p:spPr>
        <p:txBody>
          <a:bodyPr/>
          <a:lstStyle/>
          <a:p>
            <a:r>
              <a:rPr lang="en-US" dirty="0"/>
              <a:t>The Basics</a:t>
            </a:r>
            <a:br>
              <a:rPr lang="en-US" dirty="0"/>
            </a:br>
            <a:endParaRPr lang="en-US" dirty="0"/>
          </a:p>
        </p:txBody>
      </p:sp>
      <p:sp>
        <p:nvSpPr>
          <p:cNvPr id="5" name="Text Placeholder 4">
            <a:extLst>
              <a:ext uri="{FF2B5EF4-FFF2-40B4-BE49-F238E27FC236}">
                <a16:creationId xmlns:a16="http://schemas.microsoft.com/office/drawing/2014/main" id="{59401105-5841-28D0-D6C0-3E1A46648BFE}"/>
              </a:ext>
            </a:extLst>
          </p:cNvPr>
          <p:cNvSpPr>
            <a:spLocks noGrp="1"/>
          </p:cNvSpPr>
          <p:nvPr>
            <p:ph sz="quarter" idx="14"/>
          </p:nvPr>
        </p:nvSpPr>
        <p:spPr>
          <a:xfrm>
            <a:off x="811185" y="1149678"/>
            <a:ext cx="6400800" cy="5834218"/>
          </a:xfrm>
        </p:spPr>
        <p:txBody>
          <a:bodyPr/>
          <a:lstStyle/>
          <a:p>
            <a:endParaRPr lang="en-US" dirty="0"/>
          </a:p>
          <a:p>
            <a:pPr marL="342900" indent="-342900">
              <a:buFont typeface="Arial" panose="020B0604020202020204" pitchFamily="34" charset="0"/>
              <a:buChar char="•"/>
            </a:pPr>
            <a:r>
              <a:rPr lang="en-US" sz="2000" dirty="0"/>
              <a:t>Begin by registering in March, selections for workshops will come out later.</a:t>
            </a:r>
          </a:p>
          <a:p>
            <a:pPr marL="342900" indent="-342900">
              <a:buFont typeface="Arial" panose="020B0604020202020204" pitchFamily="34" charset="0"/>
              <a:buChar char="•"/>
            </a:pPr>
            <a:r>
              <a:rPr lang="en-US" sz="2000" dirty="0"/>
              <a:t>Review of scheduled workshops, deep dives, registration, exhibit hall, vendors.</a:t>
            </a:r>
          </a:p>
          <a:p>
            <a:pPr marL="342900" indent="-342900">
              <a:buFont typeface="Arial" panose="020B0604020202020204" pitchFamily="34" charset="0"/>
              <a:buChar char="•"/>
            </a:pPr>
            <a:r>
              <a:rPr lang="en-US" sz="2000" dirty="0"/>
              <a:t>Schedule at a glance for each day. Sharing sessions – moms, dads, siblings.</a:t>
            </a:r>
          </a:p>
          <a:p>
            <a:pPr marL="342900" indent="-342900">
              <a:buFont typeface="Arial" panose="020B0604020202020204" pitchFamily="34" charset="0"/>
              <a:buChar char="•"/>
            </a:pPr>
            <a:r>
              <a:rPr lang="en-US" sz="2000" dirty="0"/>
              <a:t>Workshop cycles – about 7, pick a title and review in book to see if it’s what you are looking for, range from infant to adults.</a:t>
            </a:r>
          </a:p>
          <a:p>
            <a:pPr marL="342900" indent="-342900">
              <a:buFont typeface="Arial" panose="020B0604020202020204" pitchFamily="34" charset="0"/>
              <a:buChar char="•"/>
            </a:pPr>
            <a:r>
              <a:rPr lang="en-US" sz="2000" dirty="0"/>
              <a:t>Info on studies, trials, research.</a:t>
            </a:r>
          </a:p>
          <a:p>
            <a:pPr marL="342900" indent="-342900">
              <a:buFont typeface="Arial" panose="020B0604020202020204" pitchFamily="34" charset="0"/>
              <a:buChar char="•"/>
            </a:pPr>
            <a:r>
              <a:rPr lang="en-US" sz="2000" dirty="0"/>
              <a:t>Kids camp, Youth/adult workshops.</a:t>
            </a:r>
          </a:p>
          <a:p>
            <a:pPr marL="342900" indent="-342900">
              <a:buFont typeface="Arial" panose="020B0604020202020204" pitchFamily="34" charset="0"/>
              <a:buChar char="•"/>
            </a:pPr>
            <a:r>
              <a:rPr lang="en-US" sz="2000" dirty="0"/>
              <a:t>Dances/talent show.</a:t>
            </a:r>
          </a:p>
          <a:p>
            <a:pPr marL="342900" indent="-342900">
              <a:buFont typeface="Arial" panose="020B0604020202020204" pitchFamily="34" charset="0"/>
              <a:buChar char="•"/>
            </a:pPr>
            <a:r>
              <a:rPr lang="en-US" sz="2000" dirty="0"/>
              <a:t>Event in community to attend such as Disney World, baseball game.</a:t>
            </a:r>
          </a:p>
          <a:p>
            <a:pPr marL="342900" indent="-342900">
              <a:buFont typeface="Arial" panose="020B0604020202020204" pitchFamily="34" charset="0"/>
              <a:buChar char="•"/>
            </a:pPr>
            <a:endParaRPr lang="en-US" dirty="0"/>
          </a:p>
        </p:txBody>
      </p:sp>
      <p:pic>
        <p:nvPicPr>
          <p:cNvPr id="4" name="Picture 3" descr="Graphical user interface, text&#10;&#10;Description automatically generated">
            <a:extLst>
              <a:ext uri="{FF2B5EF4-FFF2-40B4-BE49-F238E27FC236}">
                <a16:creationId xmlns:a16="http://schemas.microsoft.com/office/drawing/2014/main" id="{639E4A2E-C4BF-46F3-DAB0-14E5FE49D981}"/>
              </a:ext>
            </a:extLst>
          </p:cNvPr>
          <p:cNvPicPr>
            <a:picLocks noChangeAspect="1"/>
          </p:cNvPicPr>
          <p:nvPr/>
        </p:nvPicPr>
        <p:blipFill>
          <a:blip r:embed="rId3"/>
          <a:stretch>
            <a:fillRect/>
          </a:stretch>
        </p:blipFill>
        <p:spPr>
          <a:xfrm>
            <a:off x="8937235" y="484481"/>
            <a:ext cx="2863412" cy="3932583"/>
          </a:xfrm>
          <a:prstGeom prst="rect">
            <a:avLst/>
          </a:prstGeom>
        </p:spPr>
      </p:pic>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11185" y="827307"/>
            <a:ext cx="6400800" cy="5203387"/>
          </a:xfrm>
        </p:spPr>
        <p:txBody>
          <a:bodyPr anchor="ctr"/>
          <a:lstStyle/>
          <a:p>
            <a:r>
              <a:rPr lang="en-US" sz="2000" dirty="0"/>
              <a:t>Renee and I arrived at the Down Syndrome Conference in AZ on Thursday and picked up our registration documents and schedules. We met up with friends and took pictures and gave hugs all around. Renee likes to hug. We visited the Exhibit Hall and got loaded up with freebies and lots of information.</a:t>
            </a:r>
          </a:p>
        </p:txBody>
      </p:sp>
      <p:pic>
        <p:nvPicPr>
          <p:cNvPr id="29" name="Picture 28" descr="A picture containing text&#10;&#10;Description automatically generated">
            <a:extLst>
              <a:ext uri="{FF2B5EF4-FFF2-40B4-BE49-F238E27FC236}">
                <a16:creationId xmlns:a16="http://schemas.microsoft.com/office/drawing/2014/main" id="{0179424A-10A4-07C5-FFB4-AAB37015FD50}"/>
              </a:ext>
            </a:extLst>
          </p:cNvPr>
          <p:cNvPicPr>
            <a:picLocks noChangeAspect="1"/>
          </p:cNvPicPr>
          <p:nvPr/>
        </p:nvPicPr>
        <p:blipFill>
          <a:blip r:embed="rId3"/>
          <a:stretch>
            <a:fillRect/>
          </a:stretch>
        </p:blipFill>
        <p:spPr>
          <a:xfrm>
            <a:off x="7536426" y="440789"/>
            <a:ext cx="2358973" cy="5152705"/>
          </a:xfrm>
          <a:prstGeom prst="rect">
            <a:avLst/>
          </a:prstGeom>
        </p:spPr>
      </p:pic>
    </p:spTree>
    <p:extLst>
      <p:ext uri="{BB962C8B-B14F-4D97-AF65-F5344CB8AC3E}">
        <p14:creationId xmlns:p14="http://schemas.microsoft.com/office/powerpoint/2010/main" val="119822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36450F-A8E5-8B7F-1C54-79C081010270}"/>
              </a:ext>
            </a:extLst>
          </p:cNvPr>
          <p:cNvSpPr>
            <a:spLocks noGrp="1"/>
          </p:cNvSpPr>
          <p:nvPr>
            <p:ph type="body" sz="quarter" idx="14"/>
          </p:nvPr>
        </p:nvSpPr>
        <p:spPr>
          <a:xfrm>
            <a:off x="320939" y="572471"/>
            <a:ext cx="5337741" cy="5841581"/>
          </a:xfrm>
        </p:spPr>
        <p:txBody>
          <a:bodyPr/>
          <a:lstStyle/>
          <a:p>
            <a:r>
              <a:rPr lang="en-US" sz="3200" dirty="0"/>
              <a:t>Renee signed up with Linda </a:t>
            </a:r>
            <a:r>
              <a:rPr lang="en-US" sz="3200" dirty="0" err="1"/>
              <a:t>Crnic</a:t>
            </a:r>
            <a:r>
              <a:rPr lang="en-US" sz="3200" dirty="0"/>
              <a:t> Institute for Down syndrome/</a:t>
            </a:r>
            <a:r>
              <a:rPr lang="en-US" sz="3200" dirty="0" err="1"/>
              <a:t>trismony</a:t>
            </a:r>
            <a:r>
              <a:rPr lang="en-US" sz="3200" dirty="0"/>
              <a:t> 21research. She had blood drawn and did a saliva test. This will be used for research to benefit all Down Syndrome children and adults. </a:t>
            </a: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F2DFBE8A-6E14-AE6A-669E-E98EFBFE1E79}"/>
              </a:ext>
            </a:extLst>
          </p:cNvPr>
          <p:cNvPicPr>
            <a:picLocks noChangeAspect="1"/>
          </p:cNvPicPr>
          <p:nvPr/>
        </p:nvPicPr>
        <p:blipFill rotWithShape="1">
          <a:blip r:embed="rId3"/>
          <a:srcRect l="1586" t="19614" b="17487"/>
          <a:stretch/>
        </p:blipFill>
        <p:spPr>
          <a:xfrm>
            <a:off x="6533321" y="1510749"/>
            <a:ext cx="2774673" cy="3697356"/>
          </a:xfrm>
          <a:prstGeom prst="rect">
            <a:avLst/>
          </a:prstGeom>
        </p:spPr>
      </p:pic>
    </p:spTree>
    <p:extLst>
      <p:ext uri="{BB962C8B-B14F-4D97-AF65-F5344CB8AC3E}">
        <p14:creationId xmlns:p14="http://schemas.microsoft.com/office/powerpoint/2010/main" val="416707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4953000" y="621972"/>
            <a:ext cx="6400800" cy="53889"/>
          </a:xfrm>
        </p:spPr>
        <p:txBody>
          <a:bodyPr/>
          <a:lstStyle/>
          <a:p>
            <a:pPr algn="ctr"/>
            <a:r>
              <a:rPr lang="en-US" dirty="0"/>
              <a:t>Friday</a:t>
            </a:r>
          </a:p>
        </p:txBody>
      </p:sp>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4953000" y="1935092"/>
            <a:ext cx="6400799" cy="3231221"/>
          </a:xfrm>
        </p:spPr>
        <p:txBody>
          <a:bodyPr anchor="b"/>
          <a:lstStyle/>
          <a:p>
            <a:r>
              <a:rPr lang="en-US" dirty="0"/>
              <a:t>We met with friends and planned our workshops and activities. Renee attended the youth and adult conference kick off and I went to my first workshop on eye care and research followed with Alzheimer's. Found that 100% of those with Down Syndrome face this disease. Plans were made for dinner then off of the dance with the country theme and Renee dressed the part. I was so pleased with her as she actually got out there and participated with the video dancing and was sure doing the moves. This was great social time for her. Renee’s workshop was pasting picture for likes and dislikes. She answered questions mostly with answers involving a family name. Renee is very attached to her family.</a:t>
            </a:r>
          </a:p>
        </p:txBody>
      </p:sp>
      <p:pic>
        <p:nvPicPr>
          <p:cNvPr id="9" name="Picture 8" descr="A picture containing text&#10;&#10;Description automatically generated">
            <a:extLst>
              <a:ext uri="{FF2B5EF4-FFF2-40B4-BE49-F238E27FC236}">
                <a16:creationId xmlns:a16="http://schemas.microsoft.com/office/drawing/2014/main" id="{2C3A5FE9-6179-69F8-3E31-F937EBAC7E17}"/>
              </a:ext>
            </a:extLst>
          </p:cNvPr>
          <p:cNvPicPr>
            <a:picLocks noChangeAspect="1"/>
          </p:cNvPicPr>
          <p:nvPr/>
        </p:nvPicPr>
        <p:blipFill rotWithShape="1">
          <a:blip r:embed="rId3"/>
          <a:srcRect t="19837" b="19616"/>
          <a:stretch/>
        </p:blipFill>
        <p:spPr>
          <a:xfrm>
            <a:off x="433848" y="2237907"/>
            <a:ext cx="2819400" cy="3690944"/>
          </a:xfrm>
          <a:prstGeom prst="rect">
            <a:avLst/>
          </a:prstGeom>
        </p:spPr>
      </p:pic>
    </p:spTree>
    <p:extLst>
      <p:ext uri="{BB962C8B-B14F-4D97-AF65-F5344CB8AC3E}">
        <p14:creationId xmlns:p14="http://schemas.microsoft.com/office/powerpoint/2010/main" val="46583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811185" y="468516"/>
            <a:ext cx="6400800" cy="915417"/>
          </a:xfrm>
        </p:spPr>
        <p:txBody>
          <a:bodyPr anchor="b"/>
          <a:lstStyle/>
          <a:p>
            <a:pPr algn="ctr"/>
            <a:r>
              <a:rPr lang="en-US" dirty="0"/>
              <a:t>Saturday</a:t>
            </a:r>
          </a:p>
        </p:txBody>
      </p:sp>
      <p:sp>
        <p:nvSpPr>
          <p:cNvPr id="7" name="Content Placeholder 6">
            <a:extLst>
              <a:ext uri="{FF2B5EF4-FFF2-40B4-BE49-F238E27FC236}">
                <a16:creationId xmlns:a16="http://schemas.microsoft.com/office/drawing/2014/main" id="{051EAA32-913D-25AC-CC36-C39DAE7FE639}"/>
              </a:ext>
            </a:extLst>
          </p:cNvPr>
          <p:cNvSpPr>
            <a:spLocks noGrp="1"/>
          </p:cNvSpPr>
          <p:nvPr>
            <p:ph type="body" sz="quarter" idx="13"/>
          </p:nvPr>
        </p:nvSpPr>
        <p:spPr>
          <a:xfrm>
            <a:off x="644223" y="1738023"/>
            <a:ext cx="6400799" cy="3456590"/>
          </a:xfrm>
        </p:spPr>
        <p:txBody>
          <a:bodyPr/>
          <a:lstStyle/>
          <a:p>
            <a:r>
              <a:rPr lang="en-US" sz="2000" dirty="0"/>
              <a:t>Saturday began with a full day of workshops for both of us. My classes included Life Experiences and the feeling status. Anxiety and depression were discussed in the workshop and I thought for sure they were talking about Renee. Following that it was off to the Regression in Down Syndrome. Interplay with SSI, SSD, DAC and all of the other acronyms can be confusing.  He did say that SS.gov is a very good sight to explain things.  </a:t>
            </a:r>
          </a:p>
        </p:txBody>
      </p:sp>
      <p:pic>
        <p:nvPicPr>
          <p:cNvPr id="6" name="Picture Placeholder 5" descr="A group of people sitting on a couch&#10;&#10;Description automatically generated with medium confidence">
            <a:extLst>
              <a:ext uri="{FF2B5EF4-FFF2-40B4-BE49-F238E27FC236}">
                <a16:creationId xmlns:a16="http://schemas.microsoft.com/office/drawing/2014/main" id="{BCDCFC14-81DE-53D9-8088-09CB643EDE3D}"/>
              </a:ext>
            </a:extLst>
          </p:cNvPr>
          <p:cNvPicPr>
            <a:picLocks noGrp="1" noChangeAspect="1"/>
          </p:cNvPicPr>
          <p:nvPr>
            <p:ph type="pic" sz="quarter" idx="15"/>
          </p:nvPr>
        </p:nvPicPr>
        <p:blipFill>
          <a:blip r:embed="rId3"/>
          <a:srcRect t="2218" b="2218"/>
          <a:stretch>
            <a:fillRect/>
          </a:stretch>
        </p:blipFill>
        <p:spPr/>
      </p:pic>
    </p:spTree>
    <p:extLst>
      <p:ext uri="{BB962C8B-B14F-4D97-AF65-F5344CB8AC3E}">
        <p14:creationId xmlns:p14="http://schemas.microsoft.com/office/powerpoint/2010/main" val="86631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813816" y="621792"/>
            <a:ext cx="8180412" cy="912040"/>
          </a:xfrm>
        </p:spPr>
        <p:txBody>
          <a:bodyPr/>
          <a:lstStyle/>
          <a:p>
            <a:pPr algn="ctr"/>
            <a:r>
              <a:rPr lang="en-US" dirty="0"/>
              <a:t>Saturday Evening</a:t>
            </a:r>
          </a:p>
        </p:txBody>
      </p:sp>
      <p:sp>
        <p:nvSpPr>
          <p:cNvPr id="5" name="Text Placeholder 4">
            <a:extLst>
              <a:ext uri="{FF2B5EF4-FFF2-40B4-BE49-F238E27FC236}">
                <a16:creationId xmlns:a16="http://schemas.microsoft.com/office/drawing/2014/main" id="{F85AE87B-E37F-614C-6EE5-D03C01018C99}"/>
              </a:ext>
            </a:extLst>
          </p:cNvPr>
          <p:cNvSpPr>
            <a:spLocks noGrp="1"/>
          </p:cNvSpPr>
          <p:nvPr>
            <p:ph sz="quarter" idx="26"/>
          </p:nvPr>
        </p:nvSpPr>
        <p:spPr>
          <a:xfrm>
            <a:off x="813816" y="2948152"/>
            <a:ext cx="4956470" cy="3120773"/>
          </a:xfrm>
        </p:spPr>
        <p:txBody>
          <a:bodyPr/>
          <a:lstStyle/>
          <a:p>
            <a:r>
              <a:rPr lang="en-US" sz="2800" dirty="0"/>
              <a:t>Saturday night was  the awards banquet and dance. Renee grew very tired and could not stay up for the dance.</a:t>
            </a:r>
          </a:p>
        </p:txBody>
      </p:sp>
      <p:pic>
        <p:nvPicPr>
          <p:cNvPr id="3" name="Content Placeholder 2" descr="A picture containing indoor, person, smiling, posing&#10;&#10;Description automatically generated">
            <a:extLst>
              <a:ext uri="{FF2B5EF4-FFF2-40B4-BE49-F238E27FC236}">
                <a16:creationId xmlns:a16="http://schemas.microsoft.com/office/drawing/2014/main" id="{0B4635F6-987F-FB65-886A-B1AF5E7C9395}"/>
              </a:ext>
            </a:extLst>
          </p:cNvPr>
          <p:cNvPicPr>
            <a:picLocks noGrp="1" noChangeAspect="1"/>
          </p:cNvPicPr>
          <p:nvPr>
            <p:ph sz="quarter" idx="27"/>
          </p:nvPr>
        </p:nvPicPr>
        <p:blipFill>
          <a:blip r:embed="rId3"/>
          <a:stretch>
            <a:fillRect/>
          </a:stretch>
        </p:blipFill>
        <p:spPr>
          <a:xfrm>
            <a:off x="5150853" y="1284055"/>
            <a:ext cx="3324664" cy="4289890"/>
          </a:xfrm>
        </p:spPr>
      </p:pic>
      <p:pic>
        <p:nvPicPr>
          <p:cNvPr id="8" name="Picture 7" descr="A group of people sitting at a table&#10;&#10;Description automatically generated with medium confidence">
            <a:extLst>
              <a:ext uri="{FF2B5EF4-FFF2-40B4-BE49-F238E27FC236}">
                <a16:creationId xmlns:a16="http://schemas.microsoft.com/office/drawing/2014/main" id="{43A94F61-A3E6-E61A-38FE-FC08AFA0A2C9}"/>
              </a:ext>
            </a:extLst>
          </p:cNvPr>
          <p:cNvPicPr>
            <a:picLocks noChangeAspect="1"/>
          </p:cNvPicPr>
          <p:nvPr/>
        </p:nvPicPr>
        <p:blipFill rotWithShape="1">
          <a:blip r:embed="rId4"/>
          <a:srcRect t="10336" b="6823"/>
          <a:stretch/>
        </p:blipFill>
        <p:spPr>
          <a:xfrm>
            <a:off x="8994228" y="2501717"/>
            <a:ext cx="2920070" cy="3567208"/>
          </a:xfrm>
          <a:prstGeom prst="rect">
            <a:avLst/>
          </a:prstGeom>
        </p:spPr>
      </p:pic>
    </p:spTree>
    <p:extLst>
      <p:ext uri="{BB962C8B-B14F-4D97-AF65-F5344CB8AC3E}">
        <p14:creationId xmlns:p14="http://schemas.microsoft.com/office/powerpoint/2010/main" val="359155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813816" y="605155"/>
            <a:ext cx="10571734" cy="1160145"/>
          </a:xfrm>
        </p:spPr>
        <p:txBody>
          <a:bodyPr/>
          <a:lstStyle/>
          <a:p>
            <a:pPr algn="ctr"/>
            <a:r>
              <a:rPr lang="en-US" dirty="0"/>
              <a:t>Sunday</a:t>
            </a:r>
          </a:p>
        </p:txBody>
      </p:sp>
      <p:sp>
        <p:nvSpPr>
          <p:cNvPr id="13" name="Text Placeholder 12">
            <a:extLst>
              <a:ext uri="{FF2B5EF4-FFF2-40B4-BE49-F238E27FC236}">
                <a16:creationId xmlns:a16="http://schemas.microsoft.com/office/drawing/2014/main" id="{96C3713D-C8FF-8E7B-458C-CB927BAA99BD}"/>
              </a:ext>
            </a:extLst>
          </p:cNvPr>
          <p:cNvSpPr>
            <a:spLocks noGrp="1"/>
          </p:cNvSpPr>
          <p:nvPr>
            <p:ph sz="quarter" idx="27"/>
          </p:nvPr>
        </p:nvSpPr>
        <p:spPr>
          <a:xfrm>
            <a:off x="3097163" y="1765300"/>
            <a:ext cx="3799552" cy="4067717"/>
          </a:xfrm>
        </p:spPr>
        <p:txBody>
          <a:bodyPr/>
          <a:lstStyle/>
          <a:p>
            <a:pPr marL="0" indent="0">
              <a:buNone/>
            </a:pPr>
            <a:r>
              <a:rPr lang="en-US" sz="2800" dirty="0"/>
              <a:t>Sunday morning Renee went to be a cheerleader for her friends in the talent show while I went off to the last two classes on aging and the weight puzzle.</a:t>
            </a:r>
          </a:p>
        </p:txBody>
      </p:sp>
      <p:pic>
        <p:nvPicPr>
          <p:cNvPr id="4" name="Content Placeholder 3" descr="A group of people sitting on a couch&#10;&#10;Description automatically generated with medium confidence">
            <a:extLst>
              <a:ext uri="{FF2B5EF4-FFF2-40B4-BE49-F238E27FC236}">
                <a16:creationId xmlns:a16="http://schemas.microsoft.com/office/drawing/2014/main" id="{A60FA626-0637-71FF-BD88-4FB494751B1D}"/>
              </a:ext>
            </a:extLst>
          </p:cNvPr>
          <p:cNvPicPr>
            <a:picLocks noGrp="1" noChangeAspect="1"/>
          </p:cNvPicPr>
          <p:nvPr>
            <p:ph sz="quarter" idx="28"/>
          </p:nvPr>
        </p:nvPicPr>
        <p:blipFill rotWithShape="1">
          <a:blip r:embed="rId3"/>
          <a:srcRect t="12351" b="15119"/>
          <a:stretch/>
        </p:blipFill>
        <p:spPr>
          <a:xfrm>
            <a:off x="7337455" y="1548580"/>
            <a:ext cx="3865247" cy="2934929"/>
          </a:xfrm>
        </p:spPr>
      </p:pic>
    </p:spTree>
    <p:extLst>
      <p:ext uri="{BB962C8B-B14F-4D97-AF65-F5344CB8AC3E}">
        <p14:creationId xmlns:p14="http://schemas.microsoft.com/office/powerpoint/2010/main" val="413025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6275416" cy="1828800"/>
          </a:xfrm>
        </p:spPr>
        <p:txBody>
          <a:bodyPr/>
          <a:lstStyle/>
          <a:p>
            <a:pPr algn="ctr"/>
            <a:r>
              <a:rPr lang="en-US" dirty="0"/>
              <a:t>Closing</a:t>
            </a:r>
          </a:p>
        </p:txBody>
      </p:sp>
      <p:sp>
        <p:nvSpPr>
          <p:cNvPr id="4" name="Text Placeholder 3">
            <a:extLst>
              <a:ext uri="{FF2B5EF4-FFF2-40B4-BE49-F238E27FC236}">
                <a16:creationId xmlns:a16="http://schemas.microsoft.com/office/drawing/2014/main" id="{B7C4DB8A-F6D0-FE86-2F30-5BB5576A5934}"/>
              </a:ext>
            </a:extLst>
          </p:cNvPr>
          <p:cNvSpPr>
            <a:spLocks noGrp="1"/>
          </p:cNvSpPr>
          <p:nvPr>
            <p:ph sz="quarter" idx="18"/>
          </p:nvPr>
        </p:nvSpPr>
        <p:spPr>
          <a:xfrm>
            <a:off x="810330" y="1875794"/>
            <a:ext cx="4882547" cy="4126800"/>
          </a:xfrm>
        </p:spPr>
        <p:txBody>
          <a:bodyPr/>
          <a:lstStyle/>
          <a:p>
            <a:r>
              <a:rPr lang="en-US" sz="2800" dirty="0"/>
              <a:t>Plans were discussed about attending the next conference in Dallas. Renee said her goodbyes and said “see you next year”.</a:t>
            </a:r>
          </a:p>
          <a:p>
            <a:endParaRPr lang="en-US" dirty="0"/>
          </a:p>
        </p:txBody>
      </p:sp>
      <p:pic>
        <p:nvPicPr>
          <p:cNvPr id="8" name="Picture Placeholder 7" descr="Graphical user interface, application&#10;&#10;Description automatically generated">
            <a:extLst>
              <a:ext uri="{FF2B5EF4-FFF2-40B4-BE49-F238E27FC236}">
                <a16:creationId xmlns:a16="http://schemas.microsoft.com/office/drawing/2014/main" id="{7C2D8B25-AD60-FAB2-9AB7-44AFA043EFA5}"/>
              </a:ext>
            </a:extLst>
          </p:cNvPr>
          <p:cNvPicPr>
            <a:picLocks noGrp="1" noChangeAspect="1"/>
          </p:cNvPicPr>
          <p:nvPr>
            <p:ph type="pic" sz="quarter" idx="17"/>
          </p:nvPr>
        </p:nvPicPr>
        <p:blipFill>
          <a:blip r:embed="rId3"/>
          <a:srcRect t="13047" b="13047"/>
          <a:stretch>
            <a:fillRect/>
          </a:stretch>
        </p:blipFill>
        <p:spPr>
          <a:xfrm>
            <a:off x="6735661" y="621973"/>
            <a:ext cx="4126800" cy="4126800"/>
          </a:xfrm>
        </p:spPr>
      </p:pic>
    </p:spTree>
    <p:extLst>
      <p:ext uri="{BB962C8B-B14F-4D97-AF65-F5344CB8AC3E}">
        <p14:creationId xmlns:p14="http://schemas.microsoft.com/office/powerpoint/2010/main" val="4269896657"/>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{0643B954-253E-4180-BAE3-D7EFFDA157EF}tf03460604_win32</Template>
  <TotalTime>60</TotalTime>
  <Words>561</Words>
  <Application>Microsoft Office PowerPoint</Application>
  <PresentationFormat>Widescreen</PresentationFormat>
  <Paragraphs>36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Custom</vt:lpstr>
      <vt:lpstr>   National Down Syndrome Congress Convention Phoenix, AZ 7/25-7/28/24        Attended by Jeanette and Renee Shoemaker</vt:lpstr>
      <vt:lpstr>The Basics </vt:lpstr>
      <vt:lpstr>Renee and I arrived at the Down Syndrome Conference in AZ on Thursday and picked up our registration documents and schedules. We met up with friends and took pictures and gave hugs all around. Renee likes to hug. We visited the Exhibit Hall and got loaded up with freebies and lots of information.</vt:lpstr>
      <vt:lpstr>PowerPoint Presentation</vt:lpstr>
      <vt:lpstr>Friday</vt:lpstr>
      <vt:lpstr>Saturday</vt:lpstr>
      <vt:lpstr>Saturday Evening</vt:lpstr>
      <vt:lpstr>Sunday</vt:lpstr>
      <vt:lpstr>Closing</vt:lpstr>
      <vt:lpstr>Thank you! Jeanette and Renee Shoemaker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Down Syndrome Congress Convention Phoenix, AZ 7/25-7/28/24        Attended by Jeanette and Renee Shoemaker</dc:title>
  <dc:creator>Veronica Fiscus</dc:creator>
  <cp:lastModifiedBy>Veronica Fiscus</cp:lastModifiedBy>
  <cp:revision>3</cp:revision>
  <dcterms:created xsi:type="dcterms:W3CDTF">2024-08-13T20:25:03Z</dcterms:created>
  <dcterms:modified xsi:type="dcterms:W3CDTF">2024-08-13T21:25:30Z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