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7"/>
  </p:notesMasterIdLst>
  <p:handoutMasterIdLst>
    <p:handoutMasterId r:id="rId18"/>
  </p:handoutMasterIdLst>
  <p:sldIdLst>
    <p:sldId id="256" r:id="rId5"/>
    <p:sldId id="277" r:id="rId6"/>
    <p:sldId id="258" r:id="rId7"/>
    <p:sldId id="290" r:id="rId8"/>
    <p:sldId id="264" r:id="rId9"/>
    <p:sldId id="291" r:id="rId10"/>
    <p:sldId id="268" r:id="rId11"/>
    <p:sldId id="286" r:id="rId12"/>
    <p:sldId id="262" r:id="rId13"/>
    <p:sldId id="292" r:id="rId14"/>
    <p:sldId id="279"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204" autoAdjust="0"/>
  </p:normalViewPr>
  <p:slideViewPr>
    <p:cSldViewPr snapToGrid="0">
      <p:cViewPr varScale="1">
        <p:scale>
          <a:sx n="72" d="100"/>
          <a:sy n="72" d="100"/>
        </p:scale>
        <p:origin x="660" y="66"/>
      </p:cViewPr>
      <p:guideLst>
        <p:guide orient="horz" pos="792"/>
        <p:guide pos="3144"/>
        <p:guide orient="horz" pos="960"/>
      </p:guideLst>
    </p:cSldViewPr>
  </p:slideViewPr>
  <p:outlineViewPr>
    <p:cViewPr>
      <p:scale>
        <a:sx n="33" d="100"/>
        <a:sy n="33" d="100"/>
      </p:scale>
      <p:origin x="0" y="-1194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8" d="100"/>
          <a:sy n="58" d="100"/>
        </p:scale>
        <p:origin x="3240"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8ABBF3-49A8-4B3F-9773-22E67695BB12}" type="datetimeFigureOut">
              <a:rPr lang="en-US" smtClean="0"/>
              <a:t>8/13/2024</a:t>
            </a:fld>
            <a:endParaRPr lang="en-US" dirty="0"/>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EB6193-5AA7-489B-8575-00593FC261DE}" type="slidenum">
              <a:rPr lang="en-US" smtClean="0"/>
              <a:t>‹#›</a:t>
            </a:fld>
            <a:endParaRPr lang="en-U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AAC2B-A50D-4386-849A-6B59FB991B4C}" type="datetimeFigureOut">
              <a:rPr lang="en-US" smtClean="0"/>
              <a:t>8/13/2024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95658-EA1F-4910-80AB-4DA76E167475}" type="slidenum">
              <a:rPr lang="en-US" smtClean="0"/>
              <a:t>‹#›</a:t>
            </a:fld>
            <a:endParaRPr lang="en-US"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a:t>
            </a:fld>
            <a:endParaRPr lang="en-US" dirty="0"/>
          </a:p>
        </p:txBody>
      </p:sp>
    </p:spTree>
    <p:extLst>
      <p:ext uri="{BB962C8B-B14F-4D97-AF65-F5344CB8AC3E}">
        <p14:creationId xmlns:p14="http://schemas.microsoft.com/office/powerpoint/2010/main" val="245686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10</a:t>
            </a:fld>
            <a:endParaRPr lang="en-US" dirty="0"/>
          </a:p>
        </p:txBody>
      </p:sp>
    </p:spTree>
    <p:extLst>
      <p:ext uri="{BB962C8B-B14F-4D97-AF65-F5344CB8AC3E}">
        <p14:creationId xmlns:p14="http://schemas.microsoft.com/office/powerpoint/2010/main" val="2371032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11</a:t>
            </a:fld>
            <a:endParaRPr lang="en-US" dirty="0"/>
          </a:p>
        </p:txBody>
      </p:sp>
    </p:spTree>
    <p:extLst>
      <p:ext uri="{BB962C8B-B14F-4D97-AF65-F5344CB8AC3E}">
        <p14:creationId xmlns:p14="http://schemas.microsoft.com/office/powerpoint/2010/main" val="1648291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12</a:t>
            </a:fld>
            <a:endParaRPr lang="en-US" dirty="0"/>
          </a:p>
        </p:txBody>
      </p:sp>
    </p:spTree>
    <p:extLst>
      <p:ext uri="{BB962C8B-B14F-4D97-AF65-F5344CB8AC3E}">
        <p14:creationId xmlns:p14="http://schemas.microsoft.com/office/powerpoint/2010/main" val="3607125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a:t>
            </a:fld>
            <a:endParaRPr lang="en-US" dirty="0"/>
          </a:p>
        </p:txBody>
      </p:sp>
    </p:spTree>
    <p:extLst>
      <p:ext uri="{BB962C8B-B14F-4D97-AF65-F5344CB8AC3E}">
        <p14:creationId xmlns:p14="http://schemas.microsoft.com/office/powerpoint/2010/main" val="321771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3</a:t>
            </a:fld>
            <a:endParaRPr lang="en-US" dirty="0"/>
          </a:p>
        </p:txBody>
      </p:sp>
    </p:spTree>
    <p:extLst>
      <p:ext uri="{BB962C8B-B14F-4D97-AF65-F5344CB8AC3E}">
        <p14:creationId xmlns:p14="http://schemas.microsoft.com/office/powerpoint/2010/main" val="2456439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4</a:t>
            </a:fld>
            <a:endParaRPr lang="en-US" dirty="0"/>
          </a:p>
        </p:txBody>
      </p:sp>
    </p:spTree>
    <p:extLst>
      <p:ext uri="{BB962C8B-B14F-4D97-AF65-F5344CB8AC3E}">
        <p14:creationId xmlns:p14="http://schemas.microsoft.com/office/powerpoint/2010/main" val="2482613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5</a:t>
            </a:fld>
            <a:endParaRPr lang="en-US" dirty="0"/>
          </a:p>
        </p:txBody>
      </p:sp>
    </p:spTree>
    <p:extLst>
      <p:ext uri="{BB962C8B-B14F-4D97-AF65-F5344CB8AC3E}">
        <p14:creationId xmlns:p14="http://schemas.microsoft.com/office/powerpoint/2010/main" val="276956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6</a:t>
            </a:fld>
            <a:endParaRPr lang="en-US" dirty="0"/>
          </a:p>
        </p:txBody>
      </p:sp>
    </p:spTree>
    <p:extLst>
      <p:ext uri="{BB962C8B-B14F-4D97-AF65-F5344CB8AC3E}">
        <p14:creationId xmlns:p14="http://schemas.microsoft.com/office/powerpoint/2010/main" val="1101034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7</a:t>
            </a:fld>
            <a:endParaRPr lang="en-US" dirty="0"/>
          </a:p>
        </p:txBody>
      </p:sp>
    </p:spTree>
    <p:extLst>
      <p:ext uri="{BB962C8B-B14F-4D97-AF65-F5344CB8AC3E}">
        <p14:creationId xmlns:p14="http://schemas.microsoft.com/office/powerpoint/2010/main" val="51022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8</a:t>
            </a:fld>
            <a:endParaRPr lang="en-US" dirty="0"/>
          </a:p>
        </p:txBody>
      </p:sp>
    </p:spTree>
    <p:extLst>
      <p:ext uri="{BB962C8B-B14F-4D97-AF65-F5344CB8AC3E}">
        <p14:creationId xmlns:p14="http://schemas.microsoft.com/office/powerpoint/2010/main" val="2909667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9</a:t>
            </a:fld>
            <a:endParaRPr lang="en-US" dirty="0"/>
          </a:p>
        </p:txBody>
      </p:sp>
    </p:spTree>
    <p:extLst>
      <p:ext uri="{BB962C8B-B14F-4D97-AF65-F5344CB8AC3E}">
        <p14:creationId xmlns:p14="http://schemas.microsoft.com/office/powerpoint/2010/main" val="1306333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670392170"/>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dirty="0"/>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dirty="0"/>
              <a:t>Click to add text </a:t>
            </a:r>
          </a:p>
          <a:p>
            <a:pPr marL="685800" lvl="1" indent="-228600"/>
            <a:r>
              <a:rPr lang="en-US" dirty="0"/>
              <a:t>Second level</a:t>
            </a:r>
          </a:p>
          <a:p>
            <a:pPr marL="1143000" lvl="2" indent="-228600"/>
            <a:r>
              <a:rPr lang="en-US" dirty="0"/>
              <a:t>Third level</a:t>
            </a:r>
          </a:p>
          <a:p>
            <a:pPr marL="1600200" lvl="3" indent="-228600"/>
            <a:r>
              <a:rPr lang="en-US" dirty="0"/>
              <a:t>Fourth level</a:t>
            </a:r>
          </a:p>
          <a:p>
            <a:pPr marL="2057400" lvl="4" indent="-228600"/>
            <a:r>
              <a:rPr lang="en-US" dirty="0"/>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dirty="0"/>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8189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dirty="0"/>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endParaRPr lang="en-US" dirty="0"/>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endParaRPr lang="en-US" dirty="0"/>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07368846"/>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dirty="0"/>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icon to insert table</a:t>
            </a:r>
          </a:p>
          <a:p>
            <a:endParaRPr lang="en-US" dirty="0"/>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23748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dirty="0"/>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endParaRPr lang="en-US" dirty="0"/>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endParaRPr lang="en-US" dirty="0"/>
          </a:p>
        </p:txBody>
      </p:sp>
    </p:spTree>
    <p:extLst>
      <p:ext uri="{BB962C8B-B14F-4D97-AF65-F5344CB8AC3E}">
        <p14:creationId xmlns:p14="http://schemas.microsoft.com/office/powerpoint/2010/main" val="193739902"/>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506966382"/>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17235676"/>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endParaRPr lang="en-US" dirty="0"/>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endParaRPr lang="en-US" dirty="0"/>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696027"/>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guide id="4" pos="5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endParaRPr lang="en-US" dirty="0"/>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endParaRPr lang="en-US" dirty="0"/>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4770521"/>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881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dirty="0"/>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21514593"/>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dirty="0"/>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endParaRPr lang="en-US" dirty="0"/>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endParaRPr lang="en-US" dirty="0"/>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555004"/>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700" r:id="rId1"/>
    <p:sldLayoutId id="2147483666" r:id="rId2"/>
    <p:sldLayoutId id="2147483704" r:id="rId3"/>
    <p:sldLayoutId id="2147483702" r:id="rId4"/>
    <p:sldLayoutId id="2147483678" r:id="rId5"/>
    <p:sldLayoutId id="2147483681" r:id="rId6"/>
    <p:sldLayoutId id="2147483696" r:id="rId7"/>
    <p:sldLayoutId id="2147483691" r:id="rId8"/>
    <p:sldLayoutId id="2147483677" r:id="rId9"/>
    <p:sldLayoutId id="2147483699" r:id="rId10"/>
    <p:sldLayoutId id="2147483685" r:id="rId11"/>
    <p:sldLayoutId id="2147483676" r:id="rId12"/>
    <p:sldLayoutId id="2147483649"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5ACBF0"/>
          </p15:clr>
        </p15:guide>
        <p15:guide id="2" pos="1920" userDrawn="1">
          <p15:clr>
            <a:srgbClr val="F26B43"/>
          </p15:clr>
        </p15:guide>
        <p15:guide id="3" pos="5760" userDrawn="1">
          <p15:clr>
            <a:srgbClr val="F26B43"/>
          </p15:clr>
        </p15:guide>
        <p15:guide id="4" orient="horz" pos="2160" userDrawn="1">
          <p15:clr>
            <a:srgbClr val="F26B43"/>
          </p15:clr>
        </p15:guide>
        <p15:guide id="5" pos="1272" userDrawn="1">
          <p15:clr>
            <a:srgbClr val="9FCC3B"/>
          </p15:clr>
        </p15:guide>
        <p15:guide id="6" pos="2544" userDrawn="1">
          <p15:clr>
            <a:srgbClr val="9FCC3B"/>
          </p15:clr>
        </p15:guide>
        <p15:guide id="7" pos="5112" userDrawn="1">
          <p15:clr>
            <a:srgbClr val="9FCC3B"/>
          </p15:clr>
        </p15:guide>
        <p15:guide id="8" pos="6408" userDrawn="1">
          <p15:clr>
            <a:srgbClr val="9FCC3B"/>
          </p15:clr>
        </p15:guide>
        <p15:guide id="9" pos="3940" userDrawn="1">
          <p15:clr>
            <a:srgbClr val="F26B43"/>
          </p15:clr>
        </p15:guide>
        <p15:guide id="10" pos="7104"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42.jp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mailto:vmfiscus24@gmail.com"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9.jp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714772" y="677918"/>
            <a:ext cx="6856292" cy="3590596"/>
          </a:xfrm>
        </p:spPr>
        <p:txBody>
          <a:bodyPr>
            <a:normAutofit/>
          </a:bodyPr>
          <a:lstStyle/>
          <a:p>
            <a:r>
              <a:rPr lang="en-US" sz="3200" dirty="0"/>
              <a:t>52</a:t>
            </a:r>
            <a:r>
              <a:rPr lang="en-US" sz="3200" baseline="30000" dirty="0"/>
              <a:t>nd</a:t>
            </a:r>
            <a:r>
              <a:rPr lang="en-US" sz="3200" dirty="0"/>
              <a:t> Annual Convention</a:t>
            </a:r>
            <a:br>
              <a:rPr lang="en-US" sz="3200" dirty="0"/>
            </a:br>
            <a:r>
              <a:rPr lang="en-US" sz="3200" dirty="0"/>
              <a:t>National Down syndrome congress</a:t>
            </a:r>
            <a:br>
              <a:rPr lang="en-US" sz="3200" dirty="0"/>
            </a:br>
            <a:r>
              <a:rPr lang="en-US" sz="3200" dirty="0"/>
              <a:t>July 25-28, 2024</a:t>
            </a:r>
            <a:br>
              <a:rPr lang="en-US" sz="3200" dirty="0"/>
            </a:br>
            <a:r>
              <a:rPr lang="en-US" sz="3200" dirty="0"/>
              <a:t>Phoenix, </a:t>
            </a:r>
            <a:r>
              <a:rPr lang="en-US" sz="3200" dirty="0" err="1"/>
              <a:t>az</a:t>
            </a:r>
            <a:br>
              <a:rPr lang="en-US" sz="3200" dirty="0"/>
            </a:br>
            <a:r>
              <a:rPr lang="en-US" sz="3200" dirty="0"/>
              <a:t>Attended by: Veronica and Matt Fiscus</a:t>
            </a:r>
          </a:p>
        </p:txBody>
      </p:sp>
      <p:pic>
        <p:nvPicPr>
          <p:cNvPr id="10" name="Picture 9" descr="Diagram&#10;&#10;Description automatically generated with medium confidence">
            <a:extLst>
              <a:ext uri="{FF2B5EF4-FFF2-40B4-BE49-F238E27FC236}">
                <a16:creationId xmlns:a16="http://schemas.microsoft.com/office/drawing/2014/main" id="{9CB2006A-2139-7A9A-FDA5-856CB60699DA}"/>
              </a:ext>
            </a:extLst>
          </p:cNvPr>
          <p:cNvPicPr>
            <a:picLocks noChangeAspect="1"/>
          </p:cNvPicPr>
          <p:nvPr/>
        </p:nvPicPr>
        <p:blipFill>
          <a:blip r:embed="rId3"/>
          <a:stretch>
            <a:fillRect/>
          </a:stretch>
        </p:blipFill>
        <p:spPr>
          <a:xfrm rot="5400000">
            <a:off x="-101553" y="3571590"/>
            <a:ext cx="3594290" cy="2695718"/>
          </a:xfrm>
          <a:prstGeom prst="rect">
            <a:avLst/>
          </a:prstGeom>
        </p:spPr>
      </p:pic>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C883-7528-F9C5-D6FA-15EC059A3021}"/>
              </a:ext>
            </a:extLst>
          </p:cNvPr>
          <p:cNvSpPr>
            <a:spLocks noGrp="1"/>
          </p:cNvSpPr>
          <p:nvPr>
            <p:ph type="title"/>
          </p:nvPr>
        </p:nvSpPr>
        <p:spPr>
          <a:xfrm>
            <a:off x="762000" y="399088"/>
            <a:ext cx="10668000" cy="714095"/>
          </a:xfrm>
        </p:spPr>
        <p:txBody>
          <a:bodyPr/>
          <a:lstStyle/>
          <a:p>
            <a:r>
              <a:rPr lang="en-US" dirty="0"/>
              <a:t>Exhibit Hall, Banquet and dance</a:t>
            </a:r>
          </a:p>
        </p:txBody>
      </p:sp>
      <p:sp>
        <p:nvSpPr>
          <p:cNvPr id="6" name="Text Placeholder 5">
            <a:extLst>
              <a:ext uri="{FF2B5EF4-FFF2-40B4-BE49-F238E27FC236}">
                <a16:creationId xmlns:a16="http://schemas.microsoft.com/office/drawing/2014/main" id="{3A7E69BA-FC91-08A5-671F-B53E6E989C6F}"/>
              </a:ext>
            </a:extLst>
          </p:cNvPr>
          <p:cNvSpPr>
            <a:spLocks noGrp="1"/>
          </p:cNvSpPr>
          <p:nvPr>
            <p:ph type="body" sz="quarter" idx="13"/>
          </p:nvPr>
        </p:nvSpPr>
        <p:spPr>
          <a:xfrm>
            <a:off x="634903" y="1951909"/>
            <a:ext cx="4278313" cy="3737541"/>
          </a:xfrm>
        </p:spPr>
        <p:txBody>
          <a:bodyPr/>
          <a:lstStyle/>
          <a:p>
            <a:r>
              <a:rPr lang="en-US" dirty="0"/>
              <a:t>The Exhibit Hall always has fun and exciting booths to learn about new products or services. We always come home with great information.</a:t>
            </a:r>
          </a:p>
          <a:p>
            <a:r>
              <a:rPr lang="en-US" dirty="0"/>
              <a:t>The Banquet is a fun dinner Saturday night with awards where we get to get dressed up followed by a dance.  This is the second dance of the conference. The first dance was Friday night and was “country” themed, which Matt loved.</a:t>
            </a:r>
          </a:p>
          <a:p>
            <a:endParaRPr lang="en-US" dirty="0"/>
          </a:p>
        </p:txBody>
      </p:sp>
      <p:sp>
        <p:nvSpPr>
          <p:cNvPr id="3" name="Slide Number Placeholder 2">
            <a:extLst>
              <a:ext uri="{FF2B5EF4-FFF2-40B4-BE49-F238E27FC236}">
                <a16:creationId xmlns:a16="http://schemas.microsoft.com/office/drawing/2014/main" id="{8D3FE259-B742-148B-88EA-EAE84226FE5A}"/>
              </a:ext>
            </a:extLst>
          </p:cNvPr>
          <p:cNvSpPr>
            <a:spLocks noGrp="1"/>
          </p:cNvSpPr>
          <p:nvPr>
            <p:ph type="sldNum" sz="quarter" idx="12"/>
          </p:nvPr>
        </p:nvSpPr>
        <p:spPr/>
        <p:txBody>
          <a:bodyPr/>
          <a:lstStyle/>
          <a:p>
            <a:fld id="{B5CEABB6-07DC-46E8-9B57-56EC44A396E5}" type="slidenum">
              <a:rPr lang="en-US" smtClean="0"/>
              <a:pPr/>
              <a:t>10</a:t>
            </a:fld>
            <a:endParaRPr lang="en-US" dirty="0"/>
          </a:p>
        </p:txBody>
      </p:sp>
      <p:pic>
        <p:nvPicPr>
          <p:cNvPr id="9" name="Picture 8" descr="A picture containing text, indoor, cluttered&#10;&#10;Description automatically generated">
            <a:extLst>
              <a:ext uri="{FF2B5EF4-FFF2-40B4-BE49-F238E27FC236}">
                <a16:creationId xmlns:a16="http://schemas.microsoft.com/office/drawing/2014/main" id="{F80F6744-DE6D-4D79-B03F-0A09028E9B00}"/>
              </a:ext>
            </a:extLst>
          </p:cNvPr>
          <p:cNvPicPr>
            <a:picLocks noChangeAspect="1"/>
          </p:cNvPicPr>
          <p:nvPr/>
        </p:nvPicPr>
        <p:blipFill>
          <a:blip r:embed="rId3"/>
          <a:stretch>
            <a:fillRect/>
          </a:stretch>
        </p:blipFill>
        <p:spPr>
          <a:xfrm rot="5400000">
            <a:off x="4692364" y="1557709"/>
            <a:ext cx="3737541" cy="2803156"/>
          </a:xfrm>
          <a:prstGeom prst="rect">
            <a:avLst/>
          </a:prstGeom>
        </p:spPr>
      </p:pic>
      <p:pic>
        <p:nvPicPr>
          <p:cNvPr id="11" name="Picture 10" descr="Banquet&#10;">
            <a:extLst>
              <a:ext uri="{FF2B5EF4-FFF2-40B4-BE49-F238E27FC236}">
                <a16:creationId xmlns:a16="http://schemas.microsoft.com/office/drawing/2014/main" id="{FC7CE018-12CC-EBA9-0A40-5BB13390C90E}"/>
              </a:ext>
            </a:extLst>
          </p:cNvPr>
          <p:cNvPicPr>
            <a:picLocks noChangeAspect="1"/>
          </p:cNvPicPr>
          <p:nvPr/>
        </p:nvPicPr>
        <p:blipFill>
          <a:blip r:embed="rId4"/>
          <a:stretch>
            <a:fillRect/>
          </a:stretch>
        </p:blipFill>
        <p:spPr>
          <a:xfrm rot="5400000">
            <a:off x="8756362" y="1491450"/>
            <a:ext cx="3737544" cy="2803158"/>
          </a:xfrm>
          <a:prstGeom prst="rect">
            <a:avLst/>
          </a:prstGeom>
        </p:spPr>
      </p:pic>
      <p:pic>
        <p:nvPicPr>
          <p:cNvPr id="13" name="Picture 12" descr="A group of people watching a presentation&#10;&#10;Description automatically generated with medium confidence">
            <a:extLst>
              <a:ext uri="{FF2B5EF4-FFF2-40B4-BE49-F238E27FC236}">
                <a16:creationId xmlns:a16="http://schemas.microsoft.com/office/drawing/2014/main" id="{59D1459D-33B9-D1B2-611E-D340EFACF832}"/>
              </a:ext>
            </a:extLst>
          </p:cNvPr>
          <p:cNvPicPr>
            <a:picLocks noChangeAspect="1"/>
          </p:cNvPicPr>
          <p:nvPr/>
        </p:nvPicPr>
        <p:blipFill>
          <a:blip r:embed="rId5"/>
          <a:stretch>
            <a:fillRect/>
          </a:stretch>
        </p:blipFill>
        <p:spPr>
          <a:xfrm>
            <a:off x="7682793" y="4232771"/>
            <a:ext cx="2803158" cy="2400205"/>
          </a:xfrm>
          <a:prstGeom prst="rect">
            <a:avLst/>
          </a:prstGeom>
        </p:spPr>
      </p:pic>
    </p:spTree>
    <p:extLst>
      <p:ext uri="{BB962C8B-B14F-4D97-AF65-F5344CB8AC3E}">
        <p14:creationId xmlns:p14="http://schemas.microsoft.com/office/powerpoint/2010/main" val="2390678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5FB75C3E-5885-49DD-8190-BB1E8C511A7E}"/>
              </a:ext>
            </a:extLst>
          </p:cNvPr>
          <p:cNvSpPr>
            <a:spLocks noGrp="1"/>
          </p:cNvSpPr>
          <p:nvPr>
            <p:ph type="title"/>
          </p:nvPr>
        </p:nvSpPr>
        <p:spPr>
          <a:xfrm>
            <a:off x="1552574" y="896111"/>
            <a:ext cx="9866540" cy="1358140"/>
          </a:xfrm>
        </p:spPr>
        <p:txBody>
          <a:bodyPr>
            <a:normAutofit/>
          </a:bodyPr>
          <a:lstStyle/>
          <a:p>
            <a:r>
              <a:rPr lang="en-US" dirty="0"/>
              <a:t>Final takeaways</a:t>
            </a:r>
          </a:p>
        </p:txBody>
      </p:sp>
      <p:sp>
        <p:nvSpPr>
          <p:cNvPr id="7" name="Text Placeholder 6">
            <a:extLst>
              <a:ext uri="{FF2B5EF4-FFF2-40B4-BE49-F238E27FC236}">
                <a16:creationId xmlns:a16="http://schemas.microsoft.com/office/drawing/2014/main" id="{3FF2D739-E475-54F8-C832-F04A983D0F24}"/>
              </a:ext>
            </a:extLst>
          </p:cNvPr>
          <p:cNvSpPr>
            <a:spLocks noGrp="1"/>
          </p:cNvSpPr>
          <p:nvPr>
            <p:ph sz="half" idx="15"/>
          </p:nvPr>
        </p:nvSpPr>
        <p:spPr>
          <a:xfrm>
            <a:off x="1552575" y="2481940"/>
            <a:ext cx="6477952" cy="3635831"/>
          </a:xfrm>
        </p:spPr>
        <p:txBody>
          <a:bodyPr>
            <a:normAutofit/>
          </a:bodyPr>
          <a:lstStyle/>
          <a:p>
            <a:r>
              <a:rPr lang="en-US" dirty="0"/>
              <a:t>We learned at lot at the conference, brought home good ideas and resources to use in the future. We will share this information with others in the Down Syndrome community through the DSOSN and others that may be interested. We are thankful that we were given the opportunity to attend with the help of the Nevada Governor’s Council. </a:t>
            </a:r>
          </a:p>
        </p:txBody>
      </p:sp>
      <p:sp>
        <p:nvSpPr>
          <p:cNvPr id="8" name="Text Placeholder 7">
            <a:extLst>
              <a:ext uri="{FF2B5EF4-FFF2-40B4-BE49-F238E27FC236}">
                <a16:creationId xmlns:a16="http://schemas.microsoft.com/office/drawing/2014/main" id="{8E323639-65E1-FDBD-1BE3-374BB39C1971}"/>
              </a:ext>
            </a:extLst>
          </p:cNvPr>
          <p:cNvSpPr>
            <a:spLocks noGrp="1"/>
          </p:cNvSpPr>
          <p:nvPr>
            <p:ph type="body" sz="quarter" idx="14"/>
          </p:nvPr>
        </p:nvSpPr>
        <p:spPr>
          <a:xfrm>
            <a:off x="8375374" y="2481940"/>
            <a:ext cx="1232452" cy="314269"/>
          </a:xfrm>
        </p:spPr>
        <p:txBody>
          <a:bodyPr>
            <a:normAutofit fontScale="92500" lnSpcReduction="20000"/>
          </a:bodyPr>
          <a:lstStyle/>
          <a:p>
            <a:pPr marL="0" indent="0">
              <a:buNone/>
            </a:pPr>
            <a:endParaRPr lang="en-US" dirty="0"/>
          </a:p>
        </p:txBody>
      </p:sp>
      <p:sp>
        <p:nvSpPr>
          <p:cNvPr id="13" name="Slide Number Placeholder 12">
            <a:extLst>
              <a:ext uri="{FF2B5EF4-FFF2-40B4-BE49-F238E27FC236}">
                <a16:creationId xmlns:a16="http://schemas.microsoft.com/office/drawing/2014/main" id="{A540B739-30F9-C86F-67ED-2197DC1E598B}"/>
              </a:ext>
            </a:extLst>
          </p:cNvPr>
          <p:cNvSpPr>
            <a:spLocks noGrp="1"/>
          </p:cNvSpPr>
          <p:nvPr>
            <p:ph type="sldNum" sz="quarter" idx="12"/>
          </p:nvPr>
        </p:nvSpPr>
        <p:spPr>
          <a:xfrm>
            <a:off x="11123295" y="6356350"/>
            <a:ext cx="457200" cy="365125"/>
          </a:xfrm>
        </p:spPr>
        <p:txBody>
          <a:bodyPr/>
          <a:lstStyle/>
          <a:p>
            <a:fld id="{B5CEABB6-07DC-46E8-9B57-56EC44A396E5}" type="slidenum">
              <a:rPr lang="en-US" smtClean="0"/>
              <a:pPr/>
              <a:t>11</a:t>
            </a:fld>
            <a:endParaRPr lang="en-US" dirty="0"/>
          </a:p>
        </p:txBody>
      </p:sp>
      <p:pic>
        <p:nvPicPr>
          <p:cNvPr id="3" name="Picture 2" descr="A picture containing person, computer&#10;&#10;Description automatically generated">
            <a:extLst>
              <a:ext uri="{FF2B5EF4-FFF2-40B4-BE49-F238E27FC236}">
                <a16:creationId xmlns:a16="http://schemas.microsoft.com/office/drawing/2014/main" id="{32F12099-772E-FF61-246B-BB78141CA38F}"/>
              </a:ext>
            </a:extLst>
          </p:cNvPr>
          <p:cNvPicPr>
            <a:picLocks noChangeAspect="1"/>
          </p:cNvPicPr>
          <p:nvPr/>
        </p:nvPicPr>
        <p:blipFill>
          <a:blip r:embed="rId3"/>
          <a:stretch>
            <a:fillRect/>
          </a:stretch>
        </p:blipFill>
        <p:spPr>
          <a:xfrm>
            <a:off x="8259127" y="761655"/>
            <a:ext cx="3321368" cy="4428490"/>
          </a:xfrm>
          <a:prstGeom prst="rect">
            <a:avLst/>
          </a:prstGeom>
        </p:spPr>
      </p:pic>
      <p:sp>
        <p:nvSpPr>
          <p:cNvPr id="4" name="TextBox 3">
            <a:extLst>
              <a:ext uri="{FF2B5EF4-FFF2-40B4-BE49-F238E27FC236}">
                <a16:creationId xmlns:a16="http://schemas.microsoft.com/office/drawing/2014/main" id="{62D4480D-E23D-5382-BFDE-CBAF692A8DFC}"/>
              </a:ext>
            </a:extLst>
          </p:cNvPr>
          <p:cNvSpPr txBox="1"/>
          <p:nvPr/>
        </p:nvSpPr>
        <p:spPr>
          <a:xfrm>
            <a:off x="8587118" y="5463783"/>
            <a:ext cx="3388587" cy="923330"/>
          </a:xfrm>
          <a:prstGeom prst="rect">
            <a:avLst/>
          </a:prstGeom>
          <a:noFill/>
        </p:spPr>
        <p:txBody>
          <a:bodyPr wrap="square" rtlCol="0">
            <a:spAutoFit/>
          </a:bodyPr>
          <a:lstStyle/>
          <a:p>
            <a:r>
              <a:rPr lang="en-US" dirty="0"/>
              <a:t>This is Matt after the end of the conference day on Saturday.</a:t>
            </a:r>
          </a:p>
        </p:txBody>
      </p:sp>
    </p:spTree>
    <p:extLst>
      <p:ext uri="{BB962C8B-B14F-4D97-AF65-F5344CB8AC3E}">
        <p14:creationId xmlns:p14="http://schemas.microsoft.com/office/powerpoint/2010/main" val="4252466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5900245" y="544285"/>
            <a:ext cx="5528217" cy="2685383"/>
          </a:xfrm>
        </p:spPr>
        <p:txBody>
          <a:bodyPr/>
          <a:lstStyle/>
          <a:p>
            <a:r>
              <a:rPr lang="en-US" dirty="0"/>
              <a:t>THANK YOU</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type="subTitle" idx="1"/>
          </p:nvPr>
        </p:nvSpPr>
        <p:spPr>
          <a:xfrm>
            <a:off x="5896340" y="3423773"/>
            <a:ext cx="5528217" cy="2029969"/>
          </a:xfrm>
        </p:spPr>
        <p:txBody>
          <a:bodyPr bIns="0">
            <a:normAutofit/>
          </a:bodyPr>
          <a:lstStyle/>
          <a:p>
            <a:r>
              <a:rPr lang="en-US" dirty="0">
                <a:solidFill>
                  <a:srgbClr val="FFC000"/>
                </a:solidFill>
              </a:rPr>
              <a:t>Veronica and Matt Fiscus</a:t>
            </a:r>
          </a:p>
          <a:p>
            <a:r>
              <a:rPr lang="en-US" dirty="0">
                <a:solidFill>
                  <a:srgbClr val="FFC000"/>
                </a:solidFill>
                <a:hlinkClick r:id="rId3">
                  <a:extLst>
                    <a:ext uri="{A12FA001-AC4F-418D-AE19-62706E023703}">
                      <ahyp:hlinkClr xmlns:ahyp="http://schemas.microsoft.com/office/drawing/2018/hyperlinkcolor" val="tx"/>
                    </a:ext>
                  </a:extLst>
                </a:hlinkClick>
              </a:rPr>
              <a:t>vmfiscus24@gmail.com</a:t>
            </a:r>
            <a:endParaRPr lang="en-US" dirty="0">
              <a:solidFill>
                <a:srgbClr val="FFC000"/>
              </a:solidFill>
            </a:endParaRPr>
          </a:p>
          <a:p>
            <a:r>
              <a:rPr lang="en-US" dirty="0">
                <a:solidFill>
                  <a:srgbClr val="FFC000"/>
                </a:solidFill>
              </a:rPr>
              <a:t>702-378-6680</a:t>
            </a:r>
          </a:p>
          <a:p>
            <a:endParaRPr lang="en-US" dirty="0"/>
          </a:p>
        </p:txBody>
      </p:sp>
    </p:spTree>
    <p:extLst>
      <p:ext uri="{BB962C8B-B14F-4D97-AF65-F5344CB8AC3E}">
        <p14:creationId xmlns:p14="http://schemas.microsoft.com/office/powerpoint/2010/main" val="2436493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176216" y="1050877"/>
            <a:ext cx="7101385" cy="941578"/>
          </a:xfrm>
        </p:spPr>
        <p:txBody>
          <a:bodyPr>
            <a:normAutofit/>
          </a:bodyPr>
          <a:lstStyle/>
          <a:p>
            <a:r>
              <a:rPr lang="en-US" dirty="0"/>
              <a:t>Agenda for Veronica</a:t>
            </a:r>
            <a:endParaRPr lang="en-ZA" dirty="0"/>
          </a:p>
        </p:txBody>
      </p:sp>
      <p:sp>
        <p:nvSpPr>
          <p:cNvPr id="3" name="Subtitle 2">
            <a:extLst>
              <a:ext uri="{FF2B5EF4-FFF2-40B4-BE49-F238E27FC236}">
                <a16:creationId xmlns:a16="http://schemas.microsoft.com/office/drawing/2014/main" id="{35E3EA69-4E0E-41BD-8095-A124225A2647}"/>
              </a:ext>
            </a:extLst>
          </p:cNvPr>
          <p:cNvSpPr>
            <a:spLocks noGrp="1"/>
          </p:cNvSpPr>
          <p:nvPr>
            <p:ph sz="half" idx="14"/>
          </p:nvPr>
        </p:nvSpPr>
        <p:spPr>
          <a:xfrm>
            <a:off x="4367285" y="2099410"/>
            <a:ext cx="6910316" cy="4256940"/>
          </a:xfrm>
        </p:spPr>
        <p:txBody>
          <a:bodyPr>
            <a:normAutofit fontScale="85000" lnSpcReduction="10000"/>
          </a:bodyPr>
          <a:lstStyle/>
          <a:p>
            <a:r>
              <a:rPr lang="en-US" dirty="0"/>
              <a:t>Sessions attended:</a:t>
            </a:r>
          </a:p>
          <a:p>
            <a:pPr marL="342900" indent="-342900">
              <a:buFont typeface="Arial" panose="020B0604020202020204" pitchFamily="34" charset="0"/>
              <a:buChar char="•"/>
            </a:pPr>
            <a:r>
              <a:rPr lang="en-US" dirty="0"/>
              <a:t>Down Syndrome and the effects on the feet.</a:t>
            </a:r>
          </a:p>
          <a:p>
            <a:pPr marL="342900" indent="-342900">
              <a:buFont typeface="Arial" panose="020B0604020202020204" pitchFamily="34" charset="0"/>
              <a:buChar char="•"/>
            </a:pPr>
            <a:r>
              <a:rPr lang="en-US" dirty="0"/>
              <a:t>Alzheimer’s Disease and Down Syndrome</a:t>
            </a:r>
          </a:p>
          <a:p>
            <a:pPr marL="342900" indent="-342900">
              <a:buFont typeface="Arial" panose="020B0604020202020204" pitchFamily="34" charset="0"/>
              <a:buChar char="•"/>
            </a:pPr>
            <a:r>
              <a:rPr lang="en-US" dirty="0"/>
              <a:t>The Life Experience and Feeling Study – mental health landscape</a:t>
            </a:r>
          </a:p>
          <a:p>
            <a:pPr marL="342900" indent="-342900">
              <a:buFont typeface="Arial" panose="020B0604020202020204" pitchFamily="34" charset="0"/>
              <a:buChar char="•"/>
            </a:pPr>
            <a:r>
              <a:rPr lang="en-US" dirty="0"/>
              <a:t>What we learned at the Adult Down Syndrome Center</a:t>
            </a:r>
          </a:p>
          <a:p>
            <a:pPr marL="342900" indent="-342900">
              <a:buFont typeface="Arial" panose="020B0604020202020204" pitchFamily="34" charset="0"/>
              <a:buChar char="•"/>
            </a:pPr>
            <a:r>
              <a:rPr lang="en-US" dirty="0"/>
              <a:t>Common &amp; Uncommon Health Conditions</a:t>
            </a:r>
          </a:p>
          <a:p>
            <a:pPr marL="342900" indent="-342900">
              <a:buFont typeface="Arial" panose="020B0604020202020204" pitchFamily="34" charset="0"/>
              <a:buChar char="•"/>
            </a:pPr>
            <a:r>
              <a:rPr lang="en-US" dirty="0"/>
              <a:t>Aging</a:t>
            </a:r>
          </a:p>
          <a:p>
            <a:pPr marL="342900" indent="-342900">
              <a:buFont typeface="Arial" panose="020B0604020202020204" pitchFamily="34" charset="0"/>
              <a:buChar char="•"/>
            </a:pPr>
            <a:r>
              <a:rPr lang="en-US" dirty="0"/>
              <a:t>The Weight-Health Puzzle for teens &amp; Adults</a:t>
            </a:r>
          </a:p>
          <a:p>
            <a:pPr marL="342900" indent="-34290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67927DCA-F11F-1716-00DA-9EF49F131ABD}"/>
              </a:ext>
            </a:extLst>
          </p:cNvPr>
          <p:cNvSpPr>
            <a:spLocks noGrp="1"/>
          </p:cNvSpPr>
          <p:nvPr>
            <p:ph type="sldNum" sz="quarter" idx="12"/>
          </p:nvPr>
        </p:nvSpPr>
        <p:spPr/>
        <p:txBody>
          <a:bodyPr/>
          <a:lstStyle/>
          <a:p>
            <a:fld id="{B5CEABB6-07DC-46E8-9B57-56EC44A396E5}" type="slidenum">
              <a:rPr lang="en-US" smtClean="0"/>
              <a:pPr/>
              <a:t>2</a:t>
            </a:fld>
            <a:endParaRPr lang="en-US" dirty="0"/>
          </a:p>
        </p:txBody>
      </p:sp>
    </p:spTree>
    <p:extLst>
      <p:ext uri="{BB962C8B-B14F-4D97-AF65-F5344CB8AC3E}">
        <p14:creationId xmlns:p14="http://schemas.microsoft.com/office/powerpoint/2010/main" val="224349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4833694" y="660359"/>
            <a:ext cx="6594768" cy="1182090"/>
          </a:xfrm>
        </p:spPr>
        <p:txBody>
          <a:bodyPr>
            <a:normAutofit fontScale="90000"/>
          </a:bodyPr>
          <a:lstStyle/>
          <a:p>
            <a:r>
              <a:rPr lang="en-US" sz="4400" dirty="0"/>
              <a:t>Agenda for Matt:</a:t>
            </a:r>
            <a:br>
              <a:rPr lang="en-US" dirty="0"/>
            </a:br>
            <a:endParaRPr lang="en-US" dirty="0"/>
          </a:p>
        </p:txBody>
      </p:sp>
      <p:pic>
        <p:nvPicPr>
          <p:cNvPr id="34" name="Picture Placeholder 33" descr="Aerial view of a neon highway intersectio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a:xfrm rot="10800000">
            <a:off x="1" y="761322"/>
            <a:ext cx="4076118" cy="6096678"/>
          </a:xfrm>
        </p:spPr>
      </p:pic>
      <p:sp>
        <p:nvSpPr>
          <p:cNvPr id="31" name="Oval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3903349" y="4646277"/>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97971" y="660400"/>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B75AFB1-AFB6-9702-0155-88BC78A3DF8D}"/>
              </a:ext>
            </a:extLst>
          </p:cNvPr>
          <p:cNvSpPr txBox="1"/>
          <p:nvPr/>
        </p:nvSpPr>
        <p:spPr>
          <a:xfrm>
            <a:off x="4833694" y="2230128"/>
            <a:ext cx="5540991"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Mental Wellness 2.1</a:t>
            </a:r>
          </a:p>
          <a:p>
            <a:pPr marL="285750" indent="-285750">
              <a:buFont typeface="Arial" panose="020B0604020202020204" pitchFamily="34" charset="0"/>
              <a:buChar char="•"/>
            </a:pPr>
            <a:r>
              <a:rPr lang="en-US" sz="3200" dirty="0"/>
              <a:t>Creating a 1-page Profile</a:t>
            </a:r>
          </a:p>
          <a:p>
            <a:pPr marL="285750" indent="-285750">
              <a:buFont typeface="Arial" panose="020B0604020202020204" pitchFamily="34" charset="0"/>
              <a:buChar char="•"/>
            </a:pPr>
            <a:r>
              <a:rPr lang="en-US" sz="3200" dirty="0"/>
              <a:t>Discovering Your Inner Actor with Theater Games</a:t>
            </a:r>
          </a:p>
          <a:p>
            <a:pPr marL="285750" indent="-285750">
              <a:buFont typeface="Arial" panose="020B0604020202020204" pitchFamily="34" charset="0"/>
              <a:buChar char="•"/>
            </a:pPr>
            <a:r>
              <a:rPr lang="en-US" sz="3200" dirty="0"/>
              <a:t>Movement for Sports</a:t>
            </a:r>
          </a:p>
          <a:p>
            <a:pPr marL="285750" indent="-285750">
              <a:buFont typeface="Arial" panose="020B0604020202020204" pitchFamily="34" charset="0"/>
              <a:buChar char="•"/>
            </a:pPr>
            <a:r>
              <a:rPr lang="en-US" sz="3200" dirty="0"/>
              <a:t>My Story, My Elevator Speech</a:t>
            </a:r>
          </a:p>
        </p:txBody>
      </p:sp>
    </p:spTree>
    <p:extLst>
      <p:ext uri="{BB962C8B-B14F-4D97-AF65-F5344CB8AC3E}">
        <p14:creationId xmlns:p14="http://schemas.microsoft.com/office/powerpoint/2010/main" val="707789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353636" y="0"/>
            <a:ext cx="7656394" cy="3084393"/>
          </a:xfrm>
        </p:spPr>
        <p:txBody>
          <a:bodyPr>
            <a:normAutofit/>
          </a:bodyPr>
          <a:lstStyle/>
          <a:p>
            <a:r>
              <a:rPr lang="en-US" sz="3600" dirty="0"/>
              <a:t>Veronica’s main Takeaways:</a:t>
            </a:r>
            <a:br>
              <a:rPr lang="en-US" sz="3600" dirty="0"/>
            </a:br>
            <a:br>
              <a:rPr lang="en-US" dirty="0"/>
            </a:br>
            <a:endParaRPr lang="en-US" dirty="0"/>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4679663" y="1921723"/>
            <a:ext cx="6594768" cy="3703769"/>
          </a:xfrm>
        </p:spPr>
        <p:txBody>
          <a:bodyPr>
            <a:normAutofit fontScale="70000" lnSpcReduction="20000"/>
          </a:bodyPr>
          <a:lstStyle/>
          <a:p>
            <a:pPr marL="342900" indent="-342900">
              <a:buFont typeface="Arial" panose="020B0604020202020204" pitchFamily="34" charset="0"/>
              <a:buChar char="•"/>
            </a:pPr>
            <a:r>
              <a:rPr lang="en-US" sz="2000" dirty="0"/>
              <a:t>Flat feet common in Down Syndrome and requires special care. I need to give Matt a break when he’s complaining about his feet. He may require special treatment for his toenails.</a:t>
            </a:r>
          </a:p>
          <a:p>
            <a:pPr marL="342900" indent="-342900">
              <a:buFont typeface="Arial" panose="020B0604020202020204" pitchFamily="34" charset="0"/>
              <a:buChar char="•"/>
            </a:pPr>
            <a:r>
              <a:rPr lang="en-US" sz="2000" dirty="0"/>
              <a:t>High risk of Alzheimer’s in Down Syndrome if the person lives long enough. Stats report 100% for those 65 and older vs 10% for regulation population at 65. Down Syndrome may be the key to treatment for everyone in this area. There’s hope of treatment with studies that are currently underway but it’s very expensive.</a:t>
            </a:r>
          </a:p>
          <a:p>
            <a:pPr marL="342900" indent="-342900">
              <a:buFont typeface="Arial" panose="020B0604020202020204" pitchFamily="34" charset="0"/>
              <a:buChar char="•"/>
            </a:pPr>
            <a:r>
              <a:rPr lang="en-US" sz="2000" dirty="0"/>
              <a:t>Not all people with Down Syndrome are “Happy”. Mental health is an issue and their symptoms can be unique. Anxiety is not uncommon. Therapy may be needed. Their fear is in the moment of what’s happening.</a:t>
            </a:r>
          </a:p>
          <a:p>
            <a:pPr marL="342900" indent="-342900">
              <a:buFont typeface="Arial" panose="020B0604020202020204" pitchFamily="34" charset="0"/>
              <a:buChar char="•"/>
            </a:pPr>
            <a:endParaRPr lang="en-US" sz="2000" dirty="0"/>
          </a:p>
        </p:txBody>
      </p:sp>
      <p:pic>
        <p:nvPicPr>
          <p:cNvPr id="13" name="Picture Placeholder 12" descr="Low angle view of tall buildings">
            <a:extLst>
              <a:ext uri="{FF2B5EF4-FFF2-40B4-BE49-F238E27FC236}">
                <a16:creationId xmlns:a16="http://schemas.microsoft.com/office/drawing/2014/main" id="{1DFE730E-30E7-DA99-A3EE-ACB889D161E9}"/>
              </a:ext>
            </a:extLst>
          </p:cNvPr>
          <p:cNvPicPr>
            <a:picLocks noGrp="1" noChangeAspect="1"/>
          </p:cNvPicPr>
          <p:nvPr>
            <p:ph type="pic" sz="quarter" idx="13"/>
          </p:nvPr>
        </p:nvPicPr>
        <p:blipFill>
          <a:blip r:embed="rId3"/>
          <a:srcRect l="43" r="43"/>
          <a:stretch/>
        </p:blipFill>
        <p:spPr>
          <a:xfrm>
            <a:off x="0" y="-1"/>
            <a:ext cx="4076118" cy="6096678"/>
          </a:xfrm>
        </p:spPr>
      </p:pic>
      <p:sp>
        <p:nvSpPr>
          <p:cNvPr id="44" name="Oval 43">
            <a:extLst>
              <a:ext uri="{FF2B5EF4-FFF2-40B4-BE49-F238E27FC236}">
                <a16:creationId xmlns:a16="http://schemas.microsoft.com/office/drawing/2014/main" id="{5F855448-57DF-E468-AF41-00CAAC2D7C74}"/>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752FDA21-768F-9929-E6D6-D78CD4F8EA24}"/>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screen with text on it&#10;&#10;Description automatically generated with medium confidence">
            <a:extLst>
              <a:ext uri="{FF2B5EF4-FFF2-40B4-BE49-F238E27FC236}">
                <a16:creationId xmlns:a16="http://schemas.microsoft.com/office/drawing/2014/main" id="{D038E537-F6E5-EBEF-D0FB-5E4DC8505B54}"/>
              </a:ext>
            </a:extLst>
          </p:cNvPr>
          <p:cNvPicPr>
            <a:picLocks noChangeAspect="1"/>
          </p:cNvPicPr>
          <p:nvPr/>
        </p:nvPicPr>
        <p:blipFill>
          <a:blip r:embed="rId4"/>
          <a:stretch>
            <a:fillRect/>
          </a:stretch>
        </p:blipFill>
        <p:spPr>
          <a:xfrm>
            <a:off x="181970" y="3048338"/>
            <a:ext cx="4732994" cy="3608908"/>
          </a:xfrm>
          <a:prstGeom prst="rect">
            <a:avLst/>
          </a:prstGeom>
        </p:spPr>
      </p:pic>
    </p:spTree>
    <p:extLst>
      <p:ext uri="{BB962C8B-B14F-4D97-AF65-F5344CB8AC3E}">
        <p14:creationId xmlns:p14="http://schemas.microsoft.com/office/powerpoint/2010/main" val="132953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611876" y="336554"/>
            <a:ext cx="6589150" cy="905392"/>
          </a:xfrm>
        </p:spPr>
        <p:txBody>
          <a:bodyPr/>
          <a:lstStyle/>
          <a:p>
            <a:r>
              <a:rPr lang="en-US" dirty="0"/>
              <a:t>Continued:</a:t>
            </a:r>
          </a:p>
        </p:txBody>
      </p:sp>
      <p:sp>
        <p:nvSpPr>
          <p:cNvPr id="3" name="Content Placeholder 2">
            <a:extLst>
              <a:ext uri="{FF2B5EF4-FFF2-40B4-BE49-F238E27FC236}">
                <a16:creationId xmlns:a16="http://schemas.microsoft.com/office/drawing/2014/main" id="{033634FE-ADF0-4BC3-A0A9-447EA9DD096B}"/>
              </a:ext>
            </a:extLst>
          </p:cNvPr>
          <p:cNvSpPr>
            <a:spLocks noGrp="1"/>
          </p:cNvSpPr>
          <p:nvPr>
            <p:ph sz="half" idx="14"/>
          </p:nvPr>
        </p:nvSpPr>
        <p:spPr>
          <a:xfrm>
            <a:off x="762001" y="1241946"/>
            <a:ext cx="7303826" cy="4544705"/>
          </a:xfrm>
        </p:spPr>
        <p:txBody>
          <a:bodyPr vert="horz" lIns="91440" tIns="45720" rIns="91440" bIns="45720" rtlCol="0" anchor="t">
            <a:noAutofit/>
          </a:bodyPr>
          <a:lstStyle/>
          <a:p>
            <a:pPr marL="285750" indent="-285750">
              <a:buFont typeface="Arial" panose="020B0604020202020204" pitchFamily="34" charset="0"/>
              <a:buChar char="•"/>
            </a:pPr>
            <a:r>
              <a:rPr lang="en-US" dirty="0"/>
              <a:t>Self talk is not a bad thing and can be helpful. Getting your person with Down Syndrome in the “groove” can help with their routine but can be an issue if the routine has to change unexpectedly. Need to be creative. Sensitivity to different areas may be misinterpreted to mental illness. Need a therapist  that is familiar with Down Syndrome to avoid getting a wrong diagnosis.</a:t>
            </a:r>
          </a:p>
          <a:p>
            <a:pPr marL="285750" indent="-285750">
              <a:buFont typeface="Arial" panose="020B0604020202020204" pitchFamily="34" charset="0"/>
              <a:buChar char="•"/>
            </a:pPr>
            <a:r>
              <a:rPr lang="en-US" dirty="0"/>
              <a:t>I learned that Matt has most of the “common conditions of Down Syndrome”. He has the thyroid issues and sleep apnea. The good news is that cancer and high blood pressure are less common. The life expectancy of people with Down Syndrome has increased from 28 years in 1984 to 60 in 2018.  Doctors should run necessary tests if the person with Down Syndrome shows symptoms. Don’t pass it off as “that’s just Down Syndrome”.</a:t>
            </a:r>
          </a:p>
          <a:p>
            <a:pPr marL="285750" indent="-285750">
              <a:buFont typeface="Arial" panose="020B0604020202020204" pitchFamily="34" charset="0"/>
              <a:buChar char="•"/>
            </a:pPr>
            <a:r>
              <a:rPr lang="en-US" dirty="0"/>
              <a:t>The Aging session was a bit disappointing. It was mainly focused on dementia/Alzheimer’s and no other issue related to aging.</a:t>
            </a:r>
          </a:p>
          <a:p>
            <a:pPr marL="285750" indent="-285750">
              <a:buFont typeface="Arial" panose="020B0604020202020204" pitchFamily="34" charset="0"/>
              <a:buChar char="•"/>
            </a:pPr>
            <a:r>
              <a:rPr lang="en-US" dirty="0"/>
              <a:t>The Weight-Health Puzzle gave good suggestions on how to talk about food and eating with your person with Down Syndrome. The recommendation is to do the “self-talk” with them to see how decisions are made about choosing foods.</a:t>
            </a:r>
          </a:p>
        </p:txBody>
      </p:sp>
      <p:sp>
        <p:nvSpPr>
          <p:cNvPr id="6" name="Slide Number Placeholder 5">
            <a:extLst>
              <a:ext uri="{FF2B5EF4-FFF2-40B4-BE49-F238E27FC236}">
                <a16:creationId xmlns:a16="http://schemas.microsoft.com/office/drawing/2014/main" id="{A4AC050D-BAF4-C23C-F8EC-24DEC4293002}"/>
              </a:ext>
            </a:extLst>
          </p:cNvPr>
          <p:cNvSpPr>
            <a:spLocks noGrp="1"/>
          </p:cNvSpPr>
          <p:nvPr>
            <p:ph type="sldNum" sz="quarter" idx="12"/>
          </p:nvPr>
        </p:nvSpPr>
        <p:spPr/>
        <p:txBody>
          <a:bodyPr/>
          <a:lstStyle/>
          <a:p>
            <a:fld id="{B5CEABB6-07DC-46E8-9B57-56EC44A396E5}" type="slidenum">
              <a:rPr lang="en-US" smtClean="0"/>
              <a:pPr/>
              <a:t>5</a:t>
            </a:fld>
            <a:endParaRPr lang="en-US" dirty="0"/>
          </a:p>
        </p:txBody>
      </p:sp>
    </p:spTree>
    <p:extLst>
      <p:ext uri="{BB962C8B-B14F-4D97-AF65-F5344CB8AC3E}">
        <p14:creationId xmlns:p14="http://schemas.microsoft.com/office/powerpoint/2010/main" val="1346372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5459103" y="576943"/>
            <a:ext cx="5965453" cy="1415630"/>
          </a:xfrm>
        </p:spPr>
        <p:txBody>
          <a:bodyPr>
            <a:normAutofit/>
          </a:bodyPr>
          <a:lstStyle/>
          <a:p>
            <a:r>
              <a:rPr lang="en-US" dirty="0"/>
              <a:t>Matt’s Main </a:t>
            </a:r>
            <a:br>
              <a:rPr lang="en-US" dirty="0"/>
            </a:br>
            <a:r>
              <a:rPr lang="en-US" dirty="0"/>
              <a:t>Take Aways </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5216936" y="2814317"/>
            <a:ext cx="6449785" cy="3736608"/>
          </a:xfrm>
        </p:spPr>
        <p:txBody>
          <a:bodyPr>
            <a:normAutofit fontScale="85000" lnSpcReduction="10000"/>
          </a:bodyPr>
          <a:lstStyle/>
          <a:p>
            <a:pPr marL="342900" indent="-342900">
              <a:buFont typeface="Arial" panose="020B0604020202020204" pitchFamily="34" charset="0"/>
              <a:buChar char="•"/>
            </a:pPr>
            <a:r>
              <a:rPr lang="en-US" dirty="0"/>
              <a:t>Matt enjoyed making the Life Trajectory page.</a:t>
            </a:r>
          </a:p>
          <a:p>
            <a:pPr marL="342900" indent="-342900">
              <a:buFont typeface="Arial" panose="020B0604020202020204" pitchFamily="34" charset="0"/>
              <a:buChar char="•"/>
            </a:pPr>
            <a:r>
              <a:rPr lang="en-US" dirty="0"/>
              <a:t>Matt is a born actor and loved playing the theater games.</a:t>
            </a:r>
          </a:p>
          <a:p>
            <a:pPr marL="342900" indent="-342900">
              <a:buFont typeface="Arial" panose="020B0604020202020204" pitchFamily="34" charset="0"/>
              <a:buChar char="•"/>
            </a:pPr>
            <a:r>
              <a:rPr lang="en-US" dirty="0"/>
              <a:t>Matt is also a born </a:t>
            </a:r>
            <a:r>
              <a:rPr lang="en-US" dirty="0" err="1"/>
              <a:t>athelete</a:t>
            </a:r>
            <a:r>
              <a:rPr lang="en-US" dirty="0"/>
              <a:t> so enjoyed learning about movement with sports.</a:t>
            </a:r>
          </a:p>
          <a:p>
            <a:pPr marL="342900" indent="-342900">
              <a:buFont typeface="Arial" panose="020B0604020202020204" pitchFamily="34" charset="0"/>
              <a:buChar char="•"/>
            </a:pPr>
            <a:r>
              <a:rPr lang="en-US" dirty="0"/>
              <a:t>Matt is “Mr. Outgoing” so he had no trouble coming up with his “Story, elevator speech”.</a:t>
            </a:r>
          </a:p>
          <a:p>
            <a:pPr marL="342900" indent="-34290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58D8D8EF-09F7-2BAC-3EC4-6E8F40515A5D}"/>
              </a:ext>
            </a:extLst>
          </p:cNvPr>
          <p:cNvSpPr>
            <a:spLocks noGrp="1"/>
          </p:cNvSpPr>
          <p:nvPr>
            <p:ph type="sldNum" sz="quarter" idx="12"/>
          </p:nvPr>
        </p:nvSpPr>
        <p:spPr/>
        <p:txBody>
          <a:bodyPr/>
          <a:lstStyle/>
          <a:p>
            <a:fld id="{B5CEABB6-07DC-46E8-9B57-56EC44A396E5}" type="slidenum">
              <a:rPr lang="en-US" smtClean="0"/>
              <a:pPr/>
              <a:t>6</a:t>
            </a:fld>
            <a:endParaRPr lang="en-US" dirty="0"/>
          </a:p>
        </p:txBody>
      </p:sp>
      <p:pic>
        <p:nvPicPr>
          <p:cNvPr id="6" name="Picture 5" descr="A picture containing text, indoor, several&#10;&#10;Description automatically generated">
            <a:extLst>
              <a:ext uri="{FF2B5EF4-FFF2-40B4-BE49-F238E27FC236}">
                <a16:creationId xmlns:a16="http://schemas.microsoft.com/office/drawing/2014/main" id="{964EDD5C-9778-60F9-6740-6F239AFDD52A}"/>
              </a:ext>
            </a:extLst>
          </p:cNvPr>
          <p:cNvPicPr>
            <a:picLocks noChangeAspect="1"/>
          </p:cNvPicPr>
          <p:nvPr/>
        </p:nvPicPr>
        <p:blipFill>
          <a:blip r:embed="rId3"/>
          <a:stretch>
            <a:fillRect/>
          </a:stretch>
        </p:blipFill>
        <p:spPr>
          <a:xfrm>
            <a:off x="222884" y="2090986"/>
            <a:ext cx="4751888" cy="2863152"/>
          </a:xfrm>
          <a:prstGeom prst="rect">
            <a:avLst/>
          </a:prstGeom>
        </p:spPr>
      </p:pic>
    </p:spTree>
    <p:extLst>
      <p:ext uri="{BB962C8B-B14F-4D97-AF65-F5344CB8AC3E}">
        <p14:creationId xmlns:p14="http://schemas.microsoft.com/office/powerpoint/2010/main" val="3003251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771736" y="896112"/>
            <a:ext cx="9389288" cy="1362456"/>
          </a:xfrm>
        </p:spPr>
        <p:txBody>
          <a:bodyPr/>
          <a:lstStyle/>
          <a:p>
            <a:r>
              <a:rPr lang="en-US" dirty="0"/>
              <a:t>Other Benefits from the conference:</a:t>
            </a:r>
          </a:p>
        </p:txBody>
      </p:sp>
      <p:sp>
        <p:nvSpPr>
          <p:cNvPr id="6" name="Content Placeholder 5">
            <a:extLst>
              <a:ext uri="{FF2B5EF4-FFF2-40B4-BE49-F238E27FC236}">
                <a16:creationId xmlns:a16="http://schemas.microsoft.com/office/drawing/2014/main" id="{5A6B31B0-7B84-475D-961F-09C0191F91A2}"/>
              </a:ext>
            </a:extLst>
          </p:cNvPr>
          <p:cNvSpPr>
            <a:spLocks noGrp="1"/>
          </p:cNvSpPr>
          <p:nvPr>
            <p:ph sz="half" idx="14"/>
          </p:nvPr>
        </p:nvSpPr>
        <p:spPr>
          <a:xfrm>
            <a:off x="771525" y="2590800"/>
            <a:ext cx="4514850" cy="2199564"/>
          </a:xfrm>
        </p:spPr>
        <p:txBody>
          <a:bodyPr vert="horz" lIns="91440" tIns="45720" rIns="91440" bIns="45720" rtlCol="0" anchor="t">
            <a:normAutofit/>
          </a:bodyPr>
          <a:lstStyle/>
          <a:p>
            <a:r>
              <a:rPr lang="en-US" dirty="0"/>
              <a:t>Matt enjoys being with other people who look like him, like what he likes and does what he likes to do. He’s met many friends that he sees each year at conference. He also has friends that moved away that he gets to see at conference. </a:t>
            </a:r>
          </a:p>
        </p:txBody>
      </p:sp>
      <p:sp>
        <p:nvSpPr>
          <p:cNvPr id="7" name="Slide Number Placeholder 6">
            <a:extLst>
              <a:ext uri="{FF2B5EF4-FFF2-40B4-BE49-F238E27FC236}">
                <a16:creationId xmlns:a16="http://schemas.microsoft.com/office/drawing/2014/main" id="{08761B51-19E8-1412-3155-39DDEACA1818}"/>
              </a:ext>
            </a:extLst>
          </p:cNvPr>
          <p:cNvSpPr>
            <a:spLocks noGrp="1"/>
          </p:cNvSpPr>
          <p:nvPr>
            <p:ph type="sldNum" sz="quarter" idx="12"/>
          </p:nvPr>
        </p:nvSpPr>
        <p:spPr/>
        <p:txBody>
          <a:bodyPr/>
          <a:lstStyle/>
          <a:p>
            <a:fld id="{B5CEABB6-07DC-46E8-9B57-56EC44A396E5}" type="slidenum">
              <a:rPr lang="en-US" smtClean="0"/>
              <a:pPr/>
              <a:t>7</a:t>
            </a:fld>
            <a:endParaRPr lang="en-US" dirty="0"/>
          </a:p>
        </p:txBody>
      </p:sp>
      <p:pic>
        <p:nvPicPr>
          <p:cNvPr id="13" name="Picture 12">
            <a:extLst>
              <a:ext uri="{FF2B5EF4-FFF2-40B4-BE49-F238E27FC236}">
                <a16:creationId xmlns:a16="http://schemas.microsoft.com/office/drawing/2014/main" id="{9436E83F-81F7-E2F1-2877-CB369746DDB6}"/>
              </a:ext>
            </a:extLst>
          </p:cNvPr>
          <p:cNvPicPr>
            <a:picLocks noChangeAspect="1"/>
          </p:cNvPicPr>
          <p:nvPr/>
        </p:nvPicPr>
        <p:blipFill>
          <a:blip r:embed="rId3"/>
          <a:stretch>
            <a:fillRect/>
          </a:stretch>
        </p:blipFill>
        <p:spPr>
          <a:xfrm rot="10800000">
            <a:off x="6494325" y="2040340"/>
            <a:ext cx="3666699" cy="2750024"/>
          </a:xfrm>
          <a:prstGeom prst="rect">
            <a:avLst/>
          </a:prstGeom>
        </p:spPr>
      </p:pic>
      <p:pic>
        <p:nvPicPr>
          <p:cNvPr id="15" name="Picture 14" descr="WiA picture containing text">
            <a:extLst>
              <a:ext uri="{FF2B5EF4-FFF2-40B4-BE49-F238E27FC236}">
                <a16:creationId xmlns:a16="http://schemas.microsoft.com/office/drawing/2014/main" id="{EA2C031D-751D-EFA9-0A7E-BDA6C2B42A2A}"/>
              </a:ext>
            </a:extLst>
          </p:cNvPr>
          <p:cNvPicPr>
            <a:picLocks noChangeAspect="1"/>
          </p:cNvPicPr>
          <p:nvPr/>
        </p:nvPicPr>
        <p:blipFill>
          <a:blip r:embed="rId4"/>
          <a:stretch>
            <a:fillRect/>
          </a:stretch>
        </p:blipFill>
        <p:spPr>
          <a:xfrm rot="5400000">
            <a:off x="5340730" y="4295919"/>
            <a:ext cx="3274325" cy="2379828"/>
          </a:xfrm>
          <a:prstGeom prst="rect">
            <a:avLst/>
          </a:prstGeom>
        </p:spPr>
      </p:pic>
      <p:pic>
        <p:nvPicPr>
          <p:cNvPr id="19" name="Picture 18" descr="A picture containing indoor, person&#10;&#10;Description automatically generated">
            <a:extLst>
              <a:ext uri="{FF2B5EF4-FFF2-40B4-BE49-F238E27FC236}">
                <a16:creationId xmlns:a16="http://schemas.microsoft.com/office/drawing/2014/main" id="{84A1B7CC-FB12-C76F-26D0-7C201F88DBF8}"/>
              </a:ext>
            </a:extLst>
          </p:cNvPr>
          <p:cNvPicPr>
            <a:picLocks noChangeAspect="1"/>
          </p:cNvPicPr>
          <p:nvPr/>
        </p:nvPicPr>
        <p:blipFill>
          <a:blip r:embed="rId5"/>
          <a:stretch>
            <a:fillRect/>
          </a:stretch>
        </p:blipFill>
        <p:spPr>
          <a:xfrm rot="10800000">
            <a:off x="996950" y="4533422"/>
            <a:ext cx="4064000" cy="3048000"/>
          </a:xfrm>
          <a:prstGeom prst="rect">
            <a:avLst/>
          </a:prstGeom>
        </p:spPr>
      </p:pic>
    </p:spTree>
    <p:extLst>
      <p:ext uri="{BB962C8B-B14F-4D97-AF65-F5344CB8AC3E}">
        <p14:creationId xmlns:p14="http://schemas.microsoft.com/office/powerpoint/2010/main" val="4151694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3520440" y="896111"/>
            <a:ext cx="7889768" cy="2039341"/>
          </a:xfrm>
        </p:spPr>
        <p:txBody>
          <a:bodyPr/>
          <a:lstStyle/>
          <a:p>
            <a:r>
              <a:rPr lang="en-US" dirty="0"/>
              <a:t>Memory Book</a:t>
            </a:r>
          </a:p>
        </p:txBody>
      </p:sp>
      <p:sp>
        <p:nvSpPr>
          <p:cNvPr id="12" name="Text Placeholder 11">
            <a:extLst>
              <a:ext uri="{FF2B5EF4-FFF2-40B4-BE49-F238E27FC236}">
                <a16:creationId xmlns:a16="http://schemas.microsoft.com/office/drawing/2014/main" id="{D3251268-42B4-3B45-A59B-740E2DB97A00}"/>
              </a:ext>
            </a:extLst>
          </p:cNvPr>
          <p:cNvSpPr>
            <a:spLocks noGrp="1"/>
          </p:cNvSpPr>
          <p:nvPr>
            <p:ph sz="half" idx="14"/>
          </p:nvPr>
        </p:nvSpPr>
        <p:spPr>
          <a:xfrm>
            <a:off x="3206542" y="1639370"/>
            <a:ext cx="4420358" cy="1636094"/>
          </a:xfrm>
        </p:spPr>
        <p:txBody>
          <a:bodyPr>
            <a:normAutofit/>
          </a:bodyPr>
          <a:lstStyle/>
          <a:p>
            <a:pPr marL="0" indent="0">
              <a:buNone/>
            </a:pPr>
            <a:r>
              <a:rPr lang="en-US" dirty="0"/>
              <a:t>Matt enjoys getting his memory book each year and looks through it carefully for his friends to see who is coming. </a:t>
            </a:r>
          </a:p>
        </p:txBody>
      </p:sp>
      <p:sp>
        <p:nvSpPr>
          <p:cNvPr id="14" name="Slide Number Placeholder 13">
            <a:extLst>
              <a:ext uri="{FF2B5EF4-FFF2-40B4-BE49-F238E27FC236}">
                <a16:creationId xmlns:a16="http://schemas.microsoft.com/office/drawing/2014/main" id="{F3DE1AA4-0AE6-C6D5-E252-BBD5ED259E32}"/>
              </a:ext>
            </a:extLst>
          </p:cNvPr>
          <p:cNvSpPr>
            <a:spLocks noGrp="1"/>
          </p:cNvSpPr>
          <p:nvPr>
            <p:ph type="sldNum" sz="quarter" idx="12"/>
          </p:nvPr>
        </p:nvSpPr>
        <p:spPr/>
        <p:txBody>
          <a:bodyPr/>
          <a:lstStyle/>
          <a:p>
            <a:fld id="{B5CEABB6-07DC-46E8-9B57-56EC44A396E5}" type="slidenum">
              <a:rPr lang="en-US" smtClean="0"/>
              <a:pPr/>
              <a:t>8</a:t>
            </a:fld>
            <a:endParaRPr lang="en-US" dirty="0"/>
          </a:p>
        </p:txBody>
      </p:sp>
      <p:pic>
        <p:nvPicPr>
          <p:cNvPr id="4" name="Picture 3" descr="A picture containing calendar&#10;&#10;Description automatically generated">
            <a:extLst>
              <a:ext uri="{FF2B5EF4-FFF2-40B4-BE49-F238E27FC236}">
                <a16:creationId xmlns:a16="http://schemas.microsoft.com/office/drawing/2014/main" id="{C6D8FCD5-44AF-5C17-AD3E-98A4FF4FD536}"/>
              </a:ext>
            </a:extLst>
          </p:cNvPr>
          <p:cNvPicPr>
            <a:picLocks noChangeAspect="1"/>
          </p:cNvPicPr>
          <p:nvPr/>
        </p:nvPicPr>
        <p:blipFill>
          <a:blip r:embed="rId3"/>
          <a:stretch>
            <a:fillRect/>
          </a:stretch>
        </p:blipFill>
        <p:spPr>
          <a:xfrm>
            <a:off x="8129920" y="1639370"/>
            <a:ext cx="3276600" cy="4064000"/>
          </a:xfrm>
          <a:prstGeom prst="rect">
            <a:avLst/>
          </a:prstGeom>
        </p:spPr>
      </p:pic>
      <p:pic>
        <p:nvPicPr>
          <p:cNvPr id="6" name="Picture 5" descr="Text&#10;&#10;Description automatically generated">
            <a:extLst>
              <a:ext uri="{FF2B5EF4-FFF2-40B4-BE49-F238E27FC236}">
                <a16:creationId xmlns:a16="http://schemas.microsoft.com/office/drawing/2014/main" id="{A69B9B50-68A2-EA3E-C5CB-FE92690F348C}"/>
              </a:ext>
            </a:extLst>
          </p:cNvPr>
          <p:cNvPicPr>
            <a:picLocks noChangeAspect="1"/>
          </p:cNvPicPr>
          <p:nvPr/>
        </p:nvPicPr>
        <p:blipFill>
          <a:blip r:embed="rId4"/>
          <a:stretch>
            <a:fillRect/>
          </a:stretch>
        </p:blipFill>
        <p:spPr>
          <a:xfrm>
            <a:off x="1781101" y="2935452"/>
            <a:ext cx="5845799" cy="3617087"/>
          </a:xfrm>
          <a:prstGeom prst="rect">
            <a:avLst/>
          </a:prstGeom>
        </p:spPr>
      </p:pic>
    </p:spTree>
    <p:extLst>
      <p:ext uri="{BB962C8B-B14F-4D97-AF65-F5344CB8AC3E}">
        <p14:creationId xmlns:p14="http://schemas.microsoft.com/office/powerpoint/2010/main" val="1418789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3807877" y="898524"/>
            <a:ext cx="7606895" cy="862037"/>
          </a:xfrm>
        </p:spPr>
        <p:txBody>
          <a:bodyPr/>
          <a:lstStyle/>
          <a:p>
            <a:r>
              <a:rPr lang="en-US" dirty="0"/>
              <a:t>Talent Show!</a:t>
            </a:r>
          </a:p>
        </p:txBody>
      </p:sp>
      <p:pic>
        <p:nvPicPr>
          <p:cNvPr id="14" name="Picture Placeholder 13" descr="Woman walking in office">
            <a:extLst>
              <a:ext uri="{FF2B5EF4-FFF2-40B4-BE49-F238E27FC236}">
                <a16:creationId xmlns:a16="http://schemas.microsoft.com/office/drawing/2014/main" id="{206549BD-D8AF-D3BE-750E-5F8C50CCB5B9}"/>
              </a:ext>
            </a:extLst>
          </p:cNvPr>
          <p:cNvPicPr>
            <a:picLocks noGrp="1" noChangeAspect="1"/>
          </p:cNvPicPr>
          <p:nvPr>
            <p:ph type="pic" sz="quarter" idx="15"/>
          </p:nvPr>
        </p:nvPicPr>
        <p:blipFill>
          <a:blip r:embed="rId3"/>
          <a:srcRect l="35913" r="35913"/>
          <a:stretch/>
        </p:blipFill>
        <p:spPr>
          <a:xfrm>
            <a:off x="1011337" y="9212"/>
            <a:ext cx="2029967" cy="4850544"/>
          </a:xfrm>
        </p:spPr>
      </p:pic>
      <p:sp>
        <p:nvSpPr>
          <p:cNvPr id="8" name="Text Placeholder 7">
            <a:extLst>
              <a:ext uri="{FF2B5EF4-FFF2-40B4-BE49-F238E27FC236}">
                <a16:creationId xmlns:a16="http://schemas.microsoft.com/office/drawing/2014/main" id="{87441910-6501-5C60-C05A-BAFF34C25798}"/>
              </a:ext>
            </a:extLst>
          </p:cNvPr>
          <p:cNvSpPr>
            <a:spLocks noGrp="1"/>
          </p:cNvSpPr>
          <p:nvPr>
            <p:ph sz="half" idx="16"/>
          </p:nvPr>
        </p:nvSpPr>
        <p:spPr>
          <a:xfrm>
            <a:off x="2778253" y="1760561"/>
            <a:ext cx="4673425" cy="1555845"/>
          </a:xfrm>
        </p:spPr>
        <p:txBody>
          <a:bodyPr>
            <a:normAutofit fontScale="62500" lnSpcReduction="20000"/>
          </a:bodyPr>
          <a:lstStyle/>
          <a:p>
            <a:r>
              <a:rPr lang="en-US" sz="2600" dirty="0"/>
              <a:t>Matt LOVES participating in and watching the Talent Show. He never misses participating. This year he danced to Luke Bryan’s “Crash My Party”. And there’s a guarantee, he’s going to talk on the microphone afterwards</a:t>
            </a:r>
            <a:r>
              <a:rPr lang="en-US" dirty="0"/>
              <a:t>.</a:t>
            </a:r>
          </a:p>
        </p:txBody>
      </p:sp>
      <p:sp>
        <p:nvSpPr>
          <p:cNvPr id="64" name="Oval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Slide Number Placeholder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a:lstStyle/>
          <a:p>
            <a:fld id="{B5CEABB6-07DC-46E8-9B57-56EC44A396E5}" type="slidenum">
              <a:rPr lang="en-US" smtClean="0"/>
              <a:pPr/>
              <a:t>9</a:t>
            </a:fld>
            <a:endParaRPr lang="en-US" dirty="0"/>
          </a:p>
        </p:txBody>
      </p:sp>
      <p:pic>
        <p:nvPicPr>
          <p:cNvPr id="6" name="Picture 5" descr="A person from a rope&#10;&#10;Description automatically generated with medium confidence">
            <a:extLst>
              <a:ext uri="{FF2B5EF4-FFF2-40B4-BE49-F238E27FC236}">
                <a16:creationId xmlns:a16="http://schemas.microsoft.com/office/drawing/2014/main" id="{F486A0AF-46F2-35F3-CAF8-F68E55339F65}"/>
              </a:ext>
            </a:extLst>
          </p:cNvPr>
          <p:cNvPicPr>
            <a:picLocks noChangeAspect="1"/>
          </p:cNvPicPr>
          <p:nvPr/>
        </p:nvPicPr>
        <p:blipFill>
          <a:blip r:embed="rId4"/>
          <a:stretch>
            <a:fillRect/>
          </a:stretch>
        </p:blipFill>
        <p:spPr>
          <a:xfrm rot="10800000">
            <a:off x="7334503" y="1564130"/>
            <a:ext cx="4394168" cy="3295626"/>
          </a:xfrm>
          <a:prstGeom prst="rect">
            <a:avLst/>
          </a:prstGeom>
        </p:spPr>
      </p:pic>
      <p:pic>
        <p:nvPicPr>
          <p:cNvPr id="13" name="Picture 12" descr="Text&#10;&#10;Description automatically generated with low confidence">
            <a:extLst>
              <a:ext uri="{FF2B5EF4-FFF2-40B4-BE49-F238E27FC236}">
                <a16:creationId xmlns:a16="http://schemas.microsoft.com/office/drawing/2014/main" id="{E37D258F-1845-60E7-5130-BE65C30479D5}"/>
              </a:ext>
            </a:extLst>
          </p:cNvPr>
          <p:cNvPicPr>
            <a:picLocks noChangeAspect="1"/>
          </p:cNvPicPr>
          <p:nvPr/>
        </p:nvPicPr>
        <p:blipFill>
          <a:blip r:embed="rId5"/>
          <a:stretch>
            <a:fillRect/>
          </a:stretch>
        </p:blipFill>
        <p:spPr>
          <a:xfrm>
            <a:off x="3363214" y="3211942"/>
            <a:ext cx="4327051" cy="3461641"/>
          </a:xfrm>
          <a:prstGeom prst="rect">
            <a:avLst/>
          </a:prstGeom>
        </p:spPr>
      </p:pic>
    </p:spTree>
    <p:extLst>
      <p:ext uri="{BB962C8B-B14F-4D97-AF65-F5344CB8AC3E}">
        <p14:creationId xmlns:p14="http://schemas.microsoft.com/office/powerpoint/2010/main" val="1593920805"/>
      </p:ext>
    </p:extLst>
  </p:cSld>
  <p:clrMapOvr>
    <a:masterClrMapping/>
  </p:clrMapOvr>
</p:sld>
</file>

<file path=ppt/theme/theme1.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65614A-92F9-4391-AC3D-F3F5B0704F9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8451406B-581B-4C29-A833-E33D8A6AB075}">
  <ds:schemaRefs>
    <ds:schemaRef ds:uri="http://schemas.microsoft.com/sharepoint/v3/contenttype/forms"/>
  </ds:schemaRefs>
</ds:datastoreItem>
</file>

<file path=customXml/itemProps3.xml><?xml version="1.0" encoding="utf-8"?>
<ds:datastoreItem xmlns:ds="http://schemas.openxmlformats.org/officeDocument/2006/customXml" ds:itemID="{18903D25-5BE2-4D9E-B7D8-BE1DCAE2D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{CCA54015-4271-4829-976E-56002B264C1F}tf33968143_win32</Template>
  <TotalTime>120</TotalTime>
  <Words>845</Words>
  <Application>Microsoft Office PowerPoint</Application>
  <PresentationFormat>Widescreen</PresentationFormat>
  <Paragraphs>66</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Avenir Next LT Pro</vt:lpstr>
      <vt:lpstr>Calibri</vt:lpstr>
      <vt:lpstr>Custom</vt:lpstr>
      <vt:lpstr>52nd Annual Convention National Down syndrome congress July 25-28, 2024 Phoenix, az Attended by: Veronica and Matt Fiscus</vt:lpstr>
      <vt:lpstr>Agenda for Veronica</vt:lpstr>
      <vt:lpstr>Agenda for Matt: </vt:lpstr>
      <vt:lpstr>Veronica’s main Takeaways:  </vt:lpstr>
      <vt:lpstr>Continued:</vt:lpstr>
      <vt:lpstr>Matt’s Main  Take Aways </vt:lpstr>
      <vt:lpstr>Other Benefits from the conference:</vt:lpstr>
      <vt:lpstr>Memory Book</vt:lpstr>
      <vt:lpstr>Talent Show!</vt:lpstr>
      <vt:lpstr>Exhibit Hall, Banquet and dance</vt:lpstr>
      <vt:lpstr>Final 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52nd Annual Convention National Down syndrome congress July 25-28, 2024 Phoenix, az Attended by: Veronica and Matt Fiscus</dc:title>
  <dc:creator>Veronica Fiscus</dc:creator>
  <cp:lastModifiedBy>Veronica Fiscus</cp:lastModifiedBy>
  <cp:revision>2</cp:revision>
  <dcterms:created xsi:type="dcterms:W3CDTF">2024-08-13T16:20:03Z</dcterms:created>
  <dcterms:modified xsi:type="dcterms:W3CDTF">2024-08-13T18:20:28Z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