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Arimo" panose="020B0604020202020204" pitchFamily="34" charset="0"/>
      <p:regular r:id="rId20"/>
    </p:embeddedFont>
    <p:embeddedFont>
      <p:font typeface="Arimo Bold" panose="020B0704020202020204" pitchFamily="34" charset="0"/>
      <p:regular r:id="rId21"/>
      <p:bold r:id="rId22"/>
    </p:embeddedFont>
    <p:embeddedFont>
      <p:font typeface="Canva Sans Bold" panose="020B0803030501040103" pitchFamily="34" charset="0"/>
      <p:regular r:id="rId23"/>
      <p:bold r:id="rId24"/>
    </p:embeddedFont>
    <p:embeddedFont>
      <p:font typeface="Lilita One" panose="02000000000000000000" pitchFamily="2" charset="0"/>
      <p:regular r:id="rId25"/>
    </p:embeddedFont>
    <p:embeddedFont>
      <p:font typeface="Nunito" pitchFamily="2" charset="77"/>
      <p:regular r:id="rId26"/>
    </p:embeddedFont>
    <p:embeddedFont>
      <p:font typeface="Nunito Bold" pitchFamily="2" charset="77"/>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34" autoAdjust="0"/>
    <p:restoredTop sz="94602" autoAdjust="0"/>
  </p:normalViewPr>
  <p:slideViewPr>
    <p:cSldViewPr>
      <p:cViewPr varScale="1">
        <p:scale>
          <a:sx n="63" d="100"/>
          <a:sy n="63" d="100"/>
        </p:scale>
        <p:origin x="224" y="6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09.10.2025</a:t>
            </a:fld>
            <a:endParaRPr lang="cs-CZ" dirty="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dirty="0"/>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Engage in this team-based activity where you can learn to create your own policy!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Calvin Le: He is a student at the College of Southern Nevada and is a member of Nevada SILC’s Youth Action Council (YAC), working to advocate for youth with disabilities. As a member of the Organization of Chinese Americans (OCA), he has engaged in advocacy efforts for the Asian American and Pacific Islander community in Las Vegas, Nevada. He also works to provide tutoring and educational support to underserved students through the nonprofit organization, LearnToBe. Outside of his passion for public health and education, Calvin enjoys spending his time with his family and friends.</a:t>
            </a:r>
          </a:p>
          <a:p>
            <a:endParaRPr lang="en-US" dirty="0"/>
          </a:p>
          <a:p>
            <a:r>
              <a:rPr lang="en-US" dirty="0"/>
              <a:t>Kaison Fong: Kaison Fong is a student at the University of Nevada, Reno, and a member of Nevada SILC’s Youth Action Council (YAC). As part of YAC, Kaison works to empower all youth with disabilities and promote disability rights across Nevada. He also serves on the Nevada Secretary of State Cisco Aguilar’s Youth Advisory Task Force, where he focuses on increasing civic engagement and conducting youth outreach throughout the state. Kaison also volunteers and teaches math classes at Youth Euclid Association, a local nonprofit organization dedicated to expanding access to low-income students. He is passionate about political science and public policy, particularly inclusive policy through legislation.</a:t>
            </a:r>
          </a:p>
          <a:p>
            <a:endParaRPr lang="en-US" dirty="0"/>
          </a:p>
          <a:p>
            <a:r>
              <a:rPr lang="en-US" dirty="0"/>
              <a:t>Hannah Hanson: Hannah Hanson is a member of Nevada SILC’s Youth Action Council (YAC) where she works to advocate for people with disabilities in Nevada. She is especially interested in removing barriers posed by limited transportation options in rural communities. She has previously been involved in the Society of Women Engineers (SWE) where she advocated for minority groups in engineering and worked on initiatives to improve student retention and feelings of belonging. She works as a chemical engineer in Nevada’s gold mining industry and also volunteers at the California Trail Interpretive Center.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52.png"/><Relationship Id="rId18" Type="http://schemas.openxmlformats.org/officeDocument/2006/relationships/image" Target="../media/image57.sv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56.png"/><Relationship Id="rId2" Type="http://schemas.openxmlformats.org/officeDocument/2006/relationships/notesSlide" Target="../notesSlides/notesSlide10.xml"/><Relationship Id="rId16" Type="http://schemas.openxmlformats.org/officeDocument/2006/relationships/image" Target="../media/image55.svg"/><Relationship Id="rId20" Type="http://schemas.openxmlformats.org/officeDocument/2006/relationships/image" Target="../media/image59.sv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34.png"/><Relationship Id="rId5" Type="http://schemas.openxmlformats.org/officeDocument/2006/relationships/image" Target="../media/image50.png"/><Relationship Id="rId15" Type="http://schemas.openxmlformats.org/officeDocument/2006/relationships/image" Target="../media/image54.png"/><Relationship Id="rId10" Type="http://schemas.openxmlformats.org/officeDocument/2006/relationships/image" Target="../media/image33.svg"/><Relationship Id="rId19" Type="http://schemas.openxmlformats.org/officeDocument/2006/relationships/image" Target="../media/image58.png"/><Relationship Id="rId4" Type="http://schemas.openxmlformats.org/officeDocument/2006/relationships/image" Target="../media/image28.svg"/><Relationship Id="rId9" Type="http://schemas.openxmlformats.org/officeDocument/2006/relationships/image" Target="../media/image32.png"/><Relationship Id="rId14" Type="http://schemas.openxmlformats.org/officeDocument/2006/relationships/image" Target="../media/image53.svg"/></Relationships>
</file>

<file path=ppt/slides/_rels/slide11.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36.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60.png"/><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4.svg"/><Relationship Id="rId7" Type="http://schemas.openxmlformats.org/officeDocument/2006/relationships/image" Target="../media/image72.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74.svg"/></Relationships>
</file>

<file path=ppt/slides/_rels/slide14.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28.svg"/><Relationship Id="rId7" Type="http://schemas.openxmlformats.org/officeDocument/2006/relationships/image" Target="../media/image7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81.sv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17.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6.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5.svg"/><Relationship Id="rId17" Type="http://schemas.openxmlformats.org/officeDocument/2006/relationships/image" Target="../media/image3.png"/><Relationship Id="rId2" Type="http://schemas.openxmlformats.org/officeDocument/2006/relationships/notesSlide" Target="../notesSlides/notesSlide14.xml"/><Relationship Id="rId16" Type="http://schemas.openxmlformats.org/officeDocument/2006/relationships/image" Target="../media/image98.svg"/><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94.png"/><Relationship Id="rId5" Type="http://schemas.openxmlformats.org/officeDocument/2006/relationships/image" Target="../media/image89.png"/><Relationship Id="rId15" Type="http://schemas.openxmlformats.org/officeDocument/2006/relationships/image" Target="../media/image97.png"/><Relationship Id="rId10" Type="http://schemas.openxmlformats.org/officeDocument/2006/relationships/image" Target="../media/image93.png"/><Relationship Id="rId4" Type="http://schemas.openxmlformats.org/officeDocument/2006/relationships/image" Target="../media/image88.svg"/><Relationship Id="rId9" Type="http://schemas.openxmlformats.org/officeDocument/2006/relationships/hyperlink" Target="https://sites.google.com/view/nvyac/home?authuser=0" TargetMode="External"/><Relationship Id="rId14" Type="http://schemas.openxmlformats.org/officeDocument/2006/relationships/hyperlink" Target="https://bit.ly/3A1uf1Q"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sv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6.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E8DD"/>
        </a:solidFill>
        <a:effectLst/>
      </p:bgPr>
    </p:bg>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609600" y="935480"/>
            <a:ext cx="11281228" cy="32289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520"/>
              </a:lnSpc>
              <a:spcBef>
                <a:spcPts val="0"/>
              </a:spcBef>
              <a:spcAft>
                <a:spcPts val="0"/>
              </a:spcAft>
              <a:buClrTx/>
              <a:buSzTx/>
              <a:buFontTx/>
              <a:buNone/>
              <a:tabLst/>
              <a:defRPr/>
            </a:pPr>
            <a:r>
              <a:rPr kumimoji="0" lang="en-US" sz="7100" b="0" i="0" u="none" strike="noStrike" kern="1200" cap="none" spc="0" normalizeH="0" baseline="0" noProof="0" dirty="0">
                <a:ln>
                  <a:noFill/>
                </a:ln>
                <a:solidFill>
                  <a:srgbClr val="111C1F"/>
                </a:solidFill>
                <a:effectLst/>
                <a:uLnTx/>
                <a:uFillTx/>
                <a:latin typeface="Nunito"/>
                <a:ea typeface="Nunito"/>
                <a:cs typeface="Nunito"/>
                <a:sym typeface="Nunito"/>
              </a:rPr>
              <a:t>Know Your Rights:</a:t>
            </a:r>
          </a:p>
          <a:p>
            <a:pPr marL="0" marR="0" lvl="0" indent="0" algn="l" defTabSz="914400" rtl="0" eaLnBrk="1" fontAlgn="auto" latinLnBrk="0" hangingPunct="1">
              <a:lnSpc>
                <a:spcPts val="8520"/>
              </a:lnSpc>
              <a:spcBef>
                <a:spcPts val="0"/>
              </a:spcBef>
              <a:spcAft>
                <a:spcPts val="0"/>
              </a:spcAft>
              <a:buClrTx/>
              <a:buSzTx/>
              <a:buFontTx/>
              <a:buNone/>
              <a:tabLst/>
              <a:defRPr/>
            </a:pPr>
            <a:r>
              <a:rPr kumimoji="0" lang="en-US" sz="7100" b="1" i="0" u="none" strike="noStrike" kern="1200" cap="none" spc="0" normalizeH="0" baseline="0" noProof="0" dirty="0">
                <a:ln>
                  <a:noFill/>
                </a:ln>
                <a:solidFill>
                  <a:srgbClr val="111C1F"/>
                </a:solidFill>
                <a:effectLst/>
                <a:uLnTx/>
                <a:uFillTx/>
                <a:latin typeface="Arimo Bold"/>
                <a:ea typeface="Arimo Bold"/>
                <a:cs typeface="Arimo Bold"/>
                <a:sym typeface="Arimo Bold"/>
              </a:rPr>
              <a:t>Understanding Youth ADA Protections</a:t>
            </a:r>
          </a:p>
        </p:txBody>
      </p:sp>
      <p:sp>
        <p:nvSpPr>
          <p:cNvPr id="2" name="Freeform 2">
            <a:extLst>
              <a:ext uri="{C183D7F6-B498-43B3-948B-1728B52AA6E4}">
                <adec:decorative xmlns:adec="http://schemas.microsoft.com/office/drawing/2017/decorative" val="1"/>
              </a:ext>
            </a:extLst>
          </p:cNvPr>
          <p:cNvSpPr/>
          <p:nvPr/>
        </p:nvSpPr>
        <p:spPr>
          <a:xfrm>
            <a:off x="-925133" y="-1333500"/>
            <a:ext cx="20138265" cy="13498355"/>
          </a:xfrm>
          <a:custGeom>
            <a:avLst/>
            <a:gdLst/>
            <a:ahLst/>
            <a:cxnLst/>
            <a:rect l="l" t="t" r="r" b="b"/>
            <a:pathLst>
              <a:path w="20138265" h="13498355">
                <a:moveTo>
                  <a:pt x="0" y="0"/>
                </a:moveTo>
                <a:lnTo>
                  <a:pt x="20138264" y="0"/>
                </a:lnTo>
                <a:lnTo>
                  <a:pt x="20138264" y="13498354"/>
                </a:lnTo>
                <a:lnTo>
                  <a:pt x="0" y="134983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5" name="Freeform 5" descr="The logo for the Nevada Youth Action Council. Three figures, viewed from above are holding hands in a partial circle. The letters YAC are below, writen in purple. Below the letters are the words &quot;Youth Action Council&quot;"/>
          <p:cNvSpPr/>
          <p:nvPr/>
        </p:nvSpPr>
        <p:spPr>
          <a:xfrm>
            <a:off x="30480" y="7266749"/>
            <a:ext cx="2950640" cy="3048182"/>
          </a:xfrm>
          <a:custGeom>
            <a:avLst/>
            <a:gdLst/>
            <a:ahLst/>
            <a:cxnLst/>
            <a:rect l="l" t="t" r="r" b="b"/>
            <a:pathLst>
              <a:path w="2950640" h="3048182">
                <a:moveTo>
                  <a:pt x="0" y="0"/>
                </a:moveTo>
                <a:lnTo>
                  <a:pt x="2950640" y="0"/>
                </a:lnTo>
                <a:lnTo>
                  <a:pt x="2950640" y="3048182"/>
                </a:lnTo>
                <a:lnTo>
                  <a:pt x="0" y="3048182"/>
                </a:lnTo>
                <a:lnTo>
                  <a:pt x="0" y="0"/>
                </a:lnTo>
                <a:close/>
              </a:path>
            </a:pathLst>
          </a:custGeom>
          <a:blipFill>
            <a:blip r:embed="rId5"/>
            <a:stretch>
              <a:fillRect/>
            </a:stretch>
          </a:blipFill>
        </p:spPr>
        <p:txBody>
          <a:bodyPr/>
          <a:lstStyle/>
          <a:p>
            <a:endParaRPr lang="en-US" dirty="0"/>
          </a:p>
        </p:txBody>
      </p:sp>
      <p:sp>
        <p:nvSpPr>
          <p:cNvPr id="4" name="Freeform 4" descr="A cartoon image of a woman with black hair and dark skin. She is holding a megaphone and raising a fist in the air."/>
          <p:cNvSpPr/>
          <p:nvPr/>
        </p:nvSpPr>
        <p:spPr>
          <a:xfrm>
            <a:off x="10480259" y="2549967"/>
            <a:ext cx="7802866" cy="7737024"/>
          </a:xfrm>
          <a:custGeom>
            <a:avLst/>
            <a:gdLst/>
            <a:ahLst/>
            <a:cxnLst/>
            <a:rect l="l" t="t" r="r" b="b"/>
            <a:pathLst>
              <a:path w="7802866" h="7737024">
                <a:moveTo>
                  <a:pt x="0" y="0"/>
                </a:moveTo>
                <a:lnTo>
                  <a:pt x="7802866" y="0"/>
                </a:lnTo>
                <a:lnTo>
                  <a:pt x="7802866" y="7737024"/>
                </a:lnTo>
                <a:lnTo>
                  <a:pt x="0" y="77370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E8D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447800" y="-899524"/>
            <a:ext cx="20473346" cy="12854683"/>
          </a:xfrm>
          <a:custGeom>
            <a:avLst/>
            <a:gdLst/>
            <a:ahLst/>
            <a:cxnLst/>
            <a:rect l="l" t="t" r="r" b="b"/>
            <a:pathLst>
              <a:path w="20473346" h="12854683">
                <a:moveTo>
                  <a:pt x="0" y="0"/>
                </a:moveTo>
                <a:lnTo>
                  <a:pt x="20473346" y="0"/>
                </a:lnTo>
                <a:lnTo>
                  <a:pt x="20473346" y="12854683"/>
                </a:lnTo>
                <a:lnTo>
                  <a:pt x="0" y="128546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Freeform 3">
            <a:extLst>
              <a:ext uri="{C183D7F6-B498-43B3-948B-1728B52AA6E4}">
                <adec:decorative xmlns:adec="http://schemas.microsoft.com/office/drawing/2017/decorative" val="1"/>
              </a:ext>
            </a:extLst>
          </p:cNvPr>
          <p:cNvSpPr/>
          <p:nvPr/>
        </p:nvSpPr>
        <p:spPr>
          <a:xfrm>
            <a:off x="381689" y="338390"/>
            <a:ext cx="17505572" cy="9610220"/>
          </a:xfrm>
          <a:custGeom>
            <a:avLst/>
            <a:gdLst/>
            <a:ahLst/>
            <a:cxnLst/>
            <a:rect l="l" t="t" r="r" b="b"/>
            <a:pathLst>
              <a:path w="17505572" h="9610220">
                <a:moveTo>
                  <a:pt x="0" y="0"/>
                </a:moveTo>
                <a:lnTo>
                  <a:pt x="17505572" y="0"/>
                </a:lnTo>
                <a:lnTo>
                  <a:pt x="17505572" y="9610220"/>
                </a:lnTo>
                <a:lnTo>
                  <a:pt x="0" y="96102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1" name="TextBox 11"/>
          <p:cNvSpPr txBox="1">
            <a:spLocks noGrp="1"/>
          </p:cNvSpPr>
          <p:nvPr>
            <p:ph type="title" idx="4294967295"/>
          </p:nvPr>
        </p:nvSpPr>
        <p:spPr>
          <a:xfrm>
            <a:off x="1616096" y="309815"/>
            <a:ext cx="15036758" cy="9429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11C1F"/>
                </a:solidFill>
                <a:effectLst/>
                <a:uLnTx/>
                <a:uFillTx/>
                <a:latin typeface="Arimo Bold"/>
                <a:ea typeface="Arimo Bold"/>
                <a:cs typeface="Arimo Bold"/>
                <a:sym typeface="Arimo Bold"/>
              </a:rPr>
              <a:t>Disability and Marginalized Communities</a:t>
            </a:r>
          </a:p>
        </p:txBody>
      </p:sp>
      <p:sp>
        <p:nvSpPr>
          <p:cNvPr id="12" name="TextBox 12"/>
          <p:cNvSpPr txBox="1"/>
          <p:nvPr/>
        </p:nvSpPr>
        <p:spPr>
          <a:xfrm>
            <a:off x="2187027" y="1527214"/>
            <a:ext cx="13149316" cy="4295775"/>
          </a:xfrm>
          <a:prstGeom prst="rect">
            <a:avLst/>
          </a:prstGeom>
        </p:spPr>
        <p:txBody>
          <a:bodyPr lIns="0" tIns="0" rIns="0" bIns="0" rtlCol="0" anchor="t">
            <a:spAutoFit/>
          </a:bodyPr>
          <a:lstStyle/>
          <a:p>
            <a:pPr marL="755651" lvl="1" indent="-377825" algn="l">
              <a:lnSpc>
                <a:spcPts val="4200"/>
              </a:lnSpc>
              <a:buFont typeface="Arial"/>
              <a:buChar char="•"/>
            </a:pPr>
            <a:r>
              <a:rPr lang="en-US" sz="3500" dirty="0">
                <a:solidFill>
                  <a:srgbClr val="111C1F"/>
                </a:solidFill>
                <a:latin typeface="Arimo"/>
                <a:ea typeface="Arimo"/>
                <a:cs typeface="Arimo"/>
                <a:sym typeface="Arimo"/>
              </a:rPr>
              <a:t>Disability intersects with race, gender, income, etc.</a:t>
            </a:r>
          </a:p>
          <a:p>
            <a:pPr marL="755651" lvl="1" indent="-377825" algn="l">
              <a:lnSpc>
                <a:spcPts val="4200"/>
              </a:lnSpc>
              <a:buFont typeface="Arial"/>
              <a:buChar char="•"/>
            </a:pPr>
            <a:r>
              <a:rPr lang="en-US" sz="3500" dirty="0">
                <a:solidFill>
                  <a:srgbClr val="111C1F"/>
                </a:solidFill>
                <a:latin typeface="Arimo"/>
                <a:ea typeface="Arimo"/>
                <a:cs typeface="Arimo"/>
                <a:sym typeface="Arimo"/>
              </a:rPr>
              <a:t>Students of color less likely to receive early intervention, but more likely to be suspended or expelled (Black students 3x)</a:t>
            </a:r>
          </a:p>
          <a:p>
            <a:pPr marL="1511301" lvl="2" indent="-503767" algn="l">
              <a:lnSpc>
                <a:spcPts val="4200"/>
              </a:lnSpc>
              <a:buFont typeface="Arial"/>
              <a:buChar char="⚬"/>
            </a:pPr>
            <a:r>
              <a:rPr lang="en-US" sz="3500" dirty="0">
                <a:solidFill>
                  <a:srgbClr val="111C1F"/>
                </a:solidFill>
                <a:latin typeface="Arimo"/>
                <a:ea typeface="Arimo"/>
                <a:cs typeface="Arimo"/>
                <a:sym typeface="Arimo"/>
              </a:rPr>
              <a:t>More likely to be identified in special ed and placed in restrictive settings</a:t>
            </a:r>
          </a:p>
          <a:p>
            <a:pPr marL="755651" lvl="1" indent="-377825" algn="l">
              <a:lnSpc>
                <a:spcPts val="4200"/>
              </a:lnSpc>
              <a:buFont typeface="Arial"/>
              <a:buChar char="•"/>
            </a:pPr>
            <a:r>
              <a:rPr lang="en-US" sz="3500" dirty="0">
                <a:solidFill>
                  <a:srgbClr val="111C1F"/>
                </a:solidFill>
                <a:latin typeface="Arimo"/>
                <a:ea typeface="Arimo"/>
                <a:cs typeface="Arimo"/>
                <a:sym typeface="Arimo"/>
              </a:rPr>
              <a:t>Language barriers for immigrant families</a:t>
            </a:r>
          </a:p>
          <a:p>
            <a:pPr marL="1511301" lvl="2" indent="-503767" algn="l">
              <a:lnSpc>
                <a:spcPts val="4200"/>
              </a:lnSpc>
              <a:buFont typeface="Arial"/>
              <a:buChar char="⚬"/>
            </a:pPr>
            <a:r>
              <a:rPr lang="en-US" sz="3500" dirty="0">
                <a:solidFill>
                  <a:srgbClr val="111C1F"/>
                </a:solidFill>
                <a:latin typeface="Arimo"/>
                <a:ea typeface="Arimo"/>
                <a:cs typeface="Arimo"/>
                <a:sym typeface="Arimo"/>
              </a:rPr>
              <a:t>Cultural stigma</a:t>
            </a:r>
          </a:p>
          <a:p>
            <a:pPr marL="755651" lvl="1" indent="-377825" algn="l">
              <a:lnSpc>
                <a:spcPts val="4200"/>
              </a:lnSpc>
              <a:buFont typeface="Arial"/>
              <a:buChar char="•"/>
            </a:pPr>
            <a:r>
              <a:rPr lang="en-US" sz="3500" dirty="0">
                <a:solidFill>
                  <a:srgbClr val="111C1F"/>
                </a:solidFill>
                <a:latin typeface="Arimo"/>
                <a:ea typeface="Arimo"/>
                <a:cs typeface="Arimo"/>
                <a:sym typeface="Arimo"/>
              </a:rPr>
              <a:t>Lack of resources for low-income families</a:t>
            </a:r>
          </a:p>
        </p:txBody>
      </p:sp>
      <p:sp>
        <p:nvSpPr>
          <p:cNvPr id="4" name="Freeform 4" descr="A cartoon of a dark skinned man with curly black hair and wearing a blue shirt. He is holding a megaphone up to his mouth with one hand and holding a blank sign in the other hand"/>
          <p:cNvSpPr/>
          <p:nvPr/>
        </p:nvSpPr>
        <p:spPr>
          <a:xfrm>
            <a:off x="1903531" y="6831858"/>
            <a:ext cx="4097934" cy="3455142"/>
          </a:xfrm>
          <a:custGeom>
            <a:avLst/>
            <a:gdLst/>
            <a:ahLst/>
            <a:cxnLst/>
            <a:rect l="l" t="t" r="r" b="b"/>
            <a:pathLst>
              <a:path w="4097934" h="3455142">
                <a:moveTo>
                  <a:pt x="0" y="0"/>
                </a:moveTo>
                <a:lnTo>
                  <a:pt x="4097934" y="0"/>
                </a:lnTo>
                <a:lnTo>
                  <a:pt x="4097934" y="3455142"/>
                </a:lnTo>
                <a:lnTo>
                  <a:pt x="0" y="34551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5" name="Freeform 5" descr="A cartoon of a light skinned woman with wavy black hair speaking into a megaphone"/>
          <p:cNvSpPr/>
          <p:nvPr/>
        </p:nvSpPr>
        <p:spPr>
          <a:xfrm>
            <a:off x="7070338" y="7084067"/>
            <a:ext cx="3040202" cy="3309933"/>
          </a:xfrm>
          <a:custGeom>
            <a:avLst/>
            <a:gdLst/>
            <a:ahLst/>
            <a:cxnLst/>
            <a:rect l="l" t="t" r="r" b="b"/>
            <a:pathLst>
              <a:path w="3040202" h="3309933">
                <a:moveTo>
                  <a:pt x="0" y="0"/>
                </a:moveTo>
                <a:lnTo>
                  <a:pt x="3040202" y="0"/>
                </a:lnTo>
                <a:lnTo>
                  <a:pt x="3040202" y="3309933"/>
                </a:lnTo>
                <a:lnTo>
                  <a:pt x="0" y="33099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6" name="Freeform 6">
            <a:extLst>
              <a:ext uri="{C183D7F6-B498-43B3-948B-1728B52AA6E4}">
                <adec:decorative xmlns:adec="http://schemas.microsoft.com/office/drawing/2017/decorative" val="1"/>
              </a:ext>
            </a:extLst>
          </p:cNvPr>
          <p:cNvSpPr/>
          <p:nvPr/>
        </p:nvSpPr>
        <p:spPr>
          <a:xfrm>
            <a:off x="15528025" y="5227060"/>
            <a:ext cx="893976" cy="1604798"/>
          </a:xfrm>
          <a:custGeom>
            <a:avLst/>
            <a:gdLst/>
            <a:ahLst/>
            <a:cxnLst/>
            <a:rect l="l" t="t" r="r" b="b"/>
            <a:pathLst>
              <a:path w="893976" h="1604798">
                <a:moveTo>
                  <a:pt x="0" y="0"/>
                </a:moveTo>
                <a:lnTo>
                  <a:pt x="893976" y="0"/>
                </a:lnTo>
                <a:lnTo>
                  <a:pt x="893976" y="1604798"/>
                </a:lnTo>
                <a:lnTo>
                  <a:pt x="0" y="16047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7" name="Freeform 7">
            <a:extLst>
              <a:ext uri="{C183D7F6-B498-43B3-948B-1728B52AA6E4}">
                <adec:decorative xmlns:adec="http://schemas.microsoft.com/office/drawing/2017/decorative" val="1"/>
              </a:ext>
            </a:extLst>
          </p:cNvPr>
          <p:cNvSpPr/>
          <p:nvPr/>
        </p:nvSpPr>
        <p:spPr>
          <a:xfrm>
            <a:off x="519651" y="4462864"/>
            <a:ext cx="1667376" cy="1064954"/>
          </a:xfrm>
          <a:custGeom>
            <a:avLst/>
            <a:gdLst/>
            <a:ahLst/>
            <a:cxnLst/>
            <a:rect l="l" t="t" r="r" b="b"/>
            <a:pathLst>
              <a:path w="1667376" h="1064954">
                <a:moveTo>
                  <a:pt x="0" y="0"/>
                </a:moveTo>
                <a:lnTo>
                  <a:pt x="1667376" y="0"/>
                </a:lnTo>
                <a:lnTo>
                  <a:pt x="1667376" y="1064954"/>
                </a:lnTo>
                <a:lnTo>
                  <a:pt x="0" y="10649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sp>
        <p:nvSpPr>
          <p:cNvPr id="8" name="Freeform 8">
            <a:extLst>
              <a:ext uri="{C183D7F6-B498-43B3-948B-1728B52AA6E4}">
                <adec:decorative xmlns:adec="http://schemas.microsoft.com/office/drawing/2017/decorative" val="1"/>
              </a:ext>
            </a:extLst>
          </p:cNvPr>
          <p:cNvSpPr/>
          <p:nvPr/>
        </p:nvSpPr>
        <p:spPr>
          <a:xfrm>
            <a:off x="15336342" y="1922283"/>
            <a:ext cx="2550919" cy="2649816"/>
          </a:xfrm>
          <a:custGeom>
            <a:avLst/>
            <a:gdLst/>
            <a:ahLst/>
            <a:cxnLst/>
            <a:rect l="l" t="t" r="r" b="b"/>
            <a:pathLst>
              <a:path w="2550919" h="2649816">
                <a:moveTo>
                  <a:pt x="0" y="0"/>
                </a:moveTo>
                <a:lnTo>
                  <a:pt x="2550919" y="0"/>
                </a:lnTo>
                <a:lnTo>
                  <a:pt x="2550919" y="2649815"/>
                </a:lnTo>
                <a:lnTo>
                  <a:pt x="0" y="264981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dirty="0"/>
          </a:p>
        </p:txBody>
      </p:sp>
      <p:sp>
        <p:nvSpPr>
          <p:cNvPr id="9" name="Freeform 9">
            <a:extLst>
              <a:ext uri="{C183D7F6-B498-43B3-948B-1728B52AA6E4}">
                <adec:decorative xmlns:adec="http://schemas.microsoft.com/office/drawing/2017/decorative" val="1"/>
              </a:ext>
            </a:extLst>
          </p:cNvPr>
          <p:cNvSpPr/>
          <p:nvPr/>
        </p:nvSpPr>
        <p:spPr>
          <a:xfrm>
            <a:off x="15664910" y="7084067"/>
            <a:ext cx="1514182" cy="1553928"/>
          </a:xfrm>
          <a:custGeom>
            <a:avLst/>
            <a:gdLst/>
            <a:ahLst/>
            <a:cxnLst/>
            <a:rect l="l" t="t" r="r" b="b"/>
            <a:pathLst>
              <a:path w="1514182" h="1553928">
                <a:moveTo>
                  <a:pt x="0" y="0"/>
                </a:moveTo>
                <a:lnTo>
                  <a:pt x="1514182" y="0"/>
                </a:lnTo>
                <a:lnTo>
                  <a:pt x="1514182" y="1553928"/>
                </a:lnTo>
                <a:lnTo>
                  <a:pt x="0" y="155392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dirty="0"/>
          </a:p>
        </p:txBody>
      </p:sp>
      <p:sp>
        <p:nvSpPr>
          <p:cNvPr id="10" name="Freeform 10">
            <a:extLst>
              <a:ext uri="{C183D7F6-B498-43B3-948B-1728B52AA6E4}">
                <adec:decorative xmlns:adec="http://schemas.microsoft.com/office/drawing/2017/decorative" val="1"/>
              </a:ext>
            </a:extLst>
          </p:cNvPr>
          <p:cNvSpPr/>
          <p:nvPr/>
        </p:nvSpPr>
        <p:spPr>
          <a:xfrm>
            <a:off x="12781" y="1555789"/>
            <a:ext cx="1340558" cy="1554004"/>
          </a:xfrm>
          <a:custGeom>
            <a:avLst/>
            <a:gdLst/>
            <a:ahLst/>
            <a:cxnLst/>
            <a:rect l="l" t="t" r="r" b="b"/>
            <a:pathLst>
              <a:path w="1340558" h="1554004">
                <a:moveTo>
                  <a:pt x="0" y="0"/>
                </a:moveTo>
                <a:lnTo>
                  <a:pt x="1340558" y="0"/>
                </a:lnTo>
                <a:lnTo>
                  <a:pt x="1340558" y="1554004"/>
                </a:lnTo>
                <a:lnTo>
                  <a:pt x="0" y="155400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E8D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955747" y="-870548"/>
            <a:ext cx="22808055" cy="12853455"/>
          </a:xfrm>
          <a:custGeom>
            <a:avLst/>
            <a:gdLst/>
            <a:ahLst/>
            <a:cxnLst/>
            <a:rect l="l" t="t" r="r" b="b"/>
            <a:pathLst>
              <a:path w="22808055" h="12853455">
                <a:moveTo>
                  <a:pt x="0" y="0"/>
                </a:moveTo>
                <a:lnTo>
                  <a:pt x="22808055" y="0"/>
                </a:lnTo>
                <a:lnTo>
                  <a:pt x="22808055" y="12853455"/>
                </a:lnTo>
                <a:lnTo>
                  <a:pt x="0" y="128534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7" name="TextBox 7"/>
          <p:cNvSpPr txBox="1">
            <a:spLocks noGrp="1"/>
          </p:cNvSpPr>
          <p:nvPr>
            <p:ph type="title" idx="4294967295"/>
          </p:nvPr>
        </p:nvSpPr>
        <p:spPr>
          <a:xfrm>
            <a:off x="1625621" y="218858"/>
            <a:ext cx="15036758" cy="9429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11C1F"/>
                </a:solidFill>
                <a:effectLst/>
                <a:uLnTx/>
                <a:uFillTx/>
                <a:latin typeface="Arimo Bold"/>
                <a:ea typeface="Arimo Bold"/>
                <a:cs typeface="Arimo Bold"/>
                <a:sym typeface="Arimo Bold"/>
              </a:rPr>
              <a:t>Disability and Equity Outcomes</a:t>
            </a:r>
          </a:p>
        </p:txBody>
      </p:sp>
      <p:sp>
        <p:nvSpPr>
          <p:cNvPr id="6" name="TextBox 6"/>
          <p:cNvSpPr txBox="1"/>
          <p:nvPr/>
        </p:nvSpPr>
        <p:spPr>
          <a:xfrm>
            <a:off x="4362822" y="2140133"/>
            <a:ext cx="9710110" cy="3983783"/>
          </a:xfrm>
          <a:prstGeom prst="rect">
            <a:avLst/>
          </a:prstGeom>
        </p:spPr>
        <p:txBody>
          <a:bodyPr lIns="0" tIns="0" rIns="0" bIns="0" rtlCol="0" anchor="t">
            <a:spAutoFit/>
          </a:bodyPr>
          <a:lstStyle/>
          <a:p>
            <a:pPr marL="604519" lvl="1" indent="-302260" algn="ctr">
              <a:lnSpc>
                <a:spcPts val="3863"/>
              </a:lnSpc>
              <a:buFont typeface="Arial"/>
              <a:buChar char="•"/>
            </a:pPr>
            <a:r>
              <a:rPr lang="en-US" sz="2799" dirty="0">
                <a:solidFill>
                  <a:srgbClr val="000000"/>
                </a:solidFill>
                <a:latin typeface="Nunito"/>
                <a:ea typeface="Nunito"/>
                <a:cs typeface="Nunito"/>
                <a:sym typeface="Nunito"/>
              </a:rPr>
              <a:t>Represent 17% of enrollment, but account for 2% of AP students, 4% of dual-enrolled students</a:t>
            </a:r>
          </a:p>
          <a:p>
            <a:pPr marL="604519" lvl="1" indent="-302260" algn="ctr">
              <a:lnSpc>
                <a:spcPts val="3863"/>
              </a:lnSpc>
              <a:buFont typeface="Arial"/>
              <a:buChar char="•"/>
            </a:pPr>
            <a:r>
              <a:rPr lang="en-US" sz="2799" dirty="0">
                <a:solidFill>
                  <a:srgbClr val="000000"/>
                </a:solidFill>
                <a:latin typeface="Nunito"/>
                <a:ea typeface="Nunito"/>
                <a:cs typeface="Nunito"/>
                <a:sym typeface="Nunito"/>
              </a:rPr>
              <a:t>~15% HS dropout rate, compared to ~5% national average</a:t>
            </a:r>
          </a:p>
          <a:p>
            <a:pPr marL="604519" lvl="1" indent="-302260" algn="ctr">
              <a:lnSpc>
                <a:spcPts val="3863"/>
              </a:lnSpc>
              <a:buFont typeface="Arial"/>
              <a:buChar char="•"/>
            </a:pPr>
            <a:r>
              <a:rPr lang="en-US" sz="2799" dirty="0">
                <a:solidFill>
                  <a:srgbClr val="000000"/>
                </a:solidFill>
                <a:latin typeface="Nunito"/>
                <a:ea typeface="Nunito"/>
                <a:cs typeface="Nunito"/>
                <a:sym typeface="Nunito"/>
              </a:rPr>
              <a:t>Around half as likely as national average to hold bachelor’s degree</a:t>
            </a:r>
          </a:p>
          <a:p>
            <a:pPr marL="604519" lvl="1" indent="-302260" algn="ctr">
              <a:lnSpc>
                <a:spcPts val="3863"/>
              </a:lnSpc>
              <a:spcBef>
                <a:spcPct val="0"/>
              </a:spcBef>
              <a:buFont typeface="Arial"/>
              <a:buChar char="•"/>
            </a:pPr>
            <a:r>
              <a:rPr lang="en-US" sz="2799" dirty="0">
                <a:solidFill>
                  <a:srgbClr val="000000"/>
                </a:solidFill>
                <a:latin typeface="Nunito"/>
                <a:ea typeface="Nunito"/>
                <a:cs typeface="Nunito"/>
                <a:sym typeface="Nunito"/>
              </a:rPr>
              <a:t>Less than half of students with disabilities request accommodations in college</a:t>
            </a:r>
          </a:p>
        </p:txBody>
      </p:sp>
      <p:sp>
        <p:nvSpPr>
          <p:cNvPr id="5" name="Freeform 5" descr="A boy with a hearing aid and a green shirt chats with a girl wearing a blue shirt"/>
          <p:cNvSpPr/>
          <p:nvPr/>
        </p:nvSpPr>
        <p:spPr>
          <a:xfrm>
            <a:off x="336810" y="3873254"/>
            <a:ext cx="3468250" cy="2540493"/>
          </a:xfrm>
          <a:custGeom>
            <a:avLst/>
            <a:gdLst/>
            <a:ahLst/>
            <a:cxnLst/>
            <a:rect l="l" t="t" r="r" b="b"/>
            <a:pathLst>
              <a:path w="3468250" h="2540493">
                <a:moveTo>
                  <a:pt x="0" y="0"/>
                </a:moveTo>
                <a:lnTo>
                  <a:pt x="3468250" y="0"/>
                </a:lnTo>
                <a:lnTo>
                  <a:pt x="3468250" y="2540492"/>
                </a:lnTo>
                <a:lnTo>
                  <a:pt x="0" y="2540492"/>
                </a:lnTo>
                <a:lnTo>
                  <a:pt x="0" y="0"/>
                </a:lnTo>
                <a:close/>
              </a:path>
            </a:pathLst>
          </a:custGeom>
          <a:blipFill>
            <a:blip r:embed="rId5"/>
            <a:stretch>
              <a:fillRect/>
            </a:stretch>
          </a:blipFill>
        </p:spPr>
        <p:txBody>
          <a:bodyPr/>
          <a:lstStyle/>
          <a:p>
            <a:endParaRPr lang="en-US" dirty="0"/>
          </a:p>
        </p:txBody>
      </p:sp>
      <p:sp>
        <p:nvSpPr>
          <p:cNvPr id="3" name="Freeform 3" descr="A cartoon 5 hands of various skin tones fist bumping together"/>
          <p:cNvSpPr/>
          <p:nvPr/>
        </p:nvSpPr>
        <p:spPr>
          <a:xfrm>
            <a:off x="14272205" y="1028700"/>
            <a:ext cx="3134171" cy="2926532"/>
          </a:xfrm>
          <a:custGeom>
            <a:avLst/>
            <a:gdLst/>
            <a:ahLst/>
            <a:cxnLst/>
            <a:rect l="l" t="t" r="r" b="b"/>
            <a:pathLst>
              <a:path w="3134171" h="2926532">
                <a:moveTo>
                  <a:pt x="0" y="0"/>
                </a:moveTo>
                <a:lnTo>
                  <a:pt x="3134171" y="0"/>
                </a:lnTo>
                <a:lnTo>
                  <a:pt x="3134171" y="2926532"/>
                </a:lnTo>
                <a:lnTo>
                  <a:pt x="0" y="2926532"/>
                </a:lnTo>
                <a:lnTo>
                  <a:pt x="0" y="0"/>
                </a:lnTo>
                <a:close/>
              </a:path>
            </a:pathLst>
          </a:custGeom>
          <a:blipFill>
            <a:blip r:embed="rId6"/>
            <a:stretch>
              <a:fillRect/>
            </a:stretch>
          </a:blipFill>
        </p:spPr>
        <p:txBody>
          <a:bodyPr/>
          <a:lstStyle/>
          <a:p>
            <a:endParaRPr lang="en-US" dirty="0"/>
          </a:p>
        </p:txBody>
      </p:sp>
      <p:sp>
        <p:nvSpPr>
          <p:cNvPr id="4" name="Freeform 4" descr="A black graduation cap"/>
          <p:cNvSpPr/>
          <p:nvPr/>
        </p:nvSpPr>
        <p:spPr>
          <a:xfrm>
            <a:off x="13596837" y="6981500"/>
            <a:ext cx="3809539" cy="2888323"/>
          </a:xfrm>
          <a:custGeom>
            <a:avLst/>
            <a:gdLst/>
            <a:ahLst/>
            <a:cxnLst/>
            <a:rect l="l" t="t" r="r" b="b"/>
            <a:pathLst>
              <a:path w="3809539" h="2888323">
                <a:moveTo>
                  <a:pt x="0" y="0"/>
                </a:moveTo>
                <a:lnTo>
                  <a:pt x="3809539" y="0"/>
                </a:lnTo>
                <a:lnTo>
                  <a:pt x="3809539" y="2888324"/>
                </a:lnTo>
                <a:lnTo>
                  <a:pt x="0" y="2888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E8D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2359555" y="-439846"/>
            <a:ext cx="21832683" cy="11338894"/>
          </a:xfrm>
          <a:custGeom>
            <a:avLst/>
            <a:gdLst/>
            <a:ahLst/>
            <a:cxnLst/>
            <a:rect l="l" t="t" r="r" b="b"/>
            <a:pathLst>
              <a:path w="21832683" h="11338894">
                <a:moveTo>
                  <a:pt x="0" y="0"/>
                </a:moveTo>
                <a:lnTo>
                  <a:pt x="21832683" y="0"/>
                </a:lnTo>
                <a:lnTo>
                  <a:pt x="21832683" y="11338894"/>
                </a:lnTo>
                <a:lnTo>
                  <a:pt x="0" y="11338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Freeform 3">
            <a:extLst>
              <a:ext uri="{C183D7F6-B498-43B3-948B-1728B52AA6E4}">
                <adec:decorative xmlns:adec="http://schemas.microsoft.com/office/drawing/2017/decorative" val="1"/>
              </a:ext>
            </a:extLst>
          </p:cNvPr>
          <p:cNvSpPr/>
          <p:nvPr/>
        </p:nvSpPr>
        <p:spPr>
          <a:xfrm>
            <a:off x="193652" y="415208"/>
            <a:ext cx="17780000" cy="9551522"/>
          </a:xfrm>
          <a:custGeom>
            <a:avLst/>
            <a:gdLst/>
            <a:ahLst/>
            <a:cxnLst/>
            <a:rect l="l" t="t" r="r" b="b"/>
            <a:pathLst>
              <a:path w="17780000" h="9551522">
                <a:moveTo>
                  <a:pt x="0" y="0"/>
                </a:moveTo>
                <a:lnTo>
                  <a:pt x="17780000" y="0"/>
                </a:lnTo>
                <a:lnTo>
                  <a:pt x="17780000" y="9551522"/>
                </a:lnTo>
                <a:lnTo>
                  <a:pt x="0" y="95515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5" name="TextBox 5"/>
          <p:cNvSpPr txBox="1">
            <a:spLocks noGrp="1"/>
          </p:cNvSpPr>
          <p:nvPr>
            <p:ph type="title" idx="4294967295"/>
          </p:nvPr>
        </p:nvSpPr>
        <p:spPr>
          <a:xfrm>
            <a:off x="1544425" y="405683"/>
            <a:ext cx="15225150" cy="9239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111C1F"/>
                </a:solidFill>
                <a:effectLst/>
                <a:uLnTx/>
                <a:uFillTx/>
                <a:latin typeface="Lilita One"/>
                <a:ea typeface="Lilita One"/>
                <a:cs typeface="Lilita One"/>
                <a:sym typeface="Lilita One"/>
              </a:rPr>
              <a:t>Disability and Discipline</a:t>
            </a:r>
          </a:p>
        </p:txBody>
      </p:sp>
      <p:sp>
        <p:nvSpPr>
          <p:cNvPr id="6" name="TextBox 6"/>
          <p:cNvSpPr txBox="1"/>
          <p:nvPr/>
        </p:nvSpPr>
        <p:spPr>
          <a:xfrm>
            <a:off x="1544425" y="1670773"/>
            <a:ext cx="16057510" cy="3786759"/>
          </a:xfrm>
          <a:prstGeom prst="rect">
            <a:avLst/>
          </a:prstGeom>
        </p:spPr>
        <p:txBody>
          <a:bodyPr lIns="0" tIns="0" rIns="0" bIns="0" rtlCol="0" anchor="t">
            <a:spAutoFit/>
          </a:bodyPr>
          <a:lstStyle/>
          <a:p>
            <a:pPr marL="1057084" lvl="1" indent="-528542" algn="l">
              <a:lnSpc>
                <a:spcPts val="4277"/>
              </a:lnSpc>
              <a:buFont typeface="Arial"/>
              <a:buChar char="•"/>
            </a:pPr>
            <a:r>
              <a:rPr lang="en-US" sz="3099" dirty="0">
                <a:solidFill>
                  <a:srgbClr val="111C1F"/>
                </a:solidFill>
                <a:latin typeface="Nunito"/>
                <a:ea typeface="Nunito"/>
                <a:cs typeface="Nunito"/>
                <a:sym typeface="Nunito"/>
              </a:rPr>
              <a:t>Represent 17% of enrollment but 29% of those suspended, 21% of those expelled, 27% of those referred to law enforcement</a:t>
            </a:r>
          </a:p>
          <a:p>
            <a:pPr marL="1057084" lvl="1" indent="-528542" algn="l">
              <a:lnSpc>
                <a:spcPts val="4277"/>
              </a:lnSpc>
              <a:buFont typeface="Arial"/>
              <a:buChar char="•"/>
            </a:pPr>
            <a:r>
              <a:rPr lang="en-US" sz="3099" dirty="0">
                <a:solidFill>
                  <a:srgbClr val="111C1F"/>
                </a:solidFill>
                <a:latin typeface="Nunito"/>
                <a:ea typeface="Nunito"/>
                <a:cs typeface="Nunito"/>
                <a:sym typeface="Nunito"/>
              </a:rPr>
              <a:t>Should not be punished for behavior caused by disability</a:t>
            </a:r>
          </a:p>
          <a:p>
            <a:pPr marL="1057084" lvl="1" indent="-528542" algn="l">
              <a:lnSpc>
                <a:spcPts val="4277"/>
              </a:lnSpc>
              <a:buFont typeface="Arial"/>
              <a:buChar char="•"/>
            </a:pPr>
            <a:r>
              <a:rPr lang="en-US" sz="3099" dirty="0">
                <a:solidFill>
                  <a:srgbClr val="111C1F"/>
                </a:solidFill>
                <a:latin typeface="Nunito"/>
                <a:ea typeface="Nunito"/>
                <a:cs typeface="Nunito"/>
                <a:sym typeface="Nunito"/>
              </a:rPr>
              <a:t>Removal &gt;= 10 days: change in placement</a:t>
            </a:r>
          </a:p>
          <a:p>
            <a:pPr marL="1057084" lvl="1" indent="-528542" algn="l">
              <a:lnSpc>
                <a:spcPts val="4277"/>
              </a:lnSpc>
              <a:buFont typeface="Arial"/>
              <a:buChar char="•"/>
            </a:pPr>
            <a:r>
              <a:rPr lang="en-US" sz="3099" dirty="0">
                <a:solidFill>
                  <a:srgbClr val="111C1F"/>
                </a:solidFill>
                <a:latin typeface="Nunito"/>
                <a:ea typeface="Nunito"/>
                <a:cs typeface="Nunito"/>
                <a:sym typeface="Nunito"/>
              </a:rPr>
              <a:t>Parental notice and informed of rights</a:t>
            </a:r>
          </a:p>
          <a:p>
            <a:pPr marL="1057084" lvl="1" indent="-528542" algn="l">
              <a:lnSpc>
                <a:spcPts val="4277"/>
              </a:lnSpc>
              <a:buFont typeface="Arial"/>
              <a:buChar char="•"/>
            </a:pPr>
            <a:r>
              <a:rPr lang="en-US" sz="3099" dirty="0">
                <a:solidFill>
                  <a:srgbClr val="111C1F"/>
                </a:solidFill>
                <a:latin typeface="Nunito"/>
                <a:ea typeface="Nunito"/>
                <a:cs typeface="Nunito"/>
                <a:sym typeface="Nunito"/>
              </a:rPr>
              <a:t>Dept. of Education has repeatedly found frequent violations of discipline rules</a:t>
            </a:r>
          </a:p>
          <a:p>
            <a:pPr marL="1057365" lvl="1" indent="-528682" algn="l">
              <a:lnSpc>
                <a:spcPts val="4277"/>
              </a:lnSpc>
              <a:buFont typeface="Arial"/>
              <a:buChar char="•"/>
            </a:pPr>
            <a:r>
              <a:rPr lang="en-US" sz="3099" dirty="0">
                <a:solidFill>
                  <a:srgbClr val="111C1F"/>
                </a:solidFill>
                <a:latin typeface="Nunito"/>
                <a:ea typeface="Nunito"/>
                <a:cs typeface="Nunito"/>
                <a:sym typeface="Nunito"/>
              </a:rPr>
              <a:t>Special cases: weapons, drugs</a:t>
            </a:r>
          </a:p>
        </p:txBody>
      </p:sp>
      <p:sp>
        <p:nvSpPr>
          <p:cNvPr id="4" name="Freeform 4" descr="A woman with black hair in a wheelchair with her hands placed on her knees. She is wearing a pink sweater."/>
          <p:cNvSpPr/>
          <p:nvPr/>
        </p:nvSpPr>
        <p:spPr>
          <a:xfrm>
            <a:off x="13694697" y="5314657"/>
            <a:ext cx="3074878" cy="4114800"/>
          </a:xfrm>
          <a:custGeom>
            <a:avLst/>
            <a:gdLst/>
            <a:ahLst/>
            <a:cxnLst/>
            <a:rect l="l" t="t" r="r" b="b"/>
            <a:pathLst>
              <a:path w="3074878" h="4114800">
                <a:moveTo>
                  <a:pt x="0" y="0"/>
                </a:moveTo>
                <a:lnTo>
                  <a:pt x="3074878" y="0"/>
                </a:lnTo>
                <a:lnTo>
                  <a:pt x="307487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E8D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2350030" y="-439846"/>
            <a:ext cx="21832683" cy="11338894"/>
          </a:xfrm>
          <a:custGeom>
            <a:avLst/>
            <a:gdLst/>
            <a:ahLst/>
            <a:cxnLst/>
            <a:rect l="l" t="t" r="r" b="b"/>
            <a:pathLst>
              <a:path w="21832683" h="11338894">
                <a:moveTo>
                  <a:pt x="0" y="0"/>
                </a:moveTo>
                <a:lnTo>
                  <a:pt x="21832683" y="0"/>
                </a:lnTo>
                <a:lnTo>
                  <a:pt x="21832683" y="11338894"/>
                </a:lnTo>
                <a:lnTo>
                  <a:pt x="0" y="11338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TextBox 6"/>
          <p:cNvSpPr txBox="1">
            <a:spLocks noGrp="1"/>
          </p:cNvSpPr>
          <p:nvPr>
            <p:ph type="title" idx="4294967295"/>
          </p:nvPr>
        </p:nvSpPr>
        <p:spPr>
          <a:xfrm>
            <a:off x="1544425" y="405683"/>
            <a:ext cx="15225150" cy="9239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111C1F"/>
                </a:solidFill>
                <a:effectLst/>
                <a:uLnTx/>
                <a:uFillTx/>
                <a:latin typeface="Lilita One"/>
                <a:ea typeface="Lilita One"/>
                <a:cs typeface="Lilita One"/>
                <a:sym typeface="Lilita One"/>
              </a:rPr>
              <a:t>Disability and Juvenile Justice</a:t>
            </a:r>
          </a:p>
        </p:txBody>
      </p:sp>
      <p:sp>
        <p:nvSpPr>
          <p:cNvPr id="7" name="TextBox 7"/>
          <p:cNvSpPr txBox="1"/>
          <p:nvPr/>
        </p:nvSpPr>
        <p:spPr>
          <a:xfrm>
            <a:off x="1031450" y="1596161"/>
            <a:ext cx="15107281" cy="3228975"/>
          </a:xfrm>
          <a:prstGeom prst="rect">
            <a:avLst/>
          </a:prstGeom>
        </p:spPr>
        <p:txBody>
          <a:bodyPr lIns="0" tIns="0" rIns="0" bIns="0" rtlCol="0" anchor="t">
            <a:spAutoFit/>
          </a:bodyPr>
          <a:lstStyle/>
          <a:p>
            <a:pPr marL="755651" lvl="1" indent="-377825" algn="l">
              <a:lnSpc>
                <a:spcPts val="4200"/>
              </a:lnSpc>
              <a:buFont typeface="Arial"/>
              <a:buChar char="•"/>
            </a:pPr>
            <a:r>
              <a:rPr lang="en-US" sz="3500" dirty="0">
                <a:solidFill>
                  <a:srgbClr val="111C1F"/>
                </a:solidFill>
                <a:latin typeface="Arimo"/>
                <a:ea typeface="Arimo"/>
                <a:cs typeface="Arimo"/>
                <a:sym typeface="Arimo"/>
              </a:rPr>
              <a:t>Up to 70% of youth in JJ network have a disability</a:t>
            </a:r>
          </a:p>
          <a:p>
            <a:pPr marL="755651" lvl="1" indent="-377825" algn="l">
              <a:lnSpc>
                <a:spcPts val="4200"/>
              </a:lnSpc>
              <a:buFont typeface="Arial"/>
              <a:buChar char="•"/>
            </a:pPr>
            <a:r>
              <a:rPr lang="en-US" sz="3500" dirty="0">
                <a:solidFill>
                  <a:srgbClr val="111C1F"/>
                </a:solidFill>
                <a:latin typeface="Arimo"/>
                <a:ea typeface="Arimo"/>
                <a:cs typeface="Arimo"/>
                <a:sym typeface="Arimo"/>
              </a:rPr>
              <a:t>Lack of compliance with IDEA in juvenile facilities</a:t>
            </a:r>
          </a:p>
          <a:p>
            <a:pPr marL="755651" lvl="1" indent="-377825" algn="l">
              <a:lnSpc>
                <a:spcPts val="4200"/>
              </a:lnSpc>
              <a:buFont typeface="Arial"/>
              <a:buChar char="•"/>
            </a:pPr>
            <a:r>
              <a:rPr lang="en-US" sz="3500" dirty="0">
                <a:solidFill>
                  <a:srgbClr val="111C1F"/>
                </a:solidFill>
                <a:latin typeface="Arimo"/>
                <a:ea typeface="Arimo"/>
                <a:cs typeface="Arimo"/>
                <a:sym typeface="Arimo"/>
              </a:rPr>
              <a:t>“School-to-prison” pipeline: lack of support, missed early intervention</a:t>
            </a:r>
          </a:p>
          <a:p>
            <a:pPr marL="755651" lvl="1" indent="-377825" algn="l">
              <a:lnSpc>
                <a:spcPts val="4200"/>
              </a:lnSpc>
              <a:buFont typeface="Arial"/>
              <a:buChar char="•"/>
            </a:pPr>
            <a:r>
              <a:rPr lang="en-US" sz="3500" dirty="0">
                <a:solidFill>
                  <a:srgbClr val="111C1F"/>
                </a:solidFill>
                <a:latin typeface="Arimo"/>
                <a:ea typeface="Arimo"/>
                <a:cs typeface="Arimo"/>
                <a:sym typeface="Arimo"/>
              </a:rPr>
              <a:t>Undiagnosed learning/emotional disabilities or disorders</a:t>
            </a:r>
          </a:p>
          <a:p>
            <a:pPr marL="755651" lvl="1" indent="-377825" algn="l">
              <a:lnSpc>
                <a:spcPts val="4200"/>
              </a:lnSpc>
              <a:buFont typeface="Arial"/>
              <a:buChar char="•"/>
            </a:pPr>
            <a:r>
              <a:rPr lang="en-US" sz="3500" dirty="0">
                <a:solidFill>
                  <a:srgbClr val="111C1F"/>
                </a:solidFill>
                <a:latin typeface="Arimo"/>
                <a:ea typeface="Arimo"/>
                <a:cs typeface="Arimo"/>
                <a:sym typeface="Arimo"/>
              </a:rPr>
              <a:t>Ensure behavioral issues addressed through supports, screenings, restorative justice</a:t>
            </a:r>
          </a:p>
        </p:txBody>
      </p:sp>
      <p:sp>
        <p:nvSpPr>
          <p:cNvPr id="4" name="Freeform 4" descr="A dark-skinned judge in a suit holding a gavel and sitting behind a table. "/>
          <p:cNvSpPr/>
          <p:nvPr/>
        </p:nvSpPr>
        <p:spPr>
          <a:xfrm>
            <a:off x="1544425" y="5506923"/>
            <a:ext cx="2865397" cy="4114800"/>
          </a:xfrm>
          <a:custGeom>
            <a:avLst/>
            <a:gdLst/>
            <a:ahLst/>
            <a:cxnLst/>
            <a:rect l="l" t="t" r="r" b="b"/>
            <a:pathLst>
              <a:path w="2865397" h="4114800">
                <a:moveTo>
                  <a:pt x="0" y="0"/>
                </a:moveTo>
                <a:lnTo>
                  <a:pt x="2865397" y="0"/>
                </a:lnTo>
                <a:lnTo>
                  <a:pt x="286539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5" name="Freeform 5" descr="A seal with a scale in the middle, signifying justice. The seal and scale are both a gold color."/>
          <p:cNvSpPr/>
          <p:nvPr/>
        </p:nvSpPr>
        <p:spPr>
          <a:xfrm>
            <a:off x="7099600" y="550692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3" name="Freeform 3" descr="A black gavel hitting the stand."/>
          <p:cNvSpPr/>
          <p:nvPr/>
        </p:nvSpPr>
        <p:spPr>
          <a:xfrm>
            <a:off x="12694707" y="6329155"/>
            <a:ext cx="3632805" cy="2787352"/>
          </a:xfrm>
          <a:custGeom>
            <a:avLst/>
            <a:gdLst/>
            <a:ahLst/>
            <a:cxnLst/>
            <a:rect l="l" t="t" r="r" b="b"/>
            <a:pathLst>
              <a:path w="3632805" h="2787352">
                <a:moveTo>
                  <a:pt x="0" y="0"/>
                </a:moveTo>
                <a:lnTo>
                  <a:pt x="3632805" y="0"/>
                </a:lnTo>
                <a:lnTo>
                  <a:pt x="3632805" y="2787353"/>
                </a:lnTo>
                <a:lnTo>
                  <a:pt x="0" y="27873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E8D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554648" y="-899523"/>
            <a:ext cx="20473346" cy="12854683"/>
          </a:xfrm>
          <a:custGeom>
            <a:avLst/>
            <a:gdLst/>
            <a:ahLst/>
            <a:cxnLst/>
            <a:rect l="l" t="t" r="r" b="b"/>
            <a:pathLst>
              <a:path w="20473346" h="12854683">
                <a:moveTo>
                  <a:pt x="0" y="0"/>
                </a:moveTo>
                <a:lnTo>
                  <a:pt x="20473346" y="0"/>
                </a:lnTo>
                <a:lnTo>
                  <a:pt x="20473346" y="12854683"/>
                </a:lnTo>
                <a:lnTo>
                  <a:pt x="0" y="128546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TextBox 6"/>
          <p:cNvSpPr txBox="1">
            <a:spLocks noGrp="1"/>
          </p:cNvSpPr>
          <p:nvPr>
            <p:ph type="title" idx="4294967295"/>
          </p:nvPr>
        </p:nvSpPr>
        <p:spPr>
          <a:xfrm>
            <a:off x="3881940" y="317035"/>
            <a:ext cx="11494738" cy="18573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11C1F"/>
                </a:solidFill>
                <a:effectLst/>
                <a:uLnTx/>
                <a:uFillTx/>
                <a:latin typeface="Arimo Bold"/>
                <a:ea typeface="Arimo Bold"/>
                <a:cs typeface="Arimo Bold"/>
                <a:sym typeface="Arimo Bold"/>
              </a:rPr>
              <a:t>Access to Public Programs and Services</a:t>
            </a:r>
          </a:p>
        </p:txBody>
      </p:sp>
      <p:sp>
        <p:nvSpPr>
          <p:cNvPr id="7" name="TextBox 7"/>
          <p:cNvSpPr txBox="1"/>
          <p:nvPr/>
        </p:nvSpPr>
        <p:spPr>
          <a:xfrm>
            <a:off x="551557" y="2342155"/>
            <a:ext cx="17184886" cy="2693045"/>
          </a:xfrm>
          <a:prstGeom prst="rect">
            <a:avLst/>
          </a:prstGeom>
        </p:spPr>
        <p:txBody>
          <a:bodyPr lIns="0" tIns="0" rIns="0" bIns="0" rtlCol="0" anchor="t">
            <a:spAutoFit/>
          </a:bodyPr>
          <a:lstStyle/>
          <a:p>
            <a:pPr marL="755651" lvl="1" indent="-377825" algn="ctr">
              <a:lnSpc>
                <a:spcPts val="4200"/>
              </a:lnSpc>
              <a:buFont typeface="Arial"/>
              <a:buChar char="•"/>
            </a:pPr>
            <a:r>
              <a:rPr lang="en-US" sz="3500" dirty="0">
                <a:solidFill>
                  <a:srgbClr val="111C1F"/>
                </a:solidFill>
                <a:latin typeface="Arimo"/>
                <a:ea typeface="Arimo"/>
                <a:cs typeface="Arimo"/>
                <a:sym typeface="Arimo"/>
              </a:rPr>
              <a:t>Titles II and III of ADA ensure participation in all public programs, not just school</a:t>
            </a:r>
          </a:p>
          <a:p>
            <a:pPr marL="755651" lvl="1" indent="-377825" algn="ctr">
              <a:lnSpc>
                <a:spcPts val="4200"/>
              </a:lnSpc>
              <a:buFont typeface="Arial"/>
              <a:buChar char="•"/>
            </a:pPr>
            <a:r>
              <a:rPr lang="en-US" sz="3500" dirty="0">
                <a:solidFill>
                  <a:srgbClr val="111C1F"/>
                </a:solidFill>
                <a:latin typeface="Arimo"/>
                <a:ea typeface="Arimo"/>
                <a:cs typeface="Arimo"/>
                <a:sym typeface="Arimo"/>
              </a:rPr>
              <a:t>Ex: recreation, libraries, parks, camps, transportation</a:t>
            </a:r>
          </a:p>
          <a:p>
            <a:pPr marL="755651" lvl="1" indent="-377825" algn="ctr">
              <a:lnSpc>
                <a:spcPts val="4200"/>
              </a:lnSpc>
              <a:buFont typeface="Arial"/>
              <a:buChar char="•"/>
            </a:pPr>
            <a:r>
              <a:rPr lang="en-US" sz="3500" dirty="0">
                <a:solidFill>
                  <a:srgbClr val="111C1F"/>
                </a:solidFill>
                <a:latin typeface="Arimo"/>
                <a:ea typeface="Arimo"/>
                <a:cs typeface="Arimo"/>
                <a:sym typeface="Arimo"/>
              </a:rPr>
              <a:t>Need to comply with ADA Accessible Design standards, reasonable accommodations</a:t>
            </a:r>
          </a:p>
          <a:p>
            <a:pPr marL="755651" lvl="1" indent="-377825" algn="ctr">
              <a:lnSpc>
                <a:spcPts val="4200"/>
              </a:lnSpc>
              <a:buFont typeface="Arial"/>
              <a:buChar char="•"/>
            </a:pPr>
            <a:r>
              <a:rPr lang="en-US" sz="3500" dirty="0">
                <a:solidFill>
                  <a:srgbClr val="111C1F"/>
                </a:solidFill>
                <a:latin typeface="Arimo"/>
                <a:ea typeface="Arimo"/>
                <a:cs typeface="Arimo"/>
                <a:sym typeface="Arimo"/>
              </a:rPr>
              <a:t>Participation must be the same as non-disabled individuals</a:t>
            </a:r>
          </a:p>
        </p:txBody>
      </p:sp>
      <p:sp>
        <p:nvSpPr>
          <p:cNvPr id="4" name="Freeform 4" descr="A tent set up for camping in the backdrop of a large forest filled with tall green trees."/>
          <p:cNvSpPr/>
          <p:nvPr/>
        </p:nvSpPr>
        <p:spPr>
          <a:xfrm>
            <a:off x="2129739" y="5527818"/>
            <a:ext cx="3195844" cy="2678698"/>
          </a:xfrm>
          <a:custGeom>
            <a:avLst/>
            <a:gdLst/>
            <a:ahLst/>
            <a:cxnLst/>
            <a:rect l="l" t="t" r="r" b="b"/>
            <a:pathLst>
              <a:path w="3195844" h="2678698">
                <a:moveTo>
                  <a:pt x="0" y="0"/>
                </a:moveTo>
                <a:lnTo>
                  <a:pt x="3195844" y="0"/>
                </a:lnTo>
                <a:lnTo>
                  <a:pt x="3195844" y="2678698"/>
                </a:lnTo>
                <a:lnTo>
                  <a:pt x="0" y="2678698"/>
                </a:lnTo>
                <a:lnTo>
                  <a:pt x="0" y="0"/>
                </a:lnTo>
                <a:close/>
              </a:path>
            </a:pathLst>
          </a:custGeom>
          <a:blipFill>
            <a:blip r:embed="rId4"/>
            <a:stretch>
              <a:fillRect/>
            </a:stretch>
          </a:blipFill>
        </p:spPr>
        <p:txBody>
          <a:bodyPr/>
          <a:lstStyle/>
          <a:p>
            <a:endParaRPr lang="en-US" dirty="0"/>
          </a:p>
        </p:txBody>
      </p:sp>
      <p:sp>
        <p:nvSpPr>
          <p:cNvPr id="5" name="Freeform 5" descr="A red library with several windows and a yellow door and stairs in front."/>
          <p:cNvSpPr/>
          <p:nvPr/>
        </p:nvSpPr>
        <p:spPr>
          <a:xfrm>
            <a:off x="5786386" y="5527818"/>
            <a:ext cx="6083710" cy="4114800"/>
          </a:xfrm>
          <a:custGeom>
            <a:avLst/>
            <a:gdLst/>
            <a:ahLst/>
            <a:cxnLst/>
            <a:rect l="l" t="t" r="r" b="b"/>
            <a:pathLst>
              <a:path w="6083710" h="4114800">
                <a:moveTo>
                  <a:pt x="0" y="0"/>
                </a:moveTo>
                <a:lnTo>
                  <a:pt x="6083709" y="0"/>
                </a:lnTo>
                <a:lnTo>
                  <a:pt x="608370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 name="Freeform 3" descr="A man wearing a green shirt who is jogging. In the background, there are several trees and grass."/>
          <p:cNvSpPr/>
          <p:nvPr/>
        </p:nvSpPr>
        <p:spPr>
          <a:xfrm>
            <a:off x="13079720" y="5143500"/>
            <a:ext cx="5208280" cy="4114800"/>
          </a:xfrm>
          <a:custGeom>
            <a:avLst/>
            <a:gdLst/>
            <a:ahLst/>
            <a:cxnLst/>
            <a:rect l="l" t="t" r="r" b="b"/>
            <a:pathLst>
              <a:path w="5208280" h="4114800">
                <a:moveTo>
                  <a:pt x="0" y="0"/>
                </a:moveTo>
                <a:lnTo>
                  <a:pt x="5208280" y="0"/>
                </a:lnTo>
                <a:lnTo>
                  <a:pt x="520828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E8D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990600" y="-1104900"/>
            <a:ext cx="20905217" cy="14137161"/>
          </a:xfrm>
          <a:custGeom>
            <a:avLst/>
            <a:gdLst/>
            <a:ahLst/>
            <a:cxnLst/>
            <a:rect l="l" t="t" r="r" b="b"/>
            <a:pathLst>
              <a:path w="20905217" h="14137161">
                <a:moveTo>
                  <a:pt x="0" y="0"/>
                </a:moveTo>
                <a:lnTo>
                  <a:pt x="20905217" y="0"/>
                </a:lnTo>
                <a:lnTo>
                  <a:pt x="20905217" y="14137161"/>
                </a:lnTo>
                <a:lnTo>
                  <a:pt x="0" y="141371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TextBox 6"/>
          <p:cNvSpPr txBox="1">
            <a:spLocks noGrp="1"/>
          </p:cNvSpPr>
          <p:nvPr>
            <p:ph type="title" idx="4294967295"/>
          </p:nvPr>
        </p:nvSpPr>
        <p:spPr>
          <a:xfrm>
            <a:off x="2438400" y="217366"/>
            <a:ext cx="11494738" cy="9429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11C1F"/>
                </a:solidFill>
                <a:effectLst/>
                <a:uLnTx/>
                <a:uFillTx/>
                <a:latin typeface="Arimo Bold"/>
                <a:ea typeface="Arimo Bold"/>
                <a:cs typeface="Arimo Bold"/>
                <a:sym typeface="Arimo Bold"/>
              </a:rPr>
              <a:t>Self-Advocacy Tips</a:t>
            </a:r>
          </a:p>
        </p:txBody>
      </p:sp>
      <p:sp>
        <p:nvSpPr>
          <p:cNvPr id="7" name="TextBox 7"/>
          <p:cNvSpPr txBox="1"/>
          <p:nvPr/>
        </p:nvSpPr>
        <p:spPr>
          <a:xfrm>
            <a:off x="650915" y="1521181"/>
            <a:ext cx="16807646" cy="3762375"/>
          </a:xfrm>
          <a:prstGeom prst="rect">
            <a:avLst/>
          </a:prstGeom>
        </p:spPr>
        <p:txBody>
          <a:bodyPr lIns="0" tIns="0" rIns="0" bIns="0" rtlCol="0" anchor="t">
            <a:spAutoFit/>
          </a:bodyPr>
          <a:lstStyle/>
          <a:p>
            <a:pPr marL="755651" lvl="1" indent="-377825" algn="l">
              <a:lnSpc>
                <a:spcPts val="4200"/>
              </a:lnSpc>
              <a:buFont typeface="Arial"/>
              <a:buChar char="•"/>
            </a:pPr>
            <a:r>
              <a:rPr lang="en-US" sz="3500" dirty="0">
                <a:solidFill>
                  <a:srgbClr val="111C1F"/>
                </a:solidFill>
                <a:latin typeface="Arimo"/>
                <a:ea typeface="Arimo"/>
                <a:cs typeface="Arimo"/>
                <a:sym typeface="Arimo"/>
              </a:rPr>
              <a:t>Advocate </a:t>
            </a:r>
            <a:r>
              <a:rPr lang="en-US" sz="3500" u="sng" dirty="0">
                <a:solidFill>
                  <a:srgbClr val="111C1F"/>
                </a:solidFill>
                <a:latin typeface="Arimo"/>
                <a:ea typeface="Arimo"/>
                <a:cs typeface="Arimo"/>
                <a:sym typeface="Arimo"/>
              </a:rPr>
              <a:t>early</a:t>
            </a:r>
            <a:r>
              <a:rPr lang="en-US" sz="3500" dirty="0">
                <a:solidFill>
                  <a:srgbClr val="111C1F"/>
                </a:solidFill>
                <a:latin typeface="Arimo"/>
                <a:ea typeface="Arimo"/>
                <a:cs typeface="Arimo"/>
                <a:sym typeface="Arimo"/>
              </a:rPr>
              <a:t>!</a:t>
            </a:r>
          </a:p>
          <a:p>
            <a:pPr marL="755651" lvl="1" indent="-377825" algn="l">
              <a:lnSpc>
                <a:spcPts val="4200"/>
              </a:lnSpc>
              <a:buFont typeface="Arial"/>
              <a:buChar char="•"/>
            </a:pPr>
            <a:r>
              <a:rPr lang="en-US" sz="3500" dirty="0">
                <a:solidFill>
                  <a:srgbClr val="111C1F"/>
                </a:solidFill>
                <a:latin typeface="Arimo"/>
                <a:ea typeface="Arimo"/>
                <a:cs typeface="Arimo"/>
                <a:sym typeface="Arimo"/>
              </a:rPr>
              <a:t>In case of conflict with school, reach out to third parties or local advocates.</a:t>
            </a:r>
          </a:p>
          <a:p>
            <a:pPr marL="755651" lvl="1" indent="-377825" algn="l">
              <a:lnSpc>
                <a:spcPts val="4200"/>
              </a:lnSpc>
              <a:buFont typeface="Arial"/>
              <a:buChar char="•"/>
            </a:pPr>
            <a:r>
              <a:rPr lang="en-US" sz="3500" dirty="0">
                <a:solidFill>
                  <a:srgbClr val="111C1F"/>
                </a:solidFill>
                <a:latin typeface="Arimo"/>
                <a:ea typeface="Arimo"/>
                <a:cs typeface="Arimo"/>
                <a:sym typeface="Arimo"/>
              </a:rPr>
              <a:t>Know your rights (ADA, 504/IEPs, IDEA)!</a:t>
            </a:r>
          </a:p>
          <a:p>
            <a:pPr marL="755651" lvl="1" indent="-377825" algn="l">
              <a:lnSpc>
                <a:spcPts val="4200"/>
              </a:lnSpc>
              <a:buFont typeface="Arial"/>
              <a:buChar char="•"/>
            </a:pPr>
            <a:r>
              <a:rPr lang="en-US" sz="3500" dirty="0">
                <a:solidFill>
                  <a:srgbClr val="111C1F"/>
                </a:solidFill>
                <a:latin typeface="Arimo"/>
                <a:ea typeface="Arimo"/>
                <a:cs typeface="Arimo"/>
                <a:sym typeface="Arimo"/>
              </a:rPr>
              <a:t>Document everything in writing.</a:t>
            </a:r>
          </a:p>
          <a:p>
            <a:pPr marL="755651" lvl="1" indent="-377825" algn="l">
              <a:lnSpc>
                <a:spcPts val="4200"/>
              </a:lnSpc>
              <a:buFont typeface="Arial"/>
              <a:buChar char="•"/>
            </a:pPr>
            <a:r>
              <a:rPr lang="en-US" sz="3500" dirty="0">
                <a:solidFill>
                  <a:srgbClr val="111C1F"/>
                </a:solidFill>
                <a:latin typeface="Arimo"/>
                <a:ea typeface="Arimo"/>
                <a:cs typeface="Arimo"/>
                <a:sym typeface="Arimo"/>
              </a:rPr>
              <a:t>Speak up beyond school!</a:t>
            </a:r>
          </a:p>
          <a:p>
            <a:pPr marL="755651" lvl="1" indent="-377825" algn="l">
              <a:lnSpc>
                <a:spcPts val="4200"/>
              </a:lnSpc>
              <a:buFont typeface="Arial"/>
              <a:buChar char="•"/>
            </a:pPr>
            <a:r>
              <a:rPr lang="en-US" sz="3500" dirty="0">
                <a:solidFill>
                  <a:srgbClr val="111C1F"/>
                </a:solidFill>
                <a:latin typeface="Arimo"/>
                <a:ea typeface="Arimo"/>
                <a:cs typeface="Arimo"/>
                <a:sym typeface="Arimo"/>
              </a:rPr>
              <a:t>Be firm, but respectful.</a:t>
            </a:r>
          </a:p>
          <a:p>
            <a:pPr marL="755651" lvl="1" indent="-377825" algn="l">
              <a:lnSpc>
                <a:spcPts val="4200"/>
              </a:lnSpc>
              <a:buFont typeface="Arial"/>
              <a:buChar char="•"/>
            </a:pPr>
            <a:r>
              <a:rPr lang="en-US" sz="3500" dirty="0">
                <a:solidFill>
                  <a:srgbClr val="111C1F"/>
                </a:solidFill>
                <a:latin typeface="Arimo"/>
                <a:ea typeface="Arimo"/>
                <a:cs typeface="Arimo"/>
                <a:sym typeface="Arimo"/>
              </a:rPr>
              <a:t>Know your needs and ideal accommodations!</a:t>
            </a:r>
          </a:p>
        </p:txBody>
      </p:sp>
      <p:sp>
        <p:nvSpPr>
          <p:cNvPr id="3" name="Freeform 3" descr="A dark-skinned woman holding up a megaphone and speaking into it. She is wearing a pink shirt."/>
          <p:cNvSpPr/>
          <p:nvPr/>
        </p:nvSpPr>
        <p:spPr>
          <a:xfrm>
            <a:off x="1421847" y="6147502"/>
            <a:ext cx="3363025" cy="3110798"/>
          </a:xfrm>
          <a:custGeom>
            <a:avLst/>
            <a:gdLst/>
            <a:ahLst/>
            <a:cxnLst/>
            <a:rect l="l" t="t" r="r" b="b"/>
            <a:pathLst>
              <a:path w="3363025" h="3110798">
                <a:moveTo>
                  <a:pt x="0" y="0"/>
                </a:moveTo>
                <a:lnTo>
                  <a:pt x="3363025" y="0"/>
                </a:lnTo>
                <a:lnTo>
                  <a:pt x="3363025" y="3110798"/>
                </a:lnTo>
                <a:lnTo>
                  <a:pt x="0" y="3110798"/>
                </a:lnTo>
                <a:lnTo>
                  <a:pt x="0" y="0"/>
                </a:lnTo>
                <a:close/>
              </a:path>
            </a:pathLst>
          </a:custGeom>
          <a:blipFill>
            <a:blip r:embed="rId4"/>
            <a:stretch>
              <a:fillRect/>
            </a:stretch>
          </a:blipFill>
        </p:spPr>
        <p:txBody>
          <a:bodyPr/>
          <a:lstStyle/>
          <a:p>
            <a:endParaRPr lang="en-US" dirty="0"/>
          </a:p>
        </p:txBody>
      </p:sp>
      <p:sp>
        <p:nvSpPr>
          <p:cNvPr id="5" name="Freeform 5" descr="A man and his daughter, both wearing matching yellow sweaters. The man is holding a megaphone and speaking into it."/>
          <p:cNvSpPr/>
          <p:nvPr/>
        </p:nvSpPr>
        <p:spPr>
          <a:xfrm>
            <a:off x="7120267" y="5645501"/>
            <a:ext cx="4047467" cy="4114800"/>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4" name="Freeform 4" descr="A red flag with a fist that reads &quot;Stand up for your rights!&quot;"/>
          <p:cNvSpPr/>
          <p:nvPr/>
        </p:nvSpPr>
        <p:spPr>
          <a:xfrm>
            <a:off x="12530731" y="3489326"/>
            <a:ext cx="3973974" cy="5316353"/>
          </a:xfrm>
          <a:custGeom>
            <a:avLst/>
            <a:gdLst/>
            <a:ahLst/>
            <a:cxnLst/>
            <a:rect l="l" t="t" r="r" b="b"/>
            <a:pathLst>
              <a:path w="3973974" h="5316353">
                <a:moveTo>
                  <a:pt x="0" y="0"/>
                </a:moveTo>
                <a:lnTo>
                  <a:pt x="3973974" y="0"/>
                </a:lnTo>
                <a:lnTo>
                  <a:pt x="3973974" y="5316352"/>
                </a:lnTo>
                <a:lnTo>
                  <a:pt x="0" y="5316352"/>
                </a:lnTo>
                <a:lnTo>
                  <a:pt x="0" y="0"/>
                </a:lnTo>
                <a:close/>
              </a:path>
            </a:pathLst>
          </a:custGeom>
          <a:blipFill>
            <a:blip r:embed="rId7"/>
            <a:stretch>
              <a:fillRect/>
            </a:stretch>
          </a:blipFill>
        </p:spPr>
        <p:txBody>
          <a:bodyPr/>
          <a:lstStyle/>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E8D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2359555" y="-439846"/>
            <a:ext cx="21832683" cy="11338894"/>
          </a:xfrm>
          <a:custGeom>
            <a:avLst/>
            <a:gdLst/>
            <a:ahLst/>
            <a:cxnLst/>
            <a:rect l="l" t="t" r="r" b="b"/>
            <a:pathLst>
              <a:path w="21832683" h="11338894">
                <a:moveTo>
                  <a:pt x="0" y="0"/>
                </a:moveTo>
                <a:lnTo>
                  <a:pt x="21832683" y="0"/>
                </a:lnTo>
                <a:lnTo>
                  <a:pt x="21832683" y="11338894"/>
                </a:lnTo>
                <a:lnTo>
                  <a:pt x="0" y="11338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Freeform 3">
            <a:extLst>
              <a:ext uri="{C183D7F6-B498-43B3-948B-1728B52AA6E4}">
                <adec:decorative xmlns:adec="http://schemas.microsoft.com/office/drawing/2017/decorative" val="1"/>
              </a:ext>
            </a:extLst>
          </p:cNvPr>
          <p:cNvSpPr/>
          <p:nvPr/>
        </p:nvSpPr>
        <p:spPr>
          <a:xfrm>
            <a:off x="203177" y="415208"/>
            <a:ext cx="17780000" cy="9551522"/>
          </a:xfrm>
          <a:custGeom>
            <a:avLst/>
            <a:gdLst/>
            <a:ahLst/>
            <a:cxnLst/>
            <a:rect l="l" t="t" r="r" b="b"/>
            <a:pathLst>
              <a:path w="17780000" h="9551522">
                <a:moveTo>
                  <a:pt x="0" y="0"/>
                </a:moveTo>
                <a:lnTo>
                  <a:pt x="17780000" y="0"/>
                </a:lnTo>
                <a:lnTo>
                  <a:pt x="17780000" y="9551522"/>
                </a:lnTo>
                <a:lnTo>
                  <a:pt x="0" y="95515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5" name="TextBox 5"/>
          <p:cNvSpPr txBox="1">
            <a:spLocks noGrp="1"/>
          </p:cNvSpPr>
          <p:nvPr>
            <p:ph type="title" idx="4294967295"/>
          </p:nvPr>
        </p:nvSpPr>
        <p:spPr>
          <a:xfrm>
            <a:off x="1544425" y="405683"/>
            <a:ext cx="15225150" cy="9239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111C1F"/>
                </a:solidFill>
                <a:effectLst/>
                <a:uLnTx/>
                <a:uFillTx/>
                <a:latin typeface="Lilita One"/>
                <a:ea typeface="Lilita One"/>
                <a:cs typeface="Lilita One"/>
                <a:sym typeface="Lilita One"/>
              </a:rPr>
              <a:t>It’s Your Turn: The Advocacy Lab!</a:t>
            </a:r>
          </a:p>
        </p:txBody>
      </p:sp>
      <p:sp>
        <p:nvSpPr>
          <p:cNvPr id="6" name="TextBox 6"/>
          <p:cNvSpPr txBox="1"/>
          <p:nvPr/>
        </p:nvSpPr>
        <p:spPr>
          <a:xfrm>
            <a:off x="7299605" y="3764470"/>
            <a:ext cx="10542245" cy="2738570"/>
          </a:xfrm>
          <a:prstGeom prst="rect">
            <a:avLst/>
          </a:prstGeom>
        </p:spPr>
        <p:txBody>
          <a:bodyPr lIns="0" tIns="0" rIns="0" bIns="0" rtlCol="0" anchor="t">
            <a:spAutoFit/>
          </a:bodyPr>
          <a:lstStyle/>
          <a:p>
            <a:pPr marL="1057081" lvl="1" indent="-528541" algn="l">
              <a:lnSpc>
                <a:spcPts val="4277"/>
              </a:lnSpc>
              <a:buFont typeface="Arial"/>
              <a:buChar char="•"/>
            </a:pPr>
            <a:r>
              <a:rPr lang="en-US" sz="3099" dirty="0">
                <a:solidFill>
                  <a:srgbClr val="111C1F"/>
                </a:solidFill>
                <a:latin typeface="Nunito"/>
                <a:ea typeface="Nunito"/>
                <a:cs typeface="Nunito"/>
                <a:sym typeface="Nunito"/>
              </a:rPr>
              <a:t>Break into groups and discuss each of the three student profiles on the handout - what accommodations will help them most? How can they self-advocate for themselves?</a:t>
            </a:r>
          </a:p>
          <a:p>
            <a:pPr marL="1057365" lvl="1" indent="-528682" algn="l">
              <a:lnSpc>
                <a:spcPts val="4277"/>
              </a:lnSpc>
              <a:buFont typeface="Arial"/>
              <a:buChar char="•"/>
            </a:pPr>
            <a:r>
              <a:rPr lang="en-US" sz="3099" dirty="0">
                <a:solidFill>
                  <a:srgbClr val="111C1F"/>
                </a:solidFill>
                <a:latin typeface="Nunito"/>
                <a:ea typeface="Nunito"/>
                <a:cs typeface="Nunito"/>
                <a:sym typeface="Nunito"/>
              </a:rPr>
              <a:t>Take turns sharing your ideas!</a:t>
            </a:r>
          </a:p>
        </p:txBody>
      </p:sp>
      <p:sp>
        <p:nvSpPr>
          <p:cNvPr id="4" name="Freeform 4" descr="An image of four people standing in protest, advocating for a cause. They are holding up a sign that says &quot;Equity! &quot; and have red, orange, yellow, and green sweaters (from left to right)."/>
          <p:cNvSpPr/>
          <p:nvPr/>
        </p:nvSpPr>
        <p:spPr>
          <a:xfrm>
            <a:off x="1028700" y="2326477"/>
            <a:ext cx="6588651" cy="5806248"/>
          </a:xfrm>
          <a:custGeom>
            <a:avLst/>
            <a:gdLst/>
            <a:ahLst/>
            <a:cxnLst/>
            <a:rect l="l" t="t" r="r" b="b"/>
            <a:pathLst>
              <a:path w="6588651" h="5806248">
                <a:moveTo>
                  <a:pt x="0" y="0"/>
                </a:moveTo>
                <a:lnTo>
                  <a:pt x="6588651" y="0"/>
                </a:lnTo>
                <a:lnTo>
                  <a:pt x="6588651" y="5806248"/>
                </a:lnTo>
                <a:lnTo>
                  <a:pt x="0" y="5806248"/>
                </a:lnTo>
                <a:lnTo>
                  <a:pt x="0" y="0"/>
                </a:lnTo>
                <a:close/>
              </a:path>
            </a:pathLst>
          </a:custGeom>
          <a:blipFill>
            <a:blip r:embed="rId7"/>
            <a:stretch>
              <a:fillRect/>
            </a:stretch>
          </a:blipFill>
        </p:spPr>
        <p:txBody>
          <a:bodyPr/>
          <a:lstStyle/>
          <a:p>
            <a:endParaRPr lang="en-US" dirty="0"/>
          </a:p>
        </p:txBody>
      </p:sp>
      <p:sp>
        <p:nvSpPr>
          <p:cNvPr id="7" name="TextBox 7"/>
          <p:cNvSpPr txBox="1"/>
          <p:nvPr/>
        </p:nvSpPr>
        <p:spPr>
          <a:xfrm>
            <a:off x="1246425" y="4700963"/>
            <a:ext cx="5756018" cy="1057275"/>
          </a:xfrm>
          <a:prstGeom prst="rect">
            <a:avLst/>
          </a:prstGeom>
        </p:spPr>
        <p:txBody>
          <a:bodyPr lIns="0" tIns="0" rIns="0" bIns="0" rtlCol="0" anchor="t">
            <a:spAutoFit/>
          </a:bodyPr>
          <a:lstStyle/>
          <a:p>
            <a:pPr algn="ctr">
              <a:lnSpc>
                <a:spcPts val="8399"/>
              </a:lnSpc>
              <a:spcBef>
                <a:spcPct val="0"/>
              </a:spcBef>
            </a:pPr>
            <a:r>
              <a:rPr lang="en-US" sz="6999" dirty="0">
                <a:solidFill>
                  <a:srgbClr val="111C1F"/>
                </a:solidFill>
                <a:latin typeface="Lilita One"/>
                <a:ea typeface="Lilita One"/>
                <a:cs typeface="Lilita One"/>
                <a:sym typeface="Lilita One"/>
              </a:rPr>
              <a:t>Equity!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E8D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321542" y="-1071433"/>
            <a:ext cx="20424846" cy="12524397"/>
          </a:xfrm>
          <a:custGeom>
            <a:avLst/>
            <a:gdLst/>
            <a:ahLst/>
            <a:cxnLst/>
            <a:rect l="l" t="t" r="r" b="b"/>
            <a:pathLst>
              <a:path w="20424846" h="12524397">
                <a:moveTo>
                  <a:pt x="0" y="0"/>
                </a:moveTo>
                <a:lnTo>
                  <a:pt x="20424846" y="0"/>
                </a:lnTo>
                <a:lnTo>
                  <a:pt x="20424846" y="12524397"/>
                </a:lnTo>
                <a:lnTo>
                  <a:pt x="0" y="125243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Freeform 3">
            <a:extLst>
              <a:ext uri="{C183D7F6-B498-43B3-948B-1728B52AA6E4}">
                <adec:decorative xmlns:adec="http://schemas.microsoft.com/office/drawing/2017/decorative" val="1"/>
              </a:ext>
            </a:extLst>
          </p:cNvPr>
          <p:cNvSpPr/>
          <p:nvPr/>
        </p:nvSpPr>
        <p:spPr>
          <a:xfrm>
            <a:off x="853357" y="520770"/>
            <a:ext cx="17167748" cy="8165466"/>
          </a:xfrm>
          <a:custGeom>
            <a:avLst/>
            <a:gdLst/>
            <a:ahLst/>
            <a:cxnLst/>
            <a:rect l="l" t="t" r="r" b="b"/>
            <a:pathLst>
              <a:path w="17167748" h="8165466">
                <a:moveTo>
                  <a:pt x="0" y="0"/>
                </a:moveTo>
                <a:lnTo>
                  <a:pt x="17167748" y="0"/>
                </a:lnTo>
                <a:lnTo>
                  <a:pt x="17167748" y="8165466"/>
                </a:lnTo>
                <a:lnTo>
                  <a:pt x="0" y="8165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4" name="Group 4">
            <a:extLst>
              <a:ext uri="{C183D7F6-B498-43B3-948B-1728B52AA6E4}">
                <adec:decorative xmlns:adec="http://schemas.microsoft.com/office/drawing/2017/decorative" val="1"/>
              </a:ext>
            </a:extLst>
          </p:cNvPr>
          <p:cNvGrpSpPr/>
          <p:nvPr/>
        </p:nvGrpSpPr>
        <p:grpSpPr>
          <a:xfrm>
            <a:off x="11575722" y="5025072"/>
            <a:ext cx="336350" cy="336350"/>
            <a:chOff x="0" y="0"/>
            <a:chExt cx="448467" cy="448467"/>
          </a:xfrm>
        </p:grpSpPr>
        <p:sp>
          <p:nvSpPr>
            <p:cNvPr id="5" name="Freeform 5">
              <a:extLst>
                <a:ext uri="{C183D7F6-B498-43B3-948B-1728B52AA6E4}">
                  <adec:decorative xmlns:adec="http://schemas.microsoft.com/office/drawing/2017/decorative" val="1"/>
                </a:ext>
              </a:extLst>
            </p:cNvPr>
            <p:cNvSpPr/>
            <p:nvPr/>
          </p:nvSpPr>
          <p:spPr>
            <a:xfrm>
              <a:off x="0" y="0"/>
              <a:ext cx="448818" cy="453771"/>
            </a:xfrm>
            <a:custGeom>
              <a:avLst/>
              <a:gdLst/>
              <a:ahLst/>
              <a:cxnLst/>
              <a:rect l="l" t="t" r="r" b="b"/>
              <a:pathLst>
                <a:path w="448818" h="453771">
                  <a:moveTo>
                    <a:pt x="82296" y="224282"/>
                  </a:moveTo>
                  <a:cubicBezTo>
                    <a:pt x="82296" y="40894"/>
                    <a:pt x="356362" y="42418"/>
                    <a:pt x="365887" y="224282"/>
                  </a:cubicBezTo>
                  <a:cubicBezTo>
                    <a:pt x="356362" y="406146"/>
                    <a:pt x="82296" y="407670"/>
                    <a:pt x="82296" y="224282"/>
                  </a:cubicBezTo>
                  <a:moveTo>
                    <a:pt x="448437" y="224282"/>
                  </a:moveTo>
                  <a:cubicBezTo>
                    <a:pt x="448691" y="220218"/>
                    <a:pt x="448183" y="216535"/>
                    <a:pt x="447548" y="213106"/>
                  </a:cubicBezTo>
                  <a:cubicBezTo>
                    <a:pt x="436118" y="96520"/>
                    <a:pt x="346964" y="0"/>
                    <a:pt x="224282" y="0"/>
                  </a:cubicBezTo>
                  <a:cubicBezTo>
                    <a:pt x="102362" y="0"/>
                    <a:pt x="0" y="102362"/>
                    <a:pt x="0" y="224282"/>
                  </a:cubicBezTo>
                  <a:cubicBezTo>
                    <a:pt x="0" y="342773"/>
                    <a:pt x="96139" y="442976"/>
                    <a:pt x="213995" y="448183"/>
                  </a:cubicBezTo>
                  <a:cubicBezTo>
                    <a:pt x="340741" y="453771"/>
                    <a:pt x="435737" y="356362"/>
                    <a:pt x="447548" y="235966"/>
                  </a:cubicBezTo>
                  <a:cubicBezTo>
                    <a:pt x="448183" y="232283"/>
                    <a:pt x="448818" y="228600"/>
                    <a:pt x="448437" y="224155"/>
                  </a:cubicBezTo>
                  <a:close/>
                </a:path>
              </a:pathLst>
            </a:custGeom>
            <a:solidFill>
              <a:srgbClr val="FFFFFF"/>
            </a:solidFill>
          </p:spPr>
          <p:txBody>
            <a:bodyPr/>
            <a:lstStyle/>
            <a:p>
              <a:endParaRPr lang="en-US" dirty="0"/>
            </a:p>
          </p:txBody>
        </p:sp>
      </p:grpSp>
      <p:sp>
        <p:nvSpPr>
          <p:cNvPr id="6" name="Freeform 6">
            <a:extLst>
              <a:ext uri="{C183D7F6-B498-43B3-948B-1728B52AA6E4}">
                <adec:decorative xmlns:adec="http://schemas.microsoft.com/office/drawing/2017/decorative" val="1"/>
              </a:ext>
            </a:extLst>
          </p:cNvPr>
          <p:cNvSpPr/>
          <p:nvPr/>
        </p:nvSpPr>
        <p:spPr>
          <a:xfrm>
            <a:off x="10848526" y="2984236"/>
            <a:ext cx="336348" cy="389314"/>
          </a:xfrm>
          <a:custGeom>
            <a:avLst/>
            <a:gdLst/>
            <a:ahLst/>
            <a:cxnLst/>
            <a:rect l="l" t="t" r="r" b="b"/>
            <a:pathLst>
              <a:path w="336348" h="389314">
                <a:moveTo>
                  <a:pt x="0" y="0"/>
                </a:moveTo>
                <a:lnTo>
                  <a:pt x="336348" y="0"/>
                </a:lnTo>
                <a:lnTo>
                  <a:pt x="336348" y="389314"/>
                </a:lnTo>
                <a:lnTo>
                  <a:pt x="0" y="3893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7" name="Freeform 7">
            <a:extLst>
              <a:ext uri="{C183D7F6-B498-43B3-948B-1728B52AA6E4}">
                <adec:decorative xmlns:adec="http://schemas.microsoft.com/office/drawing/2017/decorative" val="1"/>
              </a:ext>
            </a:extLst>
          </p:cNvPr>
          <p:cNvSpPr/>
          <p:nvPr/>
        </p:nvSpPr>
        <p:spPr>
          <a:xfrm>
            <a:off x="15561800" y="5361386"/>
            <a:ext cx="336348" cy="389314"/>
          </a:xfrm>
          <a:custGeom>
            <a:avLst/>
            <a:gdLst/>
            <a:ahLst/>
            <a:cxnLst/>
            <a:rect l="l" t="t" r="r" b="b"/>
            <a:pathLst>
              <a:path w="336348" h="389314">
                <a:moveTo>
                  <a:pt x="0" y="0"/>
                </a:moveTo>
                <a:lnTo>
                  <a:pt x="336348" y="0"/>
                </a:lnTo>
                <a:lnTo>
                  <a:pt x="336348" y="389314"/>
                </a:lnTo>
                <a:lnTo>
                  <a:pt x="0" y="3893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grpSp>
        <p:nvGrpSpPr>
          <p:cNvPr id="8" name="Group 8">
            <a:extLst>
              <a:ext uri="{C183D7F6-B498-43B3-948B-1728B52AA6E4}">
                <adec:decorative xmlns:adec="http://schemas.microsoft.com/office/drawing/2017/decorative" val="1"/>
              </a:ext>
            </a:extLst>
          </p:cNvPr>
          <p:cNvGrpSpPr/>
          <p:nvPr/>
        </p:nvGrpSpPr>
        <p:grpSpPr>
          <a:xfrm>
            <a:off x="15728122" y="8542546"/>
            <a:ext cx="336350" cy="336350"/>
            <a:chOff x="0" y="0"/>
            <a:chExt cx="448467" cy="448467"/>
          </a:xfrm>
        </p:grpSpPr>
        <p:sp>
          <p:nvSpPr>
            <p:cNvPr id="9" name="Freeform 9">
              <a:extLst>
                <a:ext uri="{C183D7F6-B498-43B3-948B-1728B52AA6E4}">
                  <adec:decorative xmlns:adec="http://schemas.microsoft.com/office/drawing/2017/decorative" val="1"/>
                </a:ext>
              </a:extLst>
            </p:cNvPr>
            <p:cNvSpPr/>
            <p:nvPr/>
          </p:nvSpPr>
          <p:spPr>
            <a:xfrm>
              <a:off x="0" y="0"/>
              <a:ext cx="448818" cy="453771"/>
            </a:xfrm>
            <a:custGeom>
              <a:avLst/>
              <a:gdLst/>
              <a:ahLst/>
              <a:cxnLst/>
              <a:rect l="l" t="t" r="r" b="b"/>
              <a:pathLst>
                <a:path w="448818" h="453771">
                  <a:moveTo>
                    <a:pt x="82296" y="224282"/>
                  </a:moveTo>
                  <a:cubicBezTo>
                    <a:pt x="82296" y="40894"/>
                    <a:pt x="356362" y="42418"/>
                    <a:pt x="365887" y="224282"/>
                  </a:cubicBezTo>
                  <a:cubicBezTo>
                    <a:pt x="356362" y="406146"/>
                    <a:pt x="82296" y="407670"/>
                    <a:pt x="82296" y="224282"/>
                  </a:cubicBezTo>
                  <a:moveTo>
                    <a:pt x="448437" y="224282"/>
                  </a:moveTo>
                  <a:cubicBezTo>
                    <a:pt x="448691" y="220218"/>
                    <a:pt x="448183" y="216535"/>
                    <a:pt x="447548" y="213106"/>
                  </a:cubicBezTo>
                  <a:cubicBezTo>
                    <a:pt x="436118" y="96520"/>
                    <a:pt x="346964" y="0"/>
                    <a:pt x="224282" y="0"/>
                  </a:cubicBezTo>
                  <a:cubicBezTo>
                    <a:pt x="102362" y="0"/>
                    <a:pt x="0" y="102362"/>
                    <a:pt x="0" y="224282"/>
                  </a:cubicBezTo>
                  <a:cubicBezTo>
                    <a:pt x="0" y="342773"/>
                    <a:pt x="96139" y="442976"/>
                    <a:pt x="213995" y="448183"/>
                  </a:cubicBezTo>
                  <a:cubicBezTo>
                    <a:pt x="340741" y="453771"/>
                    <a:pt x="435737" y="356362"/>
                    <a:pt x="447548" y="235966"/>
                  </a:cubicBezTo>
                  <a:cubicBezTo>
                    <a:pt x="448183" y="232283"/>
                    <a:pt x="448818" y="228600"/>
                    <a:pt x="448437" y="224155"/>
                  </a:cubicBezTo>
                  <a:close/>
                </a:path>
              </a:pathLst>
            </a:custGeom>
            <a:solidFill>
              <a:srgbClr val="FFFFFF"/>
            </a:solidFill>
          </p:spPr>
          <p:txBody>
            <a:bodyPr/>
            <a:lstStyle/>
            <a:p>
              <a:endParaRPr lang="en-US" dirty="0"/>
            </a:p>
          </p:txBody>
        </p:sp>
      </p:grpSp>
      <p:sp>
        <p:nvSpPr>
          <p:cNvPr id="10" name="TextBox 10"/>
          <p:cNvSpPr txBox="1">
            <a:spLocks noGrp="1"/>
          </p:cNvSpPr>
          <p:nvPr>
            <p:ph type="title" idx="4294967295"/>
          </p:nvPr>
        </p:nvSpPr>
        <p:spPr>
          <a:xfrm>
            <a:off x="2015475" y="815250"/>
            <a:ext cx="8120550" cy="19821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44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111C1F"/>
                </a:solidFill>
                <a:effectLst/>
                <a:uLnTx/>
                <a:uFillTx/>
                <a:latin typeface="Arimo Bold"/>
                <a:ea typeface="Arimo Bold"/>
                <a:cs typeface="Arimo Bold"/>
                <a:sym typeface="Arimo Bold"/>
              </a:rPr>
              <a:t>Thanks!</a:t>
            </a:r>
          </a:p>
        </p:txBody>
      </p:sp>
      <p:sp>
        <p:nvSpPr>
          <p:cNvPr id="11" name="TextBox 11"/>
          <p:cNvSpPr txBox="1"/>
          <p:nvPr/>
        </p:nvSpPr>
        <p:spPr>
          <a:xfrm>
            <a:off x="2015475" y="2583219"/>
            <a:ext cx="8120550" cy="3617976"/>
          </a:xfrm>
          <a:prstGeom prst="rect">
            <a:avLst/>
          </a:prstGeom>
        </p:spPr>
        <p:txBody>
          <a:bodyPr lIns="0" tIns="0" rIns="0" bIns="0" rtlCol="0" anchor="t">
            <a:spAutoFit/>
          </a:bodyPr>
          <a:lstStyle/>
          <a:p>
            <a:pPr algn="l">
              <a:lnSpc>
                <a:spcPts val="5519"/>
              </a:lnSpc>
            </a:pPr>
            <a:r>
              <a:rPr lang="en-US" sz="3999" b="1" dirty="0">
                <a:solidFill>
                  <a:srgbClr val="111C1F"/>
                </a:solidFill>
                <a:latin typeface="Arimo Bold"/>
                <a:ea typeface="Arimo Bold"/>
                <a:cs typeface="Arimo Bold"/>
                <a:sym typeface="Arimo Bold"/>
              </a:rPr>
              <a:t>Do you have any questions?</a:t>
            </a:r>
          </a:p>
          <a:p>
            <a:pPr algn="l">
              <a:lnSpc>
                <a:spcPts val="3863"/>
              </a:lnSpc>
            </a:pPr>
            <a:r>
              <a:rPr lang="en-US" sz="2799" b="1" u="sng" dirty="0">
                <a:solidFill>
                  <a:srgbClr val="111C1F"/>
                </a:solidFill>
                <a:latin typeface="Nunito Bold"/>
                <a:ea typeface="Nunito Bold"/>
                <a:cs typeface="Nunito Bold"/>
                <a:sym typeface="Nunito Bold"/>
                <a:hlinkClick r:id="rId9" tooltip="https://sites.google.com/view/nvyac/home?authuser=0"/>
              </a:rPr>
              <a:t>Our Website</a:t>
            </a:r>
            <a:r>
              <a:rPr lang="en-US" sz="2799" dirty="0">
                <a:solidFill>
                  <a:srgbClr val="111C1F"/>
                </a:solidFill>
                <a:latin typeface="Nunito"/>
                <a:ea typeface="Nunito"/>
                <a:cs typeface="Nunito"/>
                <a:sym typeface="Nunito"/>
              </a:rPr>
              <a:t>: www.nvsilc.com</a:t>
            </a:r>
          </a:p>
          <a:p>
            <a:pPr algn="l">
              <a:lnSpc>
                <a:spcPts val="3863"/>
              </a:lnSpc>
            </a:pPr>
            <a:r>
              <a:rPr lang="en-US" sz="2799" b="1" dirty="0">
                <a:solidFill>
                  <a:srgbClr val="111C1F"/>
                </a:solidFill>
                <a:latin typeface="Nunito Bold"/>
                <a:ea typeface="Nunito Bold"/>
                <a:cs typeface="Nunito Bold"/>
                <a:sym typeface="Nunito Bold"/>
              </a:rPr>
              <a:t>haiyen@adsd.nv.gov</a:t>
            </a:r>
          </a:p>
          <a:p>
            <a:pPr algn="l">
              <a:lnSpc>
                <a:spcPts val="3863"/>
              </a:lnSpc>
            </a:pPr>
            <a:r>
              <a:rPr lang="en-US" sz="2799" b="1" dirty="0">
                <a:solidFill>
                  <a:srgbClr val="111C1F"/>
                </a:solidFill>
                <a:latin typeface="Nunito Bold"/>
                <a:ea typeface="Nunito Bold"/>
                <a:cs typeface="Nunito Bold"/>
                <a:sym typeface="Nunito Bold"/>
              </a:rPr>
              <a:t>(702) 757-7990</a:t>
            </a:r>
          </a:p>
          <a:p>
            <a:pPr algn="l">
              <a:lnSpc>
                <a:spcPts val="3863"/>
              </a:lnSpc>
            </a:pPr>
            <a:r>
              <a:rPr lang="en-US" sz="2799" dirty="0">
                <a:solidFill>
                  <a:srgbClr val="111C1F"/>
                </a:solidFill>
                <a:latin typeface="Nunito"/>
                <a:ea typeface="Nunito"/>
                <a:cs typeface="Nunito"/>
                <a:sym typeface="Nunito"/>
              </a:rPr>
              <a:t>YouTube: @nvyac</a:t>
            </a:r>
          </a:p>
          <a:p>
            <a:pPr algn="l">
              <a:lnSpc>
                <a:spcPts val="3863"/>
              </a:lnSpc>
            </a:pPr>
            <a:r>
              <a:rPr lang="en-US" sz="2799" dirty="0">
                <a:solidFill>
                  <a:srgbClr val="111C1F"/>
                </a:solidFill>
                <a:latin typeface="Nunito"/>
                <a:ea typeface="Nunito"/>
                <a:cs typeface="Nunito"/>
                <a:sym typeface="Nunito"/>
              </a:rPr>
              <a:t>Instagram: @nevada_yac</a:t>
            </a:r>
          </a:p>
          <a:p>
            <a:pPr algn="l">
              <a:lnSpc>
                <a:spcPts val="3863"/>
              </a:lnSpc>
            </a:pPr>
            <a:endParaRPr lang="en-US" sz="2799" dirty="0">
              <a:solidFill>
                <a:srgbClr val="111C1F"/>
              </a:solidFill>
              <a:latin typeface="Nunito"/>
              <a:ea typeface="Nunito"/>
              <a:cs typeface="Nunito"/>
              <a:sym typeface="Nunito"/>
            </a:endParaRPr>
          </a:p>
        </p:txBody>
      </p:sp>
      <p:sp>
        <p:nvSpPr>
          <p:cNvPr id="15" name="Freeform 15" descr="Youtube Logo"/>
          <p:cNvSpPr/>
          <p:nvPr/>
        </p:nvSpPr>
        <p:spPr>
          <a:xfrm>
            <a:off x="2015475" y="5757610"/>
            <a:ext cx="1031210" cy="1031210"/>
          </a:xfrm>
          <a:custGeom>
            <a:avLst/>
            <a:gdLst/>
            <a:ahLst/>
            <a:cxnLst/>
            <a:rect l="l" t="t" r="r" b="b"/>
            <a:pathLst>
              <a:path w="1031210" h="1031210">
                <a:moveTo>
                  <a:pt x="0" y="0"/>
                </a:moveTo>
                <a:lnTo>
                  <a:pt x="1031210" y="0"/>
                </a:lnTo>
                <a:lnTo>
                  <a:pt x="1031210" y="1031210"/>
                </a:lnTo>
                <a:lnTo>
                  <a:pt x="0" y="1031210"/>
                </a:lnTo>
                <a:lnTo>
                  <a:pt x="0" y="0"/>
                </a:lnTo>
                <a:close/>
              </a:path>
            </a:pathLst>
          </a:custGeom>
          <a:blipFill>
            <a:blip r:embed="rId10"/>
            <a:stretch>
              <a:fillRect/>
            </a:stretch>
          </a:blipFill>
        </p:spPr>
        <p:txBody>
          <a:bodyPr/>
          <a:lstStyle/>
          <a:p>
            <a:endParaRPr lang="en-US" dirty="0"/>
          </a:p>
        </p:txBody>
      </p:sp>
      <p:sp>
        <p:nvSpPr>
          <p:cNvPr id="12" name="Freeform 12" descr="Instagram Logo"/>
          <p:cNvSpPr/>
          <p:nvPr/>
        </p:nvSpPr>
        <p:spPr>
          <a:xfrm>
            <a:off x="3190024" y="5885554"/>
            <a:ext cx="775282" cy="775322"/>
          </a:xfrm>
          <a:custGeom>
            <a:avLst/>
            <a:gdLst/>
            <a:ahLst/>
            <a:cxnLst/>
            <a:rect l="l" t="t" r="r" b="b"/>
            <a:pathLst>
              <a:path w="775282" h="775322">
                <a:moveTo>
                  <a:pt x="0" y="0"/>
                </a:moveTo>
                <a:lnTo>
                  <a:pt x="775282" y="0"/>
                </a:lnTo>
                <a:lnTo>
                  <a:pt x="775282" y="775322"/>
                </a:lnTo>
                <a:lnTo>
                  <a:pt x="0" y="77532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grpSp>
        <p:nvGrpSpPr>
          <p:cNvPr id="18" name="Group 18">
            <a:extLst>
              <a:ext uri="{C183D7F6-B498-43B3-948B-1728B52AA6E4}">
                <adec:decorative xmlns:adec="http://schemas.microsoft.com/office/drawing/2017/decorative" val="1"/>
              </a:ext>
            </a:extLst>
          </p:cNvPr>
          <p:cNvGrpSpPr/>
          <p:nvPr/>
        </p:nvGrpSpPr>
        <p:grpSpPr>
          <a:xfrm>
            <a:off x="6519079" y="4096879"/>
            <a:ext cx="2502870" cy="2563997"/>
            <a:chOff x="0" y="0"/>
            <a:chExt cx="659192" cy="675291"/>
          </a:xfrm>
        </p:grpSpPr>
        <p:sp>
          <p:nvSpPr>
            <p:cNvPr id="19" name="Freeform 19" descr="QR Code that takes you to the website of Nevada's Self-Independent Living Council."/>
            <p:cNvSpPr/>
            <p:nvPr/>
          </p:nvSpPr>
          <p:spPr>
            <a:xfrm>
              <a:off x="0" y="0"/>
              <a:ext cx="659192" cy="675291"/>
            </a:xfrm>
            <a:custGeom>
              <a:avLst/>
              <a:gdLst/>
              <a:ahLst/>
              <a:cxnLst/>
              <a:rect l="l" t="t" r="r" b="b"/>
              <a:pathLst>
                <a:path w="659192" h="675291">
                  <a:moveTo>
                    <a:pt x="0" y="0"/>
                  </a:moveTo>
                  <a:lnTo>
                    <a:pt x="659192" y="0"/>
                  </a:lnTo>
                  <a:lnTo>
                    <a:pt x="659192" y="675291"/>
                  </a:lnTo>
                  <a:lnTo>
                    <a:pt x="0" y="675291"/>
                  </a:lnTo>
                  <a:close/>
                </a:path>
              </a:pathLst>
            </a:custGeom>
            <a:solidFill>
              <a:srgbClr val="FBFCFC"/>
            </a:solidFill>
          </p:spPr>
          <p:txBody>
            <a:bodyPr/>
            <a:lstStyle/>
            <a:p>
              <a:endParaRPr lang="en-US" dirty="0"/>
            </a:p>
          </p:txBody>
        </p:sp>
        <p:sp>
          <p:nvSpPr>
            <p:cNvPr id="20" name="TextBox 20"/>
            <p:cNvSpPr txBox="1"/>
            <p:nvPr/>
          </p:nvSpPr>
          <p:spPr>
            <a:xfrm>
              <a:off x="0" y="-76200"/>
              <a:ext cx="659192" cy="751491"/>
            </a:xfrm>
            <a:prstGeom prst="rect">
              <a:avLst/>
            </a:prstGeom>
          </p:spPr>
          <p:txBody>
            <a:bodyPr lIns="50800" tIns="50800" rIns="50800" bIns="50800" rtlCol="0" anchor="ctr"/>
            <a:lstStyle/>
            <a:p>
              <a:pPr algn="ctr">
                <a:lnSpc>
                  <a:spcPts val="2659"/>
                </a:lnSpc>
              </a:pPr>
              <a:endParaRPr dirty="0"/>
            </a:p>
          </p:txBody>
        </p:sp>
      </p:grpSp>
      <p:pic>
        <p:nvPicPr>
          <p:cNvPr id="21" name="Picture 21" descr="QR code to visit www.nvsilc.com"/>
          <p:cNvPicPr>
            <a:picLocks noChangeAspect="1"/>
          </p:cNvPicPr>
          <p:nvPr/>
        </p:nvPicPr>
        <p:blipFill>
          <a:blip r:embed="rId13"/>
          <a:stretch>
            <a:fillRect/>
          </a:stretch>
        </p:blipFill>
        <p:spPr>
          <a:xfrm>
            <a:off x="6695344" y="4230051"/>
            <a:ext cx="2150339" cy="2150339"/>
          </a:xfrm>
          <a:prstGeom prst="rect">
            <a:avLst/>
          </a:prstGeom>
        </p:spPr>
      </p:pic>
      <p:sp>
        <p:nvSpPr>
          <p:cNvPr id="16" name="TextBox 16"/>
          <p:cNvSpPr txBox="1"/>
          <p:nvPr/>
        </p:nvSpPr>
        <p:spPr>
          <a:xfrm>
            <a:off x="2015475" y="7195921"/>
            <a:ext cx="7067550" cy="1076325"/>
          </a:xfrm>
          <a:prstGeom prst="rect">
            <a:avLst/>
          </a:prstGeom>
        </p:spPr>
        <p:txBody>
          <a:bodyPr lIns="0" tIns="0" rIns="0" bIns="0" rtlCol="0" anchor="t">
            <a:spAutoFit/>
          </a:bodyPr>
          <a:lstStyle/>
          <a:p>
            <a:pPr algn="l">
              <a:lnSpc>
                <a:spcPts val="2879"/>
              </a:lnSpc>
            </a:pPr>
            <a:r>
              <a:rPr lang="en-US" sz="2400" b="1" dirty="0">
                <a:solidFill>
                  <a:srgbClr val="111C1F"/>
                </a:solidFill>
                <a:latin typeface="Nunito Bold"/>
                <a:ea typeface="Nunito Bold"/>
                <a:cs typeface="Nunito Bold"/>
                <a:sym typeface="Nunito Bold"/>
              </a:rPr>
              <a:t>CREDITS:</a:t>
            </a:r>
            <a:r>
              <a:rPr lang="en-US" sz="2400" dirty="0">
                <a:solidFill>
                  <a:srgbClr val="111C1F"/>
                </a:solidFill>
                <a:latin typeface="Nunito"/>
                <a:ea typeface="Nunito"/>
                <a:cs typeface="Nunito"/>
                <a:sym typeface="Nunito"/>
              </a:rPr>
              <a:t> This presentation template was created by </a:t>
            </a:r>
            <a:r>
              <a:rPr lang="en-US" sz="2400" u="sng" dirty="0">
                <a:solidFill>
                  <a:srgbClr val="111C1F"/>
                </a:solidFill>
                <a:latin typeface="Nunito"/>
                <a:ea typeface="Nunito"/>
                <a:cs typeface="Nunito"/>
                <a:sym typeface="Nunito"/>
                <a:hlinkClick r:id="rId14" tooltip="https://bit.ly/3A1uf1Q"/>
              </a:rPr>
              <a:t>Slidesgo</a:t>
            </a:r>
            <a:r>
              <a:rPr lang="en-US" sz="2400" dirty="0">
                <a:solidFill>
                  <a:srgbClr val="111C1F"/>
                </a:solidFill>
                <a:latin typeface="Nunito"/>
                <a:ea typeface="Nunito"/>
                <a:cs typeface="Nunito"/>
                <a:sym typeface="Nunito"/>
              </a:rPr>
              <a:t>, and includes information from the </a:t>
            </a:r>
            <a:r>
              <a:rPr lang="en-US" sz="2400" u="sng" dirty="0">
                <a:solidFill>
                  <a:srgbClr val="111C1F"/>
                </a:solidFill>
                <a:latin typeface="Nunito"/>
                <a:ea typeface="Nunito"/>
                <a:cs typeface="Nunito"/>
                <a:sym typeface="Nunito"/>
              </a:rPr>
              <a:t>PIHE Advocacy Workshop</a:t>
            </a:r>
            <a:r>
              <a:rPr lang="en-US" sz="2400" dirty="0">
                <a:solidFill>
                  <a:srgbClr val="111C1F"/>
                </a:solidFill>
                <a:latin typeface="Nunito"/>
                <a:ea typeface="Nunito"/>
                <a:cs typeface="Nunito"/>
                <a:sym typeface="Nunito"/>
              </a:rPr>
              <a:t> and </a:t>
            </a:r>
            <a:r>
              <a:rPr lang="en-US" sz="2400" u="sng" dirty="0">
                <a:solidFill>
                  <a:srgbClr val="111C1F"/>
                </a:solidFill>
                <a:latin typeface="Nunito"/>
                <a:ea typeface="Nunito"/>
                <a:cs typeface="Nunito"/>
                <a:sym typeface="Nunito"/>
              </a:rPr>
              <a:t>adl.org</a:t>
            </a:r>
          </a:p>
        </p:txBody>
      </p:sp>
      <p:sp>
        <p:nvSpPr>
          <p:cNvPr id="13" name="Freeform 13" descr="A cartoon image of a woman with dark skin, and long wavy black hair. She is holding a white sign with the word &quot;Activism&quot; written in bold black letters."/>
          <p:cNvSpPr/>
          <p:nvPr/>
        </p:nvSpPr>
        <p:spPr>
          <a:xfrm>
            <a:off x="10026255" y="1657130"/>
            <a:ext cx="7565172" cy="8456848"/>
          </a:xfrm>
          <a:custGeom>
            <a:avLst/>
            <a:gdLst/>
            <a:ahLst/>
            <a:cxnLst/>
            <a:rect l="l" t="t" r="r" b="b"/>
            <a:pathLst>
              <a:path w="7565172" h="8456848">
                <a:moveTo>
                  <a:pt x="0" y="0"/>
                </a:moveTo>
                <a:lnTo>
                  <a:pt x="7565172" y="0"/>
                </a:lnTo>
                <a:lnTo>
                  <a:pt x="7565172" y="8456848"/>
                </a:lnTo>
                <a:lnTo>
                  <a:pt x="0" y="84568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dirty="0"/>
          </a:p>
        </p:txBody>
      </p:sp>
      <p:sp>
        <p:nvSpPr>
          <p:cNvPr id="17" name="TextBox 17"/>
          <p:cNvSpPr txBox="1"/>
          <p:nvPr/>
        </p:nvSpPr>
        <p:spPr>
          <a:xfrm rot="828">
            <a:off x="11282713" y="2650472"/>
            <a:ext cx="4799550" cy="2605200"/>
          </a:xfrm>
          <a:prstGeom prst="rect">
            <a:avLst/>
          </a:prstGeom>
        </p:spPr>
        <p:txBody>
          <a:bodyPr lIns="0" tIns="0" rIns="0" bIns="0" rtlCol="0" anchor="t">
            <a:spAutoFit/>
          </a:bodyPr>
          <a:lstStyle/>
          <a:p>
            <a:pPr algn="ctr">
              <a:lnSpc>
                <a:spcPts val="8400"/>
              </a:lnSpc>
            </a:pPr>
            <a:r>
              <a:rPr lang="en-US" sz="7000" dirty="0">
                <a:solidFill>
                  <a:srgbClr val="111C1F"/>
                </a:solidFill>
                <a:latin typeface="Lilita One"/>
                <a:ea typeface="Lilita One"/>
                <a:cs typeface="Lilita One"/>
                <a:sym typeface="Lilita One"/>
              </a:rPr>
              <a:t>ACTIVISM!</a:t>
            </a:r>
          </a:p>
        </p:txBody>
      </p:sp>
      <p:sp>
        <p:nvSpPr>
          <p:cNvPr id="14" name="Freeform 14" descr="The logo for the Nevada Youth Action Council. Three figures, viewed from above are holding hands in a partial circle. The letters YAC are below, writen in purple. Below the letters are the words &quot;Youth Action Council&quot;"/>
          <p:cNvSpPr/>
          <p:nvPr/>
        </p:nvSpPr>
        <p:spPr>
          <a:xfrm>
            <a:off x="12492184" y="6788820"/>
            <a:ext cx="2633314" cy="2720366"/>
          </a:xfrm>
          <a:custGeom>
            <a:avLst/>
            <a:gdLst/>
            <a:ahLst/>
            <a:cxnLst/>
            <a:rect l="l" t="t" r="r" b="b"/>
            <a:pathLst>
              <a:path w="2633314" h="2720366">
                <a:moveTo>
                  <a:pt x="0" y="0"/>
                </a:moveTo>
                <a:lnTo>
                  <a:pt x="2633314" y="0"/>
                </a:lnTo>
                <a:lnTo>
                  <a:pt x="2633314" y="2720366"/>
                </a:lnTo>
                <a:lnTo>
                  <a:pt x="0" y="2720366"/>
                </a:lnTo>
                <a:lnTo>
                  <a:pt x="0" y="0"/>
                </a:lnTo>
                <a:close/>
              </a:path>
            </a:pathLst>
          </a:custGeom>
          <a:blipFill>
            <a:blip r:embed="rId17"/>
            <a:stretch>
              <a:fillRect/>
            </a:stretch>
          </a:blipFill>
        </p:spPr>
        <p:txBody>
          <a:bodyPr/>
          <a:lstStyle/>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E8D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168850" y="-960467"/>
            <a:ext cx="20828112" cy="13691342"/>
          </a:xfrm>
          <a:custGeom>
            <a:avLst/>
            <a:gdLst/>
            <a:ahLst/>
            <a:cxnLst/>
            <a:rect l="l" t="t" r="r" b="b"/>
            <a:pathLst>
              <a:path w="20828112" h="13691342">
                <a:moveTo>
                  <a:pt x="0" y="0"/>
                </a:moveTo>
                <a:lnTo>
                  <a:pt x="20828112" y="0"/>
                </a:lnTo>
                <a:lnTo>
                  <a:pt x="20828112" y="13691341"/>
                </a:lnTo>
                <a:lnTo>
                  <a:pt x="0" y="13691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Freeform 3">
            <a:extLst>
              <a:ext uri="{C183D7F6-B498-43B3-948B-1728B52AA6E4}">
                <adec:decorative xmlns:adec="http://schemas.microsoft.com/office/drawing/2017/decorative" val="1"/>
              </a:ext>
            </a:extLst>
          </p:cNvPr>
          <p:cNvSpPr/>
          <p:nvPr/>
        </p:nvSpPr>
        <p:spPr>
          <a:xfrm>
            <a:off x="556057" y="1752427"/>
            <a:ext cx="17490934" cy="7986205"/>
          </a:xfrm>
          <a:custGeom>
            <a:avLst/>
            <a:gdLst/>
            <a:ahLst/>
            <a:cxnLst/>
            <a:rect l="l" t="t" r="r" b="b"/>
            <a:pathLst>
              <a:path w="17490934" h="7986205">
                <a:moveTo>
                  <a:pt x="0" y="0"/>
                </a:moveTo>
                <a:lnTo>
                  <a:pt x="17490934" y="0"/>
                </a:lnTo>
                <a:lnTo>
                  <a:pt x="17490934" y="7986205"/>
                </a:lnTo>
                <a:lnTo>
                  <a:pt x="0" y="79862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8" name="TextBox 8"/>
          <p:cNvSpPr txBox="1">
            <a:spLocks noGrp="1"/>
          </p:cNvSpPr>
          <p:nvPr>
            <p:ph type="title" idx="4294967295"/>
          </p:nvPr>
        </p:nvSpPr>
        <p:spPr>
          <a:xfrm>
            <a:off x="1531425" y="952900"/>
            <a:ext cx="15225150" cy="10096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799"/>
              </a:lnSpc>
              <a:spcBef>
                <a:spcPts val="0"/>
              </a:spcBef>
              <a:spcAft>
                <a:spcPts val="0"/>
              </a:spcAft>
              <a:buClrTx/>
              <a:buSzTx/>
              <a:buFontTx/>
              <a:buNone/>
              <a:tabLst/>
              <a:defRPr/>
            </a:pPr>
            <a:r>
              <a:rPr kumimoji="0" lang="en-US" sz="6499" b="1" i="0" u="none" strike="noStrike" kern="1200" cap="none" spc="0" normalizeH="0" baseline="0" noProof="0" dirty="0">
                <a:ln>
                  <a:noFill/>
                </a:ln>
                <a:solidFill>
                  <a:srgbClr val="111C1F"/>
                </a:solidFill>
                <a:effectLst/>
                <a:uLnTx/>
                <a:uFillTx/>
                <a:latin typeface="Arimo Bold"/>
                <a:ea typeface="Arimo Bold"/>
                <a:cs typeface="Arimo Bold"/>
                <a:sym typeface="Arimo Bold"/>
              </a:rPr>
              <a:t>Table of contents</a:t>
            </a:r>
          </a:p>
        </p:txBody>
      </p:sp>
      <p:sp>
        <p:nvSpPr>
          <p:cNvPr id="5" name="TextBox 5"/>
          <p:cNvSpPr txBox="1"/>
          <p:nvPr/>
        </p:nvSpPr>
        <p:spPr>
          <a:xfrm>
            <a:off x="1517853" y="3148900"/>
            <a:ext cx="1288350" cy="740925"/>
          </a:xfrm>
          <a:prstGeom prst="rect">
            <a:avLst/>
          </a:prstGeom>
        </p:spPr>
        <p:txBody>
          <a:bodyPr lIns="0" tIns="0" rIns="0" bIns="0" rtlCol="0" anchor="t">
            <a:spAutoFit/>
          </a:bodyPr>
          <a:lstStyle/>
          <a:p>
            <a:pPr algn="r">
              <a:lnSpc>
                <a:spcPts val="7200"/>
              </a:lnSpc>
            </a:pPr>
            <a:r>
              <a:rPr lang="en-US" sz="6000" b="1" dirty="0">
                <a:solidFill>
                  <a:srgbClr val="111C1F"/>
                </a:solidFill>
                <a:latin typeface="Arimo Bold"/>
                <a:ea typeface="Arimo Bold"/>
                <a:cs typeface="Arimo Bold"/>
                <a:sym typeface="Arimo Bold"/>
              </a:rPr>
              <a:t>01</a:t>
            </a:r>
          </a:p>
        </p:txBody>
      </p:sp>
      <p:sp>
        <p:nvSpPr>
          <p:cNvPr id="6" name="TextBox 6"/>
          <p:cNvSpPr txBox="1"/>
          <p:nvPr/>
        </p:nvSpPr>
        <p:spPr>
          <a:xfrm>
            <a:off x="3076699" y="3200215"/>
            <a:ext cx="5610150" cy="689610"/>
          </a:xfrm>
          <a:prstGeom prst="rect">
            <a:avLst/>
          </a:prstGeom>
        </p:spPr>
        <p:txBody>
          <a:bodyPr lIns="0" tIns="0" rIns="0" bIns="0" rtlCol="0" anchor="t">
            <a:spAutoFit/>
          </a:bodyPr>
          <a:lstStyle/>
          <a:p>
            <a:pPr algn="l">
              <a:lnSpc>
                <a:spcPts val="5520"/>
              </a:lnSpc>
            </a:pPr>
            <a:r>
              <a:rPr lang="en-US" sz="4000" b="1" dirty="0">
                <a:solidFill>
                  <a:srgbClr val="111C1F"/>
                </a:solidFill>
                <a:latin typeface="Arimo Bold"/>
                <a:ea typeface="Arimo Bold"/>
                <a:cs typeface="Arimo Bold"/>
                <a:sym typeface="Arimo Bold"/>
              </a:rPr>
              <a:t>Who Am I?</a:t>
            </a:r>
          </a:p>
        </p:txBody>
      </p:sp>
      <p:sp>
        <p:nvSpPr>
          <p:cNvPr id="10" name="TextBox 10"/>
          <p:cNvSpPr txBox="1"/>
          <p:nvPr/>
        </p:nvSpPr>
        <p:spPr>
          <a:xfrm>
            <a:off x="9675199" y="3148900"/>
            <a:ext cx="1288350" cy="740925"/>
          </a:xfrm>
          <a:prstGeom prst="rect">
            <a:avLst/>
          </a:prstGeom>
        </p:spPr>
        <p:txBody>
          <a:bodyPr lIns="0" tIns="0" rIns="0" bIns="0" rtlCol="0" anchor="t">
            <a:spAutoFit/>
          </a:bodyPr>
          <a:lstStyle/>
          <a:p>
            <a:pPr algn="r">
              <a:lnSpc>
                <a:spcPts val="7200"/>
              </a:lnSpc>
            </a:pPr>
            <a:r>
              <a:rPr lang="en-US" sz="6000" b="1" dirty="0">
                <a:solidFill>
                  <a:srgbClr val="111C1F"/>
                </a:solidFill>
                <a:latin typeface="Arimo Bold"/>
                <a:ea typeface="Arimo Bold"/>
                <a:cs typeface="Arimo Bold"/>
                <a:sym typeface="Arimo Bold"/>
              </a:rPr>
              <a:t>02</a:t>
            </a:r>
          </a:p>
        </p:txBody>
      </p:sp>
      <p:sp>
        <p:nvSpPr>
          <p:cNvPr id="12" name="TextBox 12"/>
          <p:cNvSpPr txBox="1"/>
          <p:nvPr/>
        </p:nvSpPr>
        <p:spPr>
          <a:xfrm>
            <a:off x="11534621" y="3200215"/>
            <a:ext cx="5610150" cy="689610"/>
          </a:xfrm>
          <a:prstGeom prst="rect">
            <a:avLst/>
          </a:prstGeom>
        </p:spPr>
        <p:txBody>
          <a:bodyPr lIns="0" tIns="0" rIns="0" bIns="0" rtlCol="0" anchor="t">
            <a:spAutoFit/>
          </a:bodyPr>
          <a:lstStyle/>
          <a:p>
            <a:pPr algn="l">
              <a:lnSpc>
                <a:spcPts val="5520"/>
              </a:lnSpc>
            </a:pPr>
            <a:r>
              <a:rPr lang="en-US" sz="4000" b="1" dirty="0">
                <a:solidFill>
                  <a:srgbClr val="111C1F"/>
                </a:solidFill>
                <a:latin typeface="Arimo Bold"/>
                <a:ea typeface="Arimo Bold"/>
                <a:cs typeface="Arimo Bold"/>
                <a:sym typeface="Arimo Bold"/>
              </a:rPr>
              <a:t>Youth and the ADA</a:t>
            </a:r>
          </a:p>
        </p:txBody>
      </p:sp>
      <p:sp>
        <p:nvSpPr>
          <p:cNvPr id="9" name="TextBox 9"/>
          <p:cNvSpPr txBox="1"/>
          <p:nvPr/>
        </p:nvSpPr>
        <p:spPr>
          <a:xfrm>
            <a:off x="1517853" y="6004498"/>
            <a:ext cx="1288350" cy="740925"/>
          </a:xfrm>
          <a:prstGeom prst="rect">
            <a:avLst/>
          </a:prstGeom>
        </p:spPr>
        <p:txBody>
          <a:bodyPr lIns="0" tIns="0" rIns="0" bIns="0" rtlCol="0" anchor="t">
            <a:spAutoFit/>
          </a:bodyPr>
          <a:lstStyle/>
          <a:p>
            <a:pPr algn="r">
              <a:lnSpc>
                <a:spcPts val="7200"/>
              </a:lnSpc>
            </a:pPr>
            <a:r>
              <a:rPr lang="en-US" sz="6000" b="1" dirty="0">
                <a:solidFill>
                  <a:srgbClr val="111C1F"/>
                </a:solidFill>
                <a:latin typeface="Arimo Bold"/>
                <a:ea typeface="Arimo Bold"/>
                <a:cs typeface="Arimo Bold"/>
                <a:sym typeface="Arimo Bold"/>
              </a:rPr>
              <a:t>03</a:t>
            </a:r>
          </a:p>
        </p:txBody>
      </p:sp>
      <p:sp>
        <p:nvSpPr>
          <p:cNvPr id="4" name="TextBox 4"/>
          <p:cNvSpPr txBox="1"/>
          <p:nvPr/>
        </p:nvSpPr>
        <p:spPr>
          <a:xfrm>
            <a:off x="3076699" y="6189313"/>
            <a:ext cx="5610150" cy="689610"/>
          </a:xfrm>
          <a:prstGeom prst="rect">
            <a:avLst/>
          </a:prstGeom>
        </p:spPr>
        <p:txBody>
          <a:bodyPr lIns="0" tIns="0" rIns="0" bIns="0" rtlCol="0" anchor="t">
            <a:spAutoFit/>
          </a:bodyPr>
          <a:lstStyle/>
          <a:p>
            <a:pPr algn="l">
              <a:lnSpc>
                <a:spcPts val="5520"/>
              </a:lnSpc>
            </a:pPr>
            <a:r>
              <a:rPr lang="en-US" sz="4000" b="1" dirty="0">
                <a:solidFill>
                  <a:srgbClr val="111C1F"/>
                </a:solidFill>
                <a:latin typeface="Arimo Bold"/>
                <a:ea typeface="Arimo Bold"/>
                <a:cs typeface="Arimo Bold"/>
                <a:sym typeface="Arimo Bold"/>
              </a:rPr>
              <a:t>Self-Advocacy</a:t>
            </a:r>
          </a:p>
        </p:txBody>
      </p:sp>
      <p:sp>
        <p:nvSpPr>
          <p:cNvPr id="11" name="TextBox 11"/>
          <p:cNvSpPr txBox="1"/>
          <p:nvPr/>
        </p:nvSpPr>
        <p:spPr>
          <a:xfrm>
            <a:off x="9675199" y="6004498"/>
            <a:ext cx="1288350" cy="740925"/>
          </a:xfrm>
          <a:prstGeom prst="rect">
            <a:avLst/>
          </a:prstGeom>
        </p:spPr>
        <p:txBody>
          <a:bodyPr lIns="0" tIns="0" rIns="0" bIns="0" rtlCol="0" anchor="t">
            <a:spAutoFit/>
          </a:bodyPr>
          <a:lstStyle/>
          <a:p>
            <a:pPr algn="r">
              <a:lnSpc>
                <a:spcPts val="7200"/>
              </a:lnSpc>
            </a:pPr>
            <a:r>
              <a:rPr lang="en-US" sz="6000" b="1" dirty="0">
                <a:solidFill>
                  <a:srgbClr val="111C1F"/>
                </a:solidFill>
                <a:latin typeface="Arimo Bold"/>
                <a:ea typeface="Arimo Bold"/>
                <a:cs typeface="Arimo Bold"/>
                <a:sym typeface="Arimo Bold"/>
              </a:rPr>
              <a:t>04</a:t>
            </a:r>
          </a:p>
        </p:txBody>
      </p:sp>
      <p:sp>
        <p:nvSpPr>
          <p:cNvPr id="7" name="TextBox 7"/>
          <p:cNvSpPr txBox="1"/>
          <p:nvPr/>
        </p:nvSpPr>
        <p:spPr>
          <a:xfrm>
            <a:off x="11230249" y="5941828"/>
            <a:ext cx="5610150" cy="1384935"/>
          </a:xfrm>
          <a:prstGeom prst="rect">
            <a:avLst/>
          </a:prstGeom>
        </p:spPr>
        <p:txBody>
          <a:bodyPr lIns="0" tIns="0" rIns="0" bIns="0" rtlCol="0" anchor="t">
            <a:spAutoFit/>
          </a:bodyPr>
          <a:lstStyle/>
          <a:p>
            <a:pPr algn="l">
              <a:lnSpc>
                <a:spcPts val="5520"/>
              </a:lnSpc>
            </a:pPr>
            <a:r>
              <a:rPr lang="en-US" sz="4000" b="1" dirty="0">
                <a:solidFill>
                  <a:srgbClr val="111C1F"/>
                </a:solidFill>
                <a:latin typeface="Arimo Bold"/>
                <a:ea typeface="Arimo Bold"/>
                <a:cs typeface="Arimo Bold"/>
                <a:sym typeface="Arimo Bold"/>
              </a:rPr>
              <a:t>The Advocacy Lab Activity!</a:t>
            </a:r>
          </a:p>
        </p:txBody>
      </p:sp>
      <p:sp>
        <p:nvSpPr>
          <p:cNvPr id="13" name="TextBox 13"/>
          <p:cNvSpPr txBox="1"/>
          <p:nvPr/>
        </p:nvSpPr>
        <p:spPr>
          <a:xfrm>
            <a:off x="9629095" y="9530409"/>
            <a:ext cx="10030167" cy="416447"/>
          </a:xfrm>
          <a:prstGeom prst="rect">
            <a:avLst/>
          </a:prstGeom>
        </p:spPr>
        <p:txBody>
          <a:bodyPr lIns="0" tIns="0" rIns="0" bIns="0" rtlCol="0" anchor="t">
            <a:spAutoFit/>
          </a:bodyPr>
          <a:lstStyle/>
          <a:p>
            <a:pPr algn="l">
              <a:lnSpc>
                <a:spcPts val="3129"/>
              </a:lnSpc>
            </a:pPr>
            <a:r>
              <a:rPr lang="en-US" sz="2607" b="1" dirty="0">
                <a:solidFill>
                  <a:srgbClr val="111C1F"/>
                </a:solidFill>
                <a:latin typeface="Arimo Bold"/>
                <a:ea typeface="Arimo Bold"/>
                <a:cs typeface="Arimo Bold"/>
                <a:sym typeface="Arimo Bold"/>
              </a:rPr>
              <a:t>Presented by Nevada Statewide Youth Action Council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E8D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806298" y="-2436153"/>
            <a:ext cx="22250551" cy="13859461"/>
          </a:xfrm>
          <a:custGeom>
            <a:avLst/>
            <a:gdLst/>
            <a:ahLst/>
            <a:cxnLst/>
            <a:rect l="l" t="t" r="r" b="b"/>
            <a:pathLst>
              <a:path w="22250551" h="13859461">
                <a:moveTo>
                  <a:pt x="0" y="0"/>
                </a:moveTo>
                <a:lnTo>
                  <a:pt x="22250551" y="0"/>
                </a:lnTo>
                <a:lnTo>
                  <a:pt x="22250551" y="13859461"/>
                </a:lnTo>
                <a:lnTo>
                  <a:pt x="0" y="138594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TextBox 4"/>
          <p:cNvSpPr txBox="1">
            <a:spLocks noGrp="1"/>
          </p:cNvSpPr>
          <p:nvPr>
            <p:ph type="title" idx="4294967295"/>
          </p:nvPr>
        </p:nvSpPr>
        <p:spPr>
          <a:xfrm>
            <a:off x="1028700" y="435058"/>
            <a:ext cx="15225150" cy="9429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11C1F"/>
                </a:solidFill>
                <a:effectLst/>
                <a:uLnTx/>
                <a:uFillTx/>
                <a:latin typeface="Arimo Bold"/>
                <a:ea typeface="Arimo Bold"/>
                <a:cs typeface="Arimo Bold"/>
                <a:sym typeface="Arimo Bold"/>
              </a:rPr>
              <a:t>Who Am I?</a:t>
            </a:r>
          </a:p>
        </p:txBody>
      </p:sp>
      <p:sp>
        <p:nvSpPr>
          <p:cNvPr id="3" name="Freeform 3" descr="An Asian male with black hair wearing a black shirt, smiling for the camera. "/>
          <p:cNvSpPr/>
          <p:nvPr/>
        </p:nvSpPr>
        <p:spPr>
          <a:xfrm>
            <a:off x="6612344" y="1868652"/>
            <a:ext cx="4396318" cy="4396318"/>
          </a:xfrm>
          <a:custGeom>
            <a:avLst/>
            <a:gdLst/>
            <a:ahLst/>
            <a:cxnLst/>
            <a:rect l="l" t="t" r="r" b="b"/>
            <a:pathLst>
              <a:path w="4396318" h="4396318">
                <a:moveTo>
                  <a:pt x="0" y="0"/>
                </a:moveTo>
                <a:lnTo>
                  <a:pt x="4396319" y="0"/>
                </a:lnTo>
                <a:lnTo>
                  <a:pt x="4396319" y="4396319"/>
                </a:lnTo>
                <a:lnTo>
                  <a:pt x="0" y="4396319"/>
                </a:lnTo>
                <a:lnTo>
                  <a:pt x="0" y="0"/>
                </a:lnTo>
                <a:close/>
              </a:path>
            </a:pathLst>
          </a:custGeom>
          <a:blipFill>
            <a:blip r:embed="rId5"/>
            <a:stretch>
              <a:fillRect/>
            </a:stretch>
          </a:blipFill>
        </p:spPr>
        <p:txBody>
          <a:bodyPr/>
          <a:lstStyle/>
          <a:p>
            <a:endParaRPr lang="en-US" dirty="0"/>
          </a:p>
        </p:txBody>
      </p:sp>
      <p:sp>
        <p:nvSpPr>
          <p:cNvPr id="5" name="TextBox 5"/>
          <p:cNvSpPr txBox="1"/>
          <p:nvPr/>
        </p:nvSpPr>
        <p:spPr>
          <a:xfrm>
            <a:off x="6707220" y="6478505"/>
            <a:ext cx="3868110" cy="469392"/>
          </a:xfrm>
          <a:prstGeom prst="rect">
            <a:avLst/>
          </a:prstGeom>
        </p:spPr>
        <p:txBody>
          <a:bodyPr lIns="0" tIns="0" rIns="0" bIns="0" rtlCol="0" anchor="t">
            <a:spAutoFit/>
          </a:bodyPr>
          <a:lstStyle/>
          <a:p>
            <a:pPr algn="l">
              <a:lnSpc>
                <a:spcPts val="3863"/>
              </a:lnSpc>
            </a:pPr>
            <a:r>
              <a:rPr lang="en-US" sz="2799" b="1" dirty="0">
                <a:solidFill>
                  <a:srgbClr val="111C1F"/>
                </a:solidFill>
                <a:latin typeface="Nunito Bold"/>
                <a:ea typeface="Nunito Bold"/>
                <a:cs typeface="Nunito Bold"/>
                <a:sym typeface="Nunito Bold"/>
              </a:rPr>
              <a:t>Kaison Fong</a:t>
            </a:r>
          </a:p>
        </p:txBody>
      </p:sp>
      <p:sp>
        <p:nvSpPr>
          <p:cNvPr id="6" name="TextBox 6"/>
          <p:cNvSpPr txBox="1"/>
          <p:nvPr/>
        </p:nvSpPr>
        <p:spPr>
          <a:xfrm>
            <a:off x="6428182" y="7124110"/>
            <a:ext cx="4822622" cy="1895475"/>
          </a:xfrm>
          <a:prstGeom prst="rect">
            <a:avLst/>
          </a:prstGeom>
        </p:spPr>
        <p:txBody>
          <a:bodyPr lIns="0" tIns="0" rIns="0" bIns="0" rtlCol="0" anchor="t">
            <a:spAutoFit/>
          </a:bodyPr>
          <a:lstStyle/>
          <a:p>
            <a:pPr algn="ctr">
              <a:lnSpc>
                <a:spcPts val="2520"/>
              </a:lnSpc>
            </a:pPr>
            <a:r>
              <a:rPr lang="en-US" sz="2100" dirty="0">
                <a:solidFill>
                  <a:srgbClr val="111C1F"/>
                </a:solidFill>
                <a:latin typeface="Arimo"/>
                <a:ea typeface="Arimo"/>
                <a:cs typeface="Arimo"/>
                <a:sym typeface="Arimo"/>
              </a:rPr>
              <a:t>Student at the University of Nevada, Reno </a:t>
            </a:r>
          </a:p>
          <a:p>
            <a:pPr algn="ctr">
              <a:lnSpc>
                <a:spcPts val="2520"/>
              </a:lnSpc>
            </a:pPr>
            <a:endParaRPr lang="en-US" sz="2100" dirty="0">
              <a:solidFill>
                <a:srgbClr val="111C1F"/>
              </a:solidFill>
              <a:latin typeface="Arimo"/>
              <a:ea typeface="Arimo"/>
              <a:cs typeface="Arimo"/>
              <a:sym typeface="Arimo"/>
            </a:endParaRPr>
          </a:p>
          <a:p>
            <a:pPr algn="ctr">
              <a:lnSpc>
                <a:spcPts val="2520"/>
              </a:lnSpc>
              <a:spcBef>
                <a:spcPct val="0"/>
              </a:spcBef>
            </a:pPr>
            <a:r>
              <a:rPr lang="en-US" sz="2100" dirty="0">
                <a:solidFill>
                  <a:srgbClr val="111C1F"/>
                </a:solidFill>
                <a:latin typeface="Arimo"/>
                <a:ea typeface="Arimo"/>
                <a:cs typeface="Arimo"/>
                <a:sym typeface="Arimo"/>
              </a:rPr>
              <a:t>Works to empower all youth with disabilities and promote disability rights across Nevada.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E8D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669304" y="-114312"/>
            <a:ext cx="19059100" cy="11881862"/>
          </a:xfrm>
          <a:custGeom>
            <a:avLst/>
            <a:gdLst/>
            <a:ahLst/>
            <a:cxnLst/>
            <a:rect l="l" t="t" r="r" b="b"/>
            <a:pathLst>
              <a:path w="19059100" h="11881862">
                <a:moveTo>
                  <a:pt x="0" y="0"/>
                </a:moveTo>
                <a:lnTo>
                  <a:pt x="19059100" y="0"/>
                </a:lnTo>
                <a:lnTo>
                  <a:pt x="19059100" y="11881862"/>
                </a:lnTo>
                <a:lnTo>
                  <a:pt x="0" y="118818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Freeform 3" descr="A cartoon of a dark skinned hand holding up a sign which reads &quot;Disability Rights!&quot;"/>
          <p:cNvSpPr/>
          <p:nvPr/>
        </p:nvSpPr>
        <p:spPr>
          <a:xfrm>
            <a:off x="12368138" y="772930"/>
            <a:ext cx="5566372" cy="9514070"/>
          </a:xfrm>
          <a:custGeom>
            <a:avLst/>
            <a:gdLst/>
            <a:ahLst/>
            <a:cxnLst/>
            <a:rect l="l" t="t" r="r" b="b"/>
            <a:pathLst>
              <a:path w="5566372" h="9514070">
                <a:moveTo>
                  <a:pt x="0" y="0"/>
                </a:moveTo>
                <a:lnTo>
                  <a:pt x="5566372" y="0"/>
                </a:lnTo>
                <a:lnTo>
                  <a:pt x="5566372" y="9514070"/>
                </a:lnTo>
                <a:lnTo>
                  <a:pt x="0" y="95140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4" name="TextBox 4"/>
          <p:cNvSpPr txBox="1"/>
          <p:nvPr/>
        </p:nvSpPr>
        <p:spPr>
          <a:xfrm rot="968836">
            <a:off x="13020585" y="1936504"/>
            <a:ext cx="4261478" cy="1943100"/>
          </a:xfrm>
          <a:prstGeom prst="rect">
            <a:avLst/>
          </a:prstGeom>
        </p:spPr>
        <p:txBody>
          <a:bodyPr lIns="0" tIns="0" rIns="0" bIns="0" rtlCol="0" anchor="t">
            <a:spAutoFit/>
          </a:bodyPr>
          <a:lstStyle/>
          <a:p>
            <a:pPr algn="ctr">
              <a:lnSpc>
                <a:spcPts val="7680"/>
              </a:lnSpc>
            </a:pPr>
            <a:r>
              <a:rPr lang="en-US" sz="6400" dirty="0">
                <a:solidFill>
                  <a:srgbClr val="111C1F"/>
                </a:solidFill>
                <a:latin typeface="Lilita One"/>
                <a:ea typeface="Lilita One"/>
                <a:cs typeface="Lilita One"/>
                <a:sym typeface="Lilita One"/>
              </a:rPr>
              <a:t>DISABILITY RIGHTS!</a:t>
            </a:r>
          </a:p>
        </p:txBody>
      </p:sp>
      <p:sp>
        <p:nvSpPr>
          <p:cNvPr id="5" name="Freeform 5">
            <a:extLst>
              <a:ext uri="{C183D7F6-B498-43B3-948B-1728B52AA6E4}">
                <adec:decorative xmlns:adec="http://schemas.microsoft.com/office/drawing/2017/decorative" val="1"/>
              </a:ext>
            </a:extLst>
          </p:cNvPr>
          <p:cNvSpPr/>
          <p:nvPr/>
        </p:nvSpPr>
        <p:spPr>
          <a:xfrm>
            <a:off x="11174200" y="1382258"/>
            <a:ext cx="4406822" cy="5379742"/>
          </a:xfrm>
          <a:custGeom>
            <a:avLst/>
            <a:gdLst/>
            <a:ahLst/>
            <a:cxnLst/>
            <a:rect l="l" t="t" r="r" b="b"/>
            <a:pathLst>
              <a:path w="4406822" h="5379742">
                <a:moveTo>
                  <a:pt x="0" y="0"/>
                </a:moveTo>
                <a:lnTo>
                  <a:pt x="4406822" y="0"/>
                </a:lnTo>
                <a:lnTo>
                  <a:pt x="4406822" y="5379742"/>
                </a:lnTo>
                <a:lnTo>
                  <a:pt x="0" y="53797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6" name="TextBox 6"/>
          <p:cNvSpPr txBox="1">
            <a:spLocks noGrp="1"/>
          </p:cNvSpPr>
          <p:nvPr>
            <p:ph type="title" idx="4294967295"/>
          </p:nvPr>
        </p:nvSpPr>
        <p:spPr>
          <a:xfrm>
            <a:off x="249621" y="2392660"/>
            <a:ext cx="12849963" cy="436934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1368"/>
              </a:lnSpc>
              <a:spcBef>
                <a:spcPts val="0"/>
              </a:spcBef>
              <a:spcAft>
                <a:spcPts val="0"/>
              </a:spcAft>
              <a:buClrTx/>
              <a:buSzTx/>
              <a:buFontTx/>
              <a:buNone/>
              <a:tabLst/>
              <a:defRPr/>
            </a:pPr>
            <a:r>
              <a:rPr kumimoji="0" lang="en-US" sz="9473" b="1" i="0" u="none" strike="noStrike" kern="1200" cap="none" spc="0" normalizeH="0" baseline="0" noProof="0" dirty="0">
                <a:ln>
                  <a:noFill/>
                </a:ln>
                <a:solidFill>
                  <a:srgbClr val="111C1F"/>
                </a:solidFill>
                <a:effectLst/>
                <a:uLnTx/>
                <a:uFillTx/>
                <a:latin typeface="Arimo Bold"/>
                <a:ea typeface="Arimo Bold"/>
                <a:cs typeface="Arimo Bold"/>
                <a:sym typeface="Arimo Bold"/>
              </a:rPr>
              <a:t>Foundations: How Does the ADA Protect Youth?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E8D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141247" y="5224642"/>
            <a:ext cx="5957198" cy="6366391"/>
          </a:xfrm>
          <a:custGeom>
            <a:avLst/>
            <a:gdLst/>
            <a:ahLst/>
            <a:cxnLst/>
            <a:rect l="l" t="t" r="r" b="b"/>
            <a:pathLst>
              <a:path w="5957198" h="6366391">
                <a:moveTo>
                  <a:pt x="0" y="0"/>
                </a:moveTo>
                <a:lnTo>
                  <a:pt x="5957198" y="0"/>
                </a:lnTo>
                <a:lnTo>
                  <a:pt x="5957198" y="6366390"/>
                </a:lnTo>
                <a:lnTo>
                  <a:pt x="0" y="6366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Freeform 3">
            <a:extLst>
              <a:ext uri="{C183D7F6-B498-43B3-948B-1728B52AA6E4}">
                <adec:decorative xmlns:adec="http://schemas.microsoft.com/office/drawing/2017/decorative" val="1"/>
              </a:ext>
            </a:extLst>
          </p:cNvPr>
          <p:cNvSpPr/>
          <p:nvPr/>
        </p:nvSpPr>
        <p:spPr>
          <a:xfrm>
            <a:off x="13662281" y="-2241881"/>
            <a:ext cx="6853012" cy="8229600"/>
          </a:xfrm>
          <a:custGeom>
            <a:avLst/>
            <a:gdLst/>
            <a:ahLst/>
            <a:cxnLst/>
            <a:rect l="l" t="t" r="r" b="b"/>
            <a:pathLst>
              <a:path w="6853012" h="8229600">
                <a:moveTo>
                  <a:pt x="0" y="0"/>
                </a:moveTo>
                <a:lnTo>
                  <a:pt x="6853012" y="0"/>
                </a:lnTo>
                <a:lnTo>
                  <a:pt x="6853012" y="8229600"/>
                </a:lnTo>
                <a:lnTo>
                  <a:pt x="0" y="8229600"/>
                </a:lnTo>
                <a:lnTo>
                  <a:pt x="0" y="0"/>
                </a:lnTo>
                <a:close/>
              </a:path>
            </a:pathLst>
          </a:custGeom>
          <a:blipFill>
            <a:blip r:embed="rId5">
              <a:alphaModFix amt="85000"/>
            </a:blip>
            <a:stretch>
              <a:fillRect/>
            </a:stretch>
          </a:blipFill>
        </p:spPr>
        <p:txBody>
          <a:bodyPr/>
          <a:lstStyle/>
          <a:p>
            <a:endParaRPr lang="en-US" dirty="0"/>
          </a:p>
        </p:txBody>
      </p:sp>
      <p:sp>
        <p:nvSpPr>
          <p:cNvPr id="4" name="Freeform 4">
            <a:extLst>
              <a:ext uri="{C183D7F6-B498-43B3-948B-1728B52AA6E4}">
                <adec:decorative xmlns:adec="http://schemas.microsoft.com/office/drawing/2017/decorative" val="1"/>
              </a:ext>
            </a:extLst>
          </p:cNvPr>
          <p:cNvSpPr/>
          <p:nvPr/>
        </p:nvSpPr>
        <p:spPr>
          <a:xfrm>
            <a:off x="296799" y="415186"/>
            <a:ext cx="17661400" cy="9182114"/>
          </a:xfrm>
          <a:custGeom>
            <a:avLst/>
            <a:gdLst/>
            <a:ahLst/>
            <a:cxnLst/>
            <a:rect l="l" t="t" r="r" b="b"/>
            <a:pathLst>
              <a:path w="17661400" h="9182114">
                <a:moveTo>
                  <a:pt x="0" y="0"/>
                </a:moveTo>
                <a:lnTo>
                  <a:pt x="17661400" y="0"/>
                </a:lnTo>
                <a:lnTo>
                  <a:pt x="17661400" y="9182114"/>
                </a:lnTo>
                <a:lnTo>
                  <a:pt x="0" y="91821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7" name="TextBox 7"/>
          <p:cNvSpPr txBox="1">
            <a:spLocks noGrp="1"/>
          </p:cNvSpPr>
          <p:nvPr>
            <p:ph type="title" idx="4294967295"/>
          </p:nvPr>
        </p:nvSpPr>
        <p:spPr>
          <a:xfrm>
            <a:off x="1631854" y="159703"/>
            <a:ext cx="11322146" cy="15665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9200"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ADA Overview</a:t>
            </a:r>
          </a:p>
        </p:txBody>
      </p:sp>
      <p:sp>
        <p:nvSpPr>
          <p:cNvPr id="8" name="TextBox 8"/>
          <p:cNvSpPr txBox="1"/>
          <p:nvPr/>
        </p:nvSpPr>
        <p:spPr>
          <a:xfrm>
            <a:off x="1631854" y="1872919"/>
            <a:ext cx="14447759" cy="4847481"/>
          </a:xfrm>
          <a:prstGeom prst="rect">
            <a:avLst/>
          </a:prstGeom>
        </p:spPr>
        <p:txBody>
          <a:bodyPr lIns="0" tIns="0" rIns="0" bIns="0" rtlCol="0" anchor="t">
            <a:spAutoFit/>
          </a:bodyPr>
          <a:lstStyle/>
          <a:p>
            <a:pPr marL="755651" lvl="1" indent="-377825" algn="l">
              <a:lnSpc>
                <a:spcPts val="4200"/>
              </a:lnSpc>
              <a:buFont typeface="Arial"/>
              <a:buChar char="•"/>
            </a:pPr>
            <a:r>
              <a:rPr lang="en-US" sz="3500" dirty="0">
                <a:solidFill>
                  <a:srgbClr val="000000"/>
                </a:solidFill>
                <a:latin typeface="Arimo"/>
                <a:ea typeface="Arimo"/>
                <a:cs typeface="Arimo"/>
                <a:sym typeface="Arimo"/>
              </a:rPr>
              <a:t>Americans with Disabilities Act (1990) - prohibits discrimination </a:t>
            </a:r>
          </a:p>
          <a:p>
            <a:pPr algn="just">
              <a:lnSpc>
                <a:spcPts val="4200"/>
              </a:lnSpc>
            </a:pPr>
            <a:r>
              <a:rPr lang="en-US" sz="3500" dirty="0">
                <a:solidFill>
                  <a:srgbClr val="000000"/>
                </a:solidFill>
                <a:latin typeface="Arimo"/>
                <a:ea typeface="Arimo"/>
                <a:cs typeface="Arimo"/>
                <a:sym typeface="Arimo"/>
              </a:rPr>
              <a:t> on the basis of disability</a:t>
            </a:r>
          </a:p>
          <a:p>
            <a:pPr marL="755651" lvl="1" indent="-377825" algn="l">
              <a:lnSpc>
                <a:spcPts val="4200"/>
              </a:lnSpc>
              <a:buFont typeface="Arial"/>
              <a:buChar char="•"/>
            </a:pPr>
            <a:r>
              <a:rPr lang="en-US" sz="3500" dirty="0">
                <a:solidFill>
                  <a:srgbClr val="000000"/>
                </a:solidFill>
                <a:latin typeface="Arimo"/>
                <a:ea typeface="Arimo"/>
                <a:cs typeface="Arimo"/>
                <a:sym typeface="Arimo"/>
              </a:rPr>
              <a:t>Amended in 2008, broadening definition of disability</a:t>
            </a:r>
          </a:p>
          <a:p>
            <a:pPr marL="755651" lvl="1" indent="-377825" algn="l">
              <a:lnSpc>
                <a:spcPts val="4200"/>
              </a:lnSpc>
              <a:buFont typeface="Arial"/>
              <a:buChar char="•"/>
            </a:pPr>
            <a:r>
              <a:rPr lang="en-US" sz="3500" dirty="0">
                <a:solidFill>
                  <a:srgbClr val="000000"/>
                </a:solidFill>
                <a:latin typeface="Arimo"/>
                <a:ea typeface="Arimo"/>
                <a:cs typeface="Arimo"/>
                <a:sym typeface="Arimo"/>
              </a:rPr>
              <a:t>Relevant</a:t>
            </a:r>
            <a:r>
              <a:rPr lang="en-US" sz="3500" b="1" dirty="0">
                <a:solidFill>
                  <a:srgbClr val="000000"/>
                </a:solidFill>
                <a:latin typeface="Arimo Bold"/>
                <a:ea typeface="Arimo Bold"/>
                <a:cs typeface="Arimo Bold"/>
                <a:sym typeface="Arimo Bold"/>
              </a:rPr>
              <a:t> </a:t>
            </a:r>
            <a:r>
              <a:rPr lang="en-US" sz="3500" dirty="0">
                <a:solidFill>
                  <a:srgbClr val="000000"/>
                </a:solidFill>
                <a:latin typeface="Arimo"/>
                <a:ea typeface="Arimo"/>
                <a:cs typeface="Arimo"/>
                <a:sym typeface="Arimo"/>
              </a:rPr>
              <a:t>sections to youth:</a:t>
            </a:r>
          </a:p>
          <a:p>
            <a:pPr marL="1511301" lvl="2" indent="-503767" algn="l">
              <a:lnSpc>
                <a:spcPts val="4200"/>
              </a:lnSpc>
              <a:buFont typeface="Arial"/>
              <a:buChar char="⚬"/>
            </a:pPr>
            <a:r>
              <a:rPr lang="en-US" sz="3500" b="1" dirty="0">
                <a:solidFill>
                  <a:srgbClr val="000000"/>
                </a:solidFill>
                <a:latin typeface="Arimo Bold"/>
                <a:ea typeface="Arimo Bold"/>
                <a:cs typeface="Arimo Bold"/>
                <a:sym typeface="Arimo Bold"/>
              </a:rPr>
              <a:t>Title II: </a:t>
            </a:r>
            <a:r>
              <a:rPr lang="en-US" sz="3500" dirty="0">
                <a:solidFill>
                  <a:srgbClr val="000000"/>
                </a:solidFill>
                <a:latin typeface="Arimo"/>
                <a:ea typeface="Arimo"/>
                <a:cs typeface="Arimo"/>
                <a:sym typeface="Arimo"/>
              </a:rPr>
              <a:t>covers public schools and programs (government entities)</a:t>
            </a:r>
          </a:p>
          <a:p>
            <a:pPr marL="1511301" lvl="2" indent="-503767" algn="l">
              <a:lnSpc>
                <a:spcPts val="4200"/>
              </a:lnSpc>
              <a:buFont typeface="Arial"/>
              <a:buChar char="⚬"/>
            </a:pPr>
            <a:r>
              <a:rPr lang="en-US" sz="3500" b="1" dirty="0">
                <a:solidFill>
                  <a:srgbClr val="000000"/>
                </a:solidFill>
                <a:latin typeface="Arimo Bold"/>
                <a:ea typeface="Arimo Bold"/>
                <a:cs typeface="Arimo Bold"/>
                <a:sym typeface="Arimo Bold"/>
              </a:rPr>
              <a:t>Title III: </a:t>
            </a:r>
            <a:r>
              <a:rPr lang="en-US" sz="3500" dirty="0">
                <a:solidFill>
                  <a:srgbClr val="000000"/>
                </a:solidFill>
                <a:latin typeface="Arimo"/>
                <a:ea typeface="Arimo"/>
                <a:cs typeface="Arimo"/>
                <a:sym typeface="Arimo"/>
              </a:rPr>
              <a:t>public accommodations (such as summer camps)</a:t>
            </a:r>
          </a:p>
          <a:p>
            <a:pPr marL="755651" lvl="1" indent="-377825" algn="l">
              <a:lnSpc>
                <a:spcPts val="4200"/>
              </a:lnSpc>
              <a:buFont typeface="Arial"/>
              <a:buChar char="•"/>
            </a:pPr>
            <a:r>
              <a:rPr lang="en-US" sz="3500" dirty="0">
                <a:solidFill>
                  <a:srgbClr val="000000"/>
                </a:solidFill>
                <a:latin typeface="Arimo"/>
                <a:ea typeface="Arimo"/>
                <a:cs typeface="Arimo"/>
                <a:sym typeface="Arimo"/>
              </a:rPr>
              <a:t>Roots in Section 504 of the Rehabilitation Act of 1973</a:t>
            </a:r>
          </a:p>
          <a:p>
            <a:pPr algn="l">
              <a:lnSpc>
                <a:spcPts val="4200"/>
              </a:lnSpc>
            </a:pPr>
            <a:endParaRPr lang="en-US" sz="3500" dirty="0">
              <a:solidFill>
                <a:srgbClr val="000000"/>
              </a:solidFill>
              <a:latin typeface="Arimo"/>
              <a:ea typeface="Arimo"/>
              <a:cs typeface="Arimo"/>
              <a:sym typeface="Arimo"/>
            </a:endParaRPr>
          </a:p>
        </p:txBody>
      </p:sp>
      <p:sp>
        <p:nvSpPr>
          <p:cNvPr id="6" name="Freeform 6" descr="A dark-skinned woman wth a cane, sunglasses, and curly hair, wearing a green sweater. Her left arm is raised and bent upward."/>
          <p:cNvSpPr/>
          <p:nvPr/>
        </p:nvSpPr>
        <p:spPr>
          <a:xfrm>
            <a:off x="0" y="6140119"/>
            <a:ext cx="2536213" cy="4114800"/>
          </a:xfrm>
          <a:custGeom>
            <a:avLst/>
            <a:gdLst/>
            <a:ahLst/>
            <a:cxnLst/>
            <a:rect l="l" t="t" r="r" b="b"/>
            <a:pathLst>
              <a:path w="2536213" h="4114800">
                <a:moveTo>
                  <a:pt x="0" y="0"/>
                </a:moveTo>
                <a:lnTo>
                  <a:pt x="2536213" y="0"/>
                </a:lnTo>
                <a:lnTo>
                  <a:pt x="253621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5" name="Freeform 5" descr="The Great Seal of the United States, with an eagle with an sideways American flag on it and the words &quot;E pluribus unum&quot; on top"/>
          <p:cNvSpPr/>
          <p:nvPr/>
        </p:nvSpPr>
        <p:spPr>
          <a:xfrm>
            <a:off x="15090639" y="7069529"/>
            <a:ext cx="3197361" cy="3217471"/>
          </a:xfrm>
          <a:custGeom>
            <a:avLst/>
            <a:gdLst/>
            <a:ahLst/>
            <a:cxnLst/>
            <a:rect l="l" t="t" r="r" b="b"/>
            <a:pathLst>
              <a:path w="3197361" h="3217471">
                <a:moveTo>
                  <a:pt x="0" y="0"/>
                </a:moveTo>
                <a:lnTo>
                  <a:pt x="3197361" y="0"/>
                </a:lnTo>
                <a:lnTo>
                  <a:pt x="3197361" y="3217471"/>
                </a:lnTo>
                <a:lnTo>
                  <a:pt x="0" y="3217471"/>
                </a:lnTo>
                <a:lnTo>
                  <a:pt x="0" y="0"/>
                </a:lnTo>
                <a:close/>
              </a:path>
            </a:pathLst>
          </a:custGeom>
          <a:blipFill>
            <a:blip r:embed="rId10"/>
            <a:stretch>
              <a:fillRect/>
            </a:stretch>
          </a:blipFill>
        </p:spPr>
        <p:txBody>
          <a:bodyPr/>
          <a:lstStyle/>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E8D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554648" y="-899523"/>
            <a:ext cx="20473346" cy="12854683"/>
          </a:xfrm>
          <a:custGeom>
            <a:avLst/>
            <a:gdLst/>
            <a:ahLst/>
            <a:cxnLst/>
            <a:rect l="l" t="t" r="r" b="b"/>
            <a:pathLst>
              <a:path w="20473346" h="12854683">
                <a:moveTo>
                  <a:pt x="0" y="0"/>
                </a:moveTo>
                <a:lnTo>
                  <a:pt x="20473346" y="0"/>
                </a:lnTo>
                <a:lnTo>
                  <a:pt x="20473346" y="12854683"/>
                </a:lnTo>
                <a:lnTo>
                  <a:pt x="0" y="128546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7" name="TextBox 7"/>
          <p:cNvSpPr txBox="1">
            <a:spLocks noGrp="1"/>
          </p:cNvSpPr>
          <p:nvPr>
            <p:ph type="title" idx="4294967295"/>
          </p:nvPr>
        </p:nvSpPr>
        <p:spPr>
          <a:xfrm>
            <a:off x="4244369" y="431261"/>
            <a:ext cx="10481924" cy="9429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11C1F"/>
                </a:solidFill>
                <a:effectLst/>
                <a:uLnTx/>
                <a:uFillTx/>
                <a:latin typeface="Arimo Bold"/>
                <a:ea typeface="Arimo Bold"/>
                <a:cs typeface="Arimo Bold"/>
                <a:sym typeface="Arimo Bold"/>
              </a:rPr>
              <a:t>504s and IEPs: Side by Side</a:t>
            </a:r>
          </a:p>
        </p:txBody>
      </p:sp>
      <p:sp>
        <p:nvSpPr>
          <p:cNvPr id="6" name="Freeform 6" descr="Chart comparison of a 504 versus IEP.  Both are legally binding documents, but IEPs are a more narrow definition of disability and for accommodations only."/>
          <p:cNvSpPr/>
          <p:nvPr/>
        </p:nvSpPr>
        <p:spPr>
          <a:xfrm>
            <a:off x="5490287" y="1549404"/>
            <a:ext cx="7990087" cy="8785781"/>
          </a:xfrm>
          <a:custGeom>
            <a:avLst/>
            <a:gdLst/>
            <a:ahLst/>
            <a:cxnLst/>
            <a:rect l="l" t="t" r="r" b="b"/>
            <a:pathLst>
              <a:path w="7990087" h="8785781">
                <a:moveTo>
                  <a:pt x="0" y="0"/>
                </a:moveTo>
                <a:lnTo>
                  <a:pt x="7990088" y="0"/>
                </a:lnTo>
                <a:lnTo>
                  <a:pt x="7990088" y="8785781"/>
                </a:lnTo>
                <a:lnTo>
                  <a:pt x="0" y="8785781"/>
                </a:lnTo>
                <a:lnTo>
                  <a:pt x="0" y="0"/>
                </a:lnTo>
                <a:close/>
              </a:path>
            </a:pathLst>
          </a:custGeom>
          <a:blipFill>
            <a:blip r:embed="rId5"/>
            <a:stretch>
              <a:fillRect/>
            </a:stretch>
          </a:blipFill>
        </p:spPr>
        <p:txBody>
          <a:bodyPr/>
          <a:lstStyle/>
          <a:p>
            <a:endParaRPr lang="en-US" dirty="0"/>
          </a:p>
        </p:txBody>
      </p:sp>
      <p:sp>
        <p:nvSpPr>
          <p:cNvPr id="3" name="Freeform 3" descr="A cartoon of a dark skinned man with curly black hair and wearing a blue shirt. He is holding a megaphone up to his mouth with one hand and holding a blank sign in the other hand"/>
          <p:cNvSpPr/>
          <p:nvPr/>
        </p:nvSpPr>
        <p:spPr>
          <a:xfrm>
            <a:off x="146435" y="6996677"/>
            <a:ext cx="4097934" cy="3455142"/>
          </a:xfrm>
          <a:custGeom>
            <a:avLst/>
            <a:gdLst/>
            <a:ahLst/>
            <a:cxnLst/>
            <a:rect l="l" t="t" r="r" b="b"/>
            <a:pathLst>
              <a:path w="4097934" h="3455142">
                <a:moveTo>
                  <a:pt x="0" y="0"/>
                </a:moveTo>
                <a:lnTo>
                  <a:pt x="4097934" y="0"/>
                </a:lnTo>
                <a:lnTo>
                  <a:pt x="4097934" y="3455142"/>
                </a:lnTo>
                <a:lnTo>
                  <a:pt x="0" y="34551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4" name="Freeform 4" descr="A cartoon of a light skinned woman with wavy black hair speaking into a megaphone"/>
          <p:cNvSpPr/>
          <p:nvPr/>
        </p:nvSpPr>
        <p:spPr>
          <a:xfrm>
            <a:off x="14988478" y="7025252"/>
            <a:ext cx="3040202" cy="3309933"/>
          </a:xfrm>
          <a:custGeom>
            <a:avLst/>
            <a:gdLst/>
            <a:ahLst/>
            <a:cxnLst/>
            <a:rect l="l" t="t" r="r" b="b"/>
            <a:pathLst>
              <a:path w="3040202" h="3309933">
                <a:moveTo>
                  <a:pt x="0" y="0"/>
                </a:moveTo>
                <a:lnTo>
                  <a:pt x="3040202" y="0"/>
                </a:lnTo>
                <a:lnTo>
                  <a:pt x="3040202" y="3309933"/>
                </a:lnTo>
                <a:lnTo>
                  <a:pt x="0" y="33099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5" name="Freeform 5">
            <a:extLst>
              <a:ext uri="{C183D7F6-B498-43B3-948B-1728B52AA6E4}">
                <adec:decorative xmlns:adec="http://schemas.microsoft.com/office/drawing/2017/decorative" val="1"/>
              </a:ext>
            </a:extLst>
          </p:cNvPr>
          <p:cNvSpPr/>
          <p:nvPr/>
        </p:nvSpPr>
        <p:spPr>
          <a:xfrm>
            <a:off x="-154063" y="1028700"/>
            <a:ext cx="893976" cy="1604798"/>
          </a:xfrm>
          <a:custGeom>
            <a:avLst/>
            <a:gdLst/>
            <a:ahLst/>
            <a:cxnLst/>
            <a:rect l="l" t="t" r="r" b="b"/>
            <a:pathLst>
              <a:path w="893976" h="1604798">
                <a:moveTo>
                  <a:pt x="0" y="0"/>
                </a:moveTo>
                <a:lnTo>
                  <a:pt x="893976" y="0"/>
                </a:lnTo>
                <a:lnTo>
                  <a:pt x="893976" y="1604798"/>
                </a:lnTo>
                <a:lnTo>
                  <a:pt x="0" y="16047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E8D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955747" y="-870548"/>
            <a:ext cx="22808055" cy="12853455"/>
          </a:xfrm>
          <a:custGeom>
            <a:avLst/>
            <a:gdLst/>
            <a:ahLst/>
            <a:cxnLst/>
            <a:rect l="l" t="t" r="r" b="b"/>
            <a:pathLst>
              <a:path w="22808055" h="12853455">
                <a:moveTo>
                  <a:pt x="0" y="0"/>
                </a:moveTo>
                <a:lnTo>
                  <a:pt x="22808055" y="0"/>
                </a:lnTo>
                <a:lnTo>
                  <a:pt x="22808055" y="12853455"/>
                </a:lnTo>
                <a:lnTo>
                  <a:pt x="0" y="128534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TextBox 3"/>
          <p:cNvSpPr txBox="1">
            <a:spLocks noGrp="1"/>
          </p:cNvSpPr>
          <p:nvPr>
            <p:ph type="title" idx="4294967295"/>
          </p:nvPr>
        </p:nvSpPr>
        <p:spPr>
          <a:xfrm>
            <a:off x="3700910" y="542925"/>
            <a:ext cx="12301089"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11C1F"/>
                </a:solidFill>
                <a:effectLst/>
                <a:uLnTx/>
                <a:uFillTx/>
                <a:latin typeface="Arimo Bold"/>
                <a:ea typeface="Arimo Bold"/>
                <a:cs typeface="Arimo Bold"/>
                <a:sym typeface="Arimo Bold"/>
              </a:rPr>
              <a:t>How Do Accommodations Work?</a:t>
            </a:r>
          </a:p>
        </p:txBody>
      </p:sp>
      <p:sp>
        <p:nvSpPr>
          <p:cNvPr id="4" name="TextBox 4"/>
          <p:cNvSpPr txBox="1"/>
          <p:nvPr/>
        </p:nvSpPr>
        <p:spPr>
          <a:xfrm>
            <a:off x="1028700" y="1724025"/>
            <a:ext cx="17025043" cy="8029575"/>
          </a:xfrm>
          <a:prstGeom prst="rect">
            <a:avLst/>
          </a:prstGeom>
        </p:spPr>
        <p:txBody>
          <a:bodyPr lIns="0" tIns="0" rIns="0" bIns="0" rtlCol="0" anchor="t">
            <a:spAutoFit/>
          </a:bodyPr>
          <a:lstStyle/>
          <a:p>
            <a:pPr marL="755651" lvl="1" indent="-377825" algn="l">
              <a:lnSpc>
                <a:spcPts val="4200"/>
              </a:lnSpc>
              <a:buFont typeface="Arial"/>
              <a:buChar char="•"/>
            </a:pPr>
            <a:r>
              <a:rPr lang="en-US" sz="3500" dirty="0">
                <a:solidFill>
                  <a:srgbClr val="111C1F"/>
                </a:solidFill>
                <a:latin typeface="Arimo"/>
                <a:ea typeface="Arimo"/>
                <a:cs typeface="Arimo"/>
                <a:sym typeface="Arimo"/>
              </a:rPr>
              <a:t>Key principles: individualized, collaborative, dynamic, proactive</a:t>
            </a:r>
          </a:p>
          <a:p>
            <a:pPr marL="755651" lvl="1" indent="-377825" algn="l">
              <a:lnSpc>
                <a:spcPts val="4200"/>
              </a:lnSpc>
              <a:buFont typeface="Arial"/>
              <a:buChar char="•"/>
            </a:pPr>
            <a:r>
              <a:rPr lang="en-US" sz="3500" dirty="0">
                <a:solidFill>
                  <a:srgbClr val="111C1F"/>
                </a:solidFill>
                <a:latin typeface="Arimo"/>
                <a:ea typeface="Arimo"/>
                <a:cs typeface="Arimo"/>
                <a:sym typeface="Arimo"/>
              </a:rPr>
              <a:t>Instructional: </a:t>
            </a:r>
          </a:p>
          <a:p>
            <a:pPr marL="1511301" lvl="2" indent="-503767" algn="l">
              <a:lnSpc>
                <a:spcPts val="4200"/>
              </a:lnSpc>
              <a:buFont typeface="Arial"/>
              <a:buChar char="⚬"/>
            </a:pPr>
            <a:r>
              <a:rPr lang="en-US" sz="3500" dirty="0">
                <a:solidFill>
                  <a:srgbClr val="111C1F"/>
                </a:solidFill>
                <a:latin typeface="Arimo"/>
                <a:ea typeface="Arimo"/>
                <a:cs typeface="Arimo"/>
                <a:sym typeface="Arimo"/>
              </a:rPr>
              <a:t>Ex: extended time on assignments, regular check-ins, visual aids, ASL, Braille</a:t>
            </a:r>
          </a:p>
          <a:p>
            <a:pPr marL="755651" lvl="1" indent="-377825" algn="l">
              <a:lnSpc>
                <a:spcPts val="4200"/>
              </a:lnSpc>
              <a:buFont typeface="Arial"/>
              <a:buChar char="•"/>
            </a:pPr>
            <a:r>
              <a:rPr lang="en-US" sz="3500" dirty="0">
                <a:solidFill>
                  <a:srgbClr val="111C1F"/>
                </a:solidFill>
                <a:latin typeface="Arimo"/>
                <a:ea typeface="Arimo"/>
                <a:cs typeface="Arimo"/>
                <a:sym typeface="Arimo"/>
              </a:rPr>
              <a:t>Assessment:</a:t>
            </a:r>
          </a:p>
          <a:p>
            <a:pPr marL="1511301" lvl="2" indent="-503767" algn="l">
              <a:lnSpc>
                <a:spcPts val="4200"/>
              </a:lnSpc>
              <a:buFont typeface="Arial"/>
              <a:buChar char="⚬"/>
            </a:pPr>
            <a:r>
              <a:rPr lang="en-US" sz="3500" dirty="0">
                <a:solidFill>
                  <a:srgbClr val="111C1F"/>
                </a:solidFill>
                <a:latin typeface="Arimo"/>
                <a:ea typeface="Arimo"/>
                <a:cs typeface="Arimo"/>
                <a:sym typeface="Arimo"/>
              </a:rPr>
              <a:t>Ex: extended testing time, quiet/small group testing, preferential seating, verbal testing, regular breaks</a:t>
            </a:r>
          </a:p>
          <a:p>
            <a:pPr marL="755651" lvl="1" indent="-377825" algn="l">
              <a:lnSpc>
                <a:spcPts val="4200"/>
              </a:lnSpc>
              <a:buFont typeface="Arial"/>
              <a:buChar char="•"/>
            </a:pPr>
            <a:r>
              <a:rPr lang="en-US" sz="3500" dirty="0">
                <a:solidFill>
                  <a:srgbClr val="111C1F"/>
                </a:solidFill>
                <a:latin typeface="Arimo"/>
                <a:ea typeface="Arimo"/>
                <a:cs typeface="Arimo"/>
                <a:sym typeface="Arimo"/>
              </a:rPr>
              <a:t>Environmental:</a:t>
            </a:r>
          </a:p>
          <a:p>
            <a:pPr marL="1511301" lvl="2" indent="-503767" algn="l">
              <a:lnSpc>
                <a:spcPts val="4200"/>
              </a:lnSpc>
              <a:buFont typeface="Arial"/>
              <a:buChar char="⚬"/>
            </a:pPr>
            <a:r>
              <a:rPr lang="en-US" sz="3500" dirty="0">
                <a:solidFill>
                  <a:srgbClr val="111C1F"/>
                </a:solidFill>
                <a:latin typeface="Arimo"/>
                <a:ea typeface="Arimo"/>
                <a:cs typeface="Arimo"/>
                <a:sym typeface="Arimo"/>
              </a:rPr>
              <a:t>Ex: accessible restrooms, elevator/ramp access, sensory support, wheelchair tray</a:t>
            </a:r>
          </a:p>
          <a:p>
            <a:pPr marL="755651" lvl="1" indent="-377825" algn="l">
              <a:lnSpc>
                <a:spcPts val="4200"/>
              </a:lnSpc>
              <a:buFont typeface="Arial"/>
              <a:buChar char="•"/>
            </a:pPr>
            <a:r>
              <a:rPr lang="en-US" sz="3500" dirty="0">
                <a:solidFill>
                  <a:srgbClr val="111C1F"/>
                </a:solidFill>
                <a:latin typeface="Arimo"/>
                <a:ea typeface="Arimo"/>
                <a:cs typeface="Arimo"/>
                <a:sym typeface="Arimo"/>
              </a:rPr>
              <a:t>Organizational:</a:t>
            </a:r>
          </a:p>
          <a:p>
            <a:pPr marL="1511301" lvl="2" indent="-503767" algn="l">
              <a:lnSpc>
                <a:spcPts val="4200"/>
              </a:lnSpc>
              <a:buFont typeface="Arial"/>
              <a:buChar char="⚬"/>
            </a:pPr>
            <a:r>
              <a:rPr lang="en-US" sz="3500" dirty="0">
                <a:solidFill>
                  <a:srgbClr val="111C1F"/>
                </a:solidFill>
                <a:latin typeface="Arimo"/>
                <a:ea typeface="Arimo"/>
                <a:cs typeface="Arimo"/>
                <a:sym typeface="Arimo"/>
              </a:rPr>
              <a:t>Ex: modified homework pacing, staff notetaking support, planners, early access to materials</a:t>
            </a:r>
          </a:p>
          <a:p>
            <a:pPr marL="755651" lvl="1" indent="-377825" algn="l">
              <a:lnSpc>
                <a:spcPts val="4200"/>
              </a:lnSpc>
              <a:buFont typeface="Arial"/>
              <a:buChar char="•"/>
            </a:pPr>
            <a:r>
              <a:rPr lang="en-US" sz="3500" dirty="0">
                <a:solidFill>
                  <a:srgbClr val="111C1F"/>
                </a:solidFill>
                <a:latin typeface="Arimo"/>
                <a:ea typeface="Arimo"/>
                <a:cs typeface="Arimo"/>
                <a:sym typeface="Arimo"/>
              </a:rPr>
              <a:t>Assistive technology:</a:t>
            </a:r>
          </a:p>
          <a:p>
            <a:pPr marL="1511301" lvl="2" indent="-503767" algn="l">
              <a:lnSpc>
                <a:spcPts val="4200"/>
              </a:lnSpc>
              <a:buFont typeface="Arial"/>
              <a:buChar char="⚬"/>
            </a:pPr>
            <a:r>
              <a:rPr lang="en-US" sz="3500" dirty="0">
                <a:solidFill>
                  <a:srgbClr val="111C1F"/>
                </a:solidFill>
                <a:latin typeface="Arimo"/>
                <a:ea typeface="Arimo"/>
                <a:cs typeface="Arimo"/>
                <a:sym typeface="Arimo"/>
              </a:rPr>
              <a:t>Ex: adaptive keyboards/mice, text-to-speech, screen readers, closed captioning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E8D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543238" y="-553202"/>
            <a:ext cx="12685318" cy="8229600"/>
          </a:xfrm>
          <a:custGeom>
            <a:avLst/>
            <a:gdLst/>
            <a:ahLst/>
            <a:cxnLst/>
            <a:rect l="l" t="t" r="r" b="b"/>
            <a:pathLst>
              <a:path w="12685318" h="8229600">
                <a:moveTo>
                  <a:pt x="0" y="0"/>
                </a:moveTo>
                <a:lnTo>
                  <a:pt x="12685318" y="0"/>
                </a:lnTo>
                <a:lnTo>
                  <a:pt x="12685318" y="8229600"/>
                </a:lnTo>
                <a:lnTo>
                  <a:pt x="0" y="8229600"/>
                </a:lnTo>
                <a:lnTo>
                  <a:pt x="0" y="0"/>
                </a:lnTo>
                <a:close/>
              </a:path>
            </a:pathLst>
          </a:custGeom>
          <a:blipFill>
            <a:blip r:embed="rId3">
              <a:alphaModFix amt="39000"/>
            </a:blip>
            <a:stretch>
              <a:fillRect/>
            </a:stretch>
          </a:blipFill>
        </p:spPr>
        <p:txBody>
          <a:bodyPr/>
          <a:lstStyle/>
          <a:p>
            <a:endParaRPr lang="en-US" dirty="0"/>
          </a:p>
        </p:txBody>
      </p:sp>
      <p:sp>
        <p:nvSpPr>
          <p:cNvPr id="8" name="TextBox 8"/>
          <p:cNvSpPr txBox="1">
            <a:spLocks noGrp="1"/>
          </p:cNvSpPr>
          <p:nvPr>
            <p:ph type="title" idx="4294967295"/>
          </p:nvPr>
        </p:nvSpPr>
        <p:spPr>
          <a:xfrm>
            <a:off x="3881940" y="317035"/>
            <a:ext cx="11494738" cy="9429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11C1F"/>
                </a:solidFill>
                <a:effectLst/>
                <a:uLnTx/>
                <a:uFillTx/>
                <a:latin typeface="Arimo Bold"/>
                <a:ea typeface="Arimo Bold"/>
                <a:cs typeface="Arimo Bold"/>
                <a:sym typeface="Arimo Bold"/>
              </a:rPr>
              <a:t>College ADA Accommodations</a:t>
            </a:r>
          </a:p>
        </p:txBody>
      </p:sp>
      <p:sp>
        <p:nvSpPr>
          <p:cNvPr id="4" name="TextBox 4"/>
          <p:cNvSpPr txBox="1"/>
          <p:nvPr/>
        </p:nvSpPr>
        <p:spPr>
          <a:xfrm>
            <a:off x="695752" y="589212"/>
            <a:ext cx="16222905" cy="5926149"/>
          </a:xfrm>
          <a:prstGeom prst="rect">
            <a:avLst/>
          </a:prstGeom>
        </p:spPr>
        <p:txBody>
          <a:bodyPr lIns="0" tIns="0" rIns="0" bIns="0" rtlCol="0" anchor="t">
            <a:spAutoFit/>
          </a:bodyPr>
          <a:lstStyle/>
          <a:p>
            <a:pPr algn="l">
              <a:lnSpc>
                <a:spcPts val="3002"/>
              </a:lnSpc>
            </a:pPr>
            <a:endParaRPr dirty="0"/>
          </a:p>
          <a:p>
            <a:pPr algn="l">
              <a:lnSpc>
                <a:spcPts val="3002"/>
              </a:lnSpc>
            </a:pPr>
            <a:endParaRPr dirty="0"/>
          </a:p>
          <a:p>
            <a:pPr marL="755651" lvl="1" indent="-377825" algn="l">
              <a:lnSpc>
                <a:spcPts val="4830"/>
              </a:lnSpc>
              <a:buFont typeface="Arial"/>
              <a:buChar char="•"/>
            </a:pPr>
            <a:r>
              <a:rPr lang="en-US" sz="3500" dirty="0">
                <a:solidFill>
                  <a:srgbClr val="000000"/>
                </a:solidFill>
                <a:latin typeface="Arimo"/>
                <a:ea typeface="Arimo"/>
                <a:cs typeface="Arimo"/>
                <a:sym typeface="Arimo"/>
              </a:rPr>
              <a:t>Reach out to Disability Resource Center (DRC) with documentation </a:t>
            </a:r>
          </a:p>
          <a:p>
            <a:pPr marL="755651" lvl="1" indent="-377825" algn="l">
              <a:lnSpc>
                <a:spcPts val="4830"/>
              </a:lnSpc>
              <a:buFont typeface="Arial"/>
              <a:buChar char="•"/>
            </a:pPr>
            <a:r>
              <a:rPr lang="en-US" sz="3500" dirty="0">
                <a:solidFill>
                  <a:srgbClr val="000000"/>
                </a:solidFill>
                <a:latin typeface="Arimo"/>
                <a:ea typeface="Arimo"/>
                <a:cs typeface="Arimo"/>
                <a:sym typeface="Arimo"/>
              </a:rPr>
              <a:t>Contact professors to arrange specific accommodations for each class</a:t>
            </a:r>
          </a:p>
          <a:p>
            <a:pPr marL="755651" lvl="1" indent="-377825" algn="l">
              <a:lnSpc>
                <a:spcPts val="4830"/>
              </a:lnSpc>
              <a:buFont typeface="Arial"/>
              <a:buChar char="•"/>
            </a:pPr>
            <a:r>
              <a:rPr lang="en-US" sz="3500" dirty="0">
                <a:solidFill>
                  <a:srgbClr val="000000"/>
                </a:solidFill>
                <a:latin typeface="Arimo"/>
                <a:ea typeface="Arimo"/>
                <a:cs typeface="Arimo"/>
                <a:sym typeface="Arimo"/>
              </a:rPr>
              <a:t>Accessible housing/dorms </a:t>
            </a:r>
          </a:p>
          <a:p>
            <a:pPr marL="755651" lvl="1" indent="-377825" algn="l">
              <a:lnSpc>
                <a:spcPts val="4830"/>
              </a:lnSpc>
              <a:buFont typeface="Arial"/>
              <a:buChar char="•"/>
            </a:pPr>
            <a:r>
              <a:rPr lang="en-US" sz="3500" dirty="0">
                <a:solidFill>
                  <a:srgbClr val="000000"/>
                </a:solidFill>
                <a:latin typeface="Arimo"/>
                <a:ea typeface="Arimo"/>
                <a:cs typeface="Arimo"/>
                <a:sym typeface="Arimo"/>
              </a:rPr>
              <a:t>No individualized instruction</a:t>
            </a:r>
          </a:p>
          <a:p>
            <a:pPr marL="755651" lvl="1" indent="-377825" algn="l">
              <a:lnSpc>
                <a:spcPts val="4830"/>
              </a:lnSpc>
              <a:buFont typeface="Arial"/>
              <a:buChar char="•"/>
            </a:pPr>
            <a:r>
              <a:rPr lang="en-US" sz="3500" dirty="0">
                <a:solidFill>
                  <a:srgbClr val="000000"/>
                </a:solidFill>
                <a:latin typeface="Arimo"/>
                <a:ea typeface="Arimo"/>
                <a:cs typeface="Arimo"/>
                <a:sym typeface="Arimo"/>
              </a:rPr>
              <a:t>Requires greater self-advocacy and independence; no parental involvement</a:t>
            </a:r>
          </a:p>
          <a:p>
            <a:pPr algn="l">
              <a:lnSpc>
                <a:spcPts val="4830"/>
              </a:lnSpc>
            </a:pPr>
            <a:endParaRPr lang="en-US" sz="3500" dirty="0">
              <a:solidFill>
                <a:srgbClr val="000000"/>
              </a:solidFill>
              <a:latin typeface="Arimo"/>
              <a:ea typeface="Arimo"/>
              <a:cs typeface="Arimo"/>
              <a:sym typeface="Arimo"/>
            </a:endParaRPr>
          </a:p>
          <a:p>
            <a:pPr algn="ctr">
              <a:lnSpc>
                <a:spcPts val="6004"/>
              </a:lnSpc>
            </a:pPr>
            <a:endParaRPr lang="en-US" sz="3500" dirty="0">
              <a:solidFill>
                <a:srgbClr val="000000"/>
              </a:solidFill>
              <a:latin typeface="Arimo"/>
              <a:ea typeface="Arimo"/>
              <a:cs typeface="Arimo"/>
              <a:sym typeface="Arimo"/>
            </a:endParaRPr>
          </a:p>
          <a:p>
            <a:pPr algn="ctr">
              <a:lnSpc>
                <a:spcPts val="6004"/>
              </a:lnSpc>
              <a:spcBef>
                <a:spcPct val="0"/>
              </a:spcBef>
            </a:pPr>
            <a:endParaRPr lang="en-US" sz="3500" dirty="0">
              <a:solidFill>
                <a:srgbClr val="000000"/>
              </a:solidFill>
              <a:latin typeface="Arimo"/>
              <a:ea typeface="Arimo"/>
              <a:cs typeface="Arimo"/>
              <a:sym typeface="Arimo"/>
            </a:endParaRPr>
          </a:p>
        </p:txBody>
      </p:sp>
      <p:sp>
        <p:nvSpPr>
          <p:cNvPr id="3" name="Freeform 3">
            <a:extLst>
              <a:ext uri="{C183D7F6-B498-43B3-948B-1728B52AA6E4}">
                <adec:decorative xmlns:adec="http://schemas.microsoft.com/office/drawing/2017/decorative" val="1"/>
              </a:ext>
            </a:extLst>
          </p:cNvPr>
          <p:cNvSpPr/>
          <p:nvPr/>
        </p:nvSpPr>
        <p:spPr>
          <a:xfrm>
            <a:off x="-744540" y="6711551"/>
            <a:ext cx="8413160" cy="8229600"/>
          </a:xfrm>
          <a:custGeom>
            <a:avLst/>
            <a:gdLst/>
            <a:ahLst/>
            <a:cxnLst/>
            <a:rect l="l" t="t" r="r" b="b"/>
            <a:pathLst>
              <a:path w="8413160" h="8229600">
                <a:moveTo>
                  <a:pt x="0" y="0"/>
                </a:moveTo>
                <a:lnTo>
                  <a:pt x="8413160" y="0"/>
                </a:lnTo>
                <a:lnTo>
                  <a:pt x="8413160" y="8229600"/>
                </a:lnTo>
                <a:lnTo>
                  <a:pt x="0" y="8229600"/>
                </a:lnTo>
                <a:lnTo>
                  <a:pt x="0" y="0"/>
                </a:lnTo>
                <a:close/>
              </a:path>
            </a:pathLst>
          </a:custGeom>
          <a:blipFill>
            <a:blip r:embed="rId4">
              <a:alphaModFix amt="39000"/>
            </a:blip>
            <a:stretch>
              <a:fillRect/>
            </a:stretch>
          </a:blipFill>
        </p:spPr>
        <p:txBody>
          <a:bodyPr/>
          <a:lstStyle/>
          <a:p>
            <a:endParaRPr lang="en-US" dirty="0"/>
          </a:p>
        </p:txBody>
      </p:sp>
      <p:sp>
        <p:nvSpPr>
          <p:cNvPr id="6" name="Freeform 6" descr="A black and white simplified outline of a megaphone"/>
          <p:cNvSpPr/>
          <p:nvPr/>
        </p:nvSpPr>
        <p:spPr>
          <a:xfrm>
            <a:off x="15176680" y="345610"/>
            <a:ext cx="3111320" cy="2935954"/>
          </a:xfrm>
          <a:custGeom>
            <a:avLst/>
            <a:gdLst/>
            <a:ahLst/>
            <a:cxnLst/>
            <a:rect l="l" t="t" r="r" b="b"/>
            <a:pathLst>
              <a:path w="3111320" h="2935954">
                <a:moveTo>
                  <a:pt x="0" y="0"/>
                </a:moveTo>
                <a:lnTo>
                  <a:pt x="3111320" y="0"/>
                </a:lnTo>
                <a:lnTo>
                  <a:pt x="3111320" y="2935954"/>
                </a:lnTo>
                <a:lnTo>
                  <a:pt x="0" y="29359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5" name="Freeform 5" descr="A cartoon of the united states capitol building"/>
          <p:cNvSpPr/>
          <p:nvPr/>
        </p:nvSpPr>
        <p:spPr>
          <a:xfrm>
            <a:off x="1805003" y="7131720"/>
            <a:ext cx="4153873" cy="2945474"/>
          </a:xfrm>
          <a:custGeom>
            <a:avLst/>
            <a:gdLst/>
            <a:ahLst/>
            <a:cxnLst/>
            <a:rect l="l" t="t" r="r" b="b"/>
            <a:pathLst>
              <a:path w="4153873" h="2945474">
                <a:moveTo>
                  <a:pt x="0" y="0"/>
                </a:moveTo>
                <a:lnTo>
                  <a:pt x="4153873" y="0"/>
                </a:lnTo>
                <a:lnTo>
                  <a:pt x="4153873" y="2945474"/>
                </a:lnTo>
                <a:lnTo>
                  <a:pt x="0" y="29454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7" name="Freeform 7" descr="A group of four college students sitting around a table with their books and notes, chatting and laughing together."/>
          <p:cNvSpPr/>
          <p:nvPr/>
        </p:nvSpPr>
        <p:spPr>
          <a:xfrm>
            <a:off x="12516921" y="5143500"/>
            <a:ext cx="4742379" cy="4114800"/>
          </a:xfrm>
          <a:custGeom>
            <a:avLst/>
            <a:gdLst/>
            <a:ahLst/>
            <a:cxnLst/>
            <a:rect l="l" t="t" r="r" b="b"/>
            <a:pathLst>
              <a:path w="4742379" h="4114800">
                <a:moveTo>
                  <a:pt x="0" y="0"/>
                </a:moveTo>
                <a:lnTo>
                  <a:pt x="4742379" y="0"/>
                </a:lnTo>
                <a:lnTo>
                  <a:pt x="474237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E8DD"/>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955747" y="-870548"/>
            <a:ext cx="22808055" cy="12853455"/>
          </a:xfrm>
          <a:custGeom>
            <a:avLst/>
            <a:gdLst/>
            <a:ahLst/>
            <a:cxnLst/>
            <a:rect l="l" t="t" r="r" b="b"/>
            <a:pathLst>
              <a:path w="22808055" h="12853455">
                <a:moveTo>
                  <a:pt x="0" y="0"/>
                </a:moveTo>
                <a:lnTo>
                  <a:pt x="22808055" y="0"/>
                </a:lnTo>
                <a:lnTo>
                  <a:pt x="22808055" y="12853455"/>
                </a:lnTo>
                <a:lnTo>
                  <a:pt x="0" y="128534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0" name="TextBox 10"/>
          <p:cNvSpPr txBox="1">
            <a:spLocks noGrp="1"/>
          </p:cNvSpPr>
          <p:nvPr>
            <p:ph type="title" idx="4294967295"/>
          </p:nvPr>
        </p:nvSpPr>
        <p:spPr>
          <a:xfrm>
            <a:off x="1929902" y="542925"/>
            <a:ext cx="15036758" cy="9429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11C1F"/>
                </a:solidFill>
                <a:effectLst/>
                <a:uLnTx/>
                <a:uFillTx/>
                <a:latin typeface="Arimo Bold"/>
                <a:ea typeface="Arimo Bold"/>
                <a:cs typeface="Arimo Bold"/>
                <a:sym typeface="Arimo Bold"/>
              </a:rPr>
              <a:t>H.R. 3939 - RISE Act</a:t>
            </a:r>
          </a:p>
        </p:txBody>
      </p:sp>
      <p:sp>
        <p:nvSpPr>
          <p:cNvPr id="3" name="TextBox 3"/>
          <p:cNvSpPr txBox="1"/>
          <p:nvPr/>
        </p:nvSpPr>
        <p:spPr>
          <a:xfrm>
            <a:off x="3860221" y="2140133"/>
            <a:ext cx="10212711" cy="5984331"/>
          </a:xfrm>
          <a:prstGeom prst="rect">
            <a:avLst/>
          </a:prstGeom>
        </p:spPr>
        <p:txBody>
          <a:bodyPr lIns="0" tIns="0" rIns="0" bIns="0" rtlCol="0" anchor="t">
            <a:spAutoFit/>
          </a:bodyPr>
          <a:lstStyle/>
          <a:p>
            <a:pPr algn="ctr">
              <a:lnSpc>
                <a:spcPts val="3863"/>
              </a:lnSpc>
              <a:spcBef>
                <a:spcPct val="0"/>
              </a:spcBef>
            </a:pPr>
            <a:r>
              <a:rPr lang="en-US" sz="2799" dirty="0">
                <a:solidFill>
                  <a:srgbClr val="000000"/>
                </a:solidFill>
                <a:latin typeface="Nunito"/>
                <a:ea typeface="Nunito"/>
                <a:cs typeface="Nunito"/>
                <a:sym typeface="Nunito"/>
              </a:rPr>
              <a:t>- Currently in Committee</a:t>
            </a:r>
          </a:p>
          <a:p>
            <a:pPr algn="ctr">
              <a:lnSpc>
                <a:spcPts val="3863"/>
              </a:lnSpc>
              <a:spcBef>
                <a:spcPct val="0"/>
              </a:spcBef>
            </a:pPr>
            <a:r>
              <a:rPr lang="en-US" sz="2799" dirty="0">
                <a:solidFill>
                  <a:srgbClr val="000000"/>
                </a:solidFill>
                <a:latin typeface="Nunito"/>
                <a:ea typeface="Nunito"/>
                <a:cs typeface="Nunito"/>
                <a:sym typeface="Nunito"/>
              </a:rPr>
              <a:t>- Makes accessing disability accommodations </a:t>
            </a:r>
          </a:p>
          <a:p>
            <a:pPr algn="ctr">
              <a:lnSpc>
                <a:spcPts val="3863"/>
              </a:lnSpc>
              <a:spcBef>
                <a:spcPct val="0"/>
              </a:spcBef>
            </a:pPr>
            <a:r>
              <a:rPr lang="en-US" sz="2799" dirty="0">
                <a:solidFill>
                  <a:srgbClr val="000000"/>
                </a:solidFill>
                <a:latin typeface="Nunito"/>
                <a:ea typeface="Nunito"/>
                <a:cs typeface="Nunito"/>
                <a:sym typeface="Nunito"/>
              </a:rPr>
              <a:t>easier when transitioning to college</a:t>
            </a:r>
          </a:p>
          <a:p>
            <a:pPr algn="ctr">
              <a:lnSpc>
                <a:spcPts val="3863"/>
              </a:lnSpc>
              <a:spcBef>
                <a:spcPct val="0"/>
              </a:spcBef>
            </a:pPr>
            <a:r>
              <a:rPr lang="en-US" sz="2799" dirty="0">
                <a:solidFill>
                  <a:srgbClr val="000000"/>
                </a:solidFill>
                <a:latin typeface="Nunito"/>
                <a:ea typeface="Nunito"/>
                <a:cs typeface="Nunito"/>
                <a:sym typeface="Nunito"/>
              </a:rPr>
              <a:t>-Transparency in accommodation policies</a:t>
            </a:r>
          </a:p>
          <a:p>
            <a:pPr algn="ctr">
              <a:lnSpc>
                <a:spcPts val="3863"/>
              </a:lnSpc>
              <a:spcBef>
                <a:spcPct val="0"/>
              </a:spcBef>
            </a:pPr>
            <a:r>
              <a:rPr lang="en-US" sz="2799" dirty="0">
                <a:solidFill>
                  <a:srgbClr val="000000"/>
                </a:solidFill>
                <a:latin typeface="Nunito"/>
                <a:ea typeface="Nunito"/>
                <a:cs typeface="Nunito"/>
                <a:sym typeface="Nunito"/>
              </a:rPr>
              <a:t>              -Authorizes $10 million for National Center</a:t>
            </a:r>
          </a:p>
          <a:p>
            <a:pPr algn="ctr">
              <a:lnSpc>
                <a:spcPts val="3863"/>
              </a:lnSpc>
            </a:pPr>
            <a:endParaRPr lang="en-US" sz="2799" dirty="0">
              <a:solidFill>
                <a:srgbClr val="000000"/>
              </a:solidFill>
              <a:latin typeface="Nunito"/>
              <a:ea typeface="Nunito"/>
              <a:cs typeface="Nunito"/>
              <a:sym typeface="Nunito"/>
            </a:endParaRPr>
          </a:p>
          <a:p>
            <a:pPr algn="ctr">
              <a:lnSpc>
                <a:spcPts val="3863"/>
              </a:lnSpc>
              <a:spcBef>
                <a:spcPct val="0"/>
              </a:spcBef>
            </a:pPr>
            <a:r>
              <a:rPr lang="en-US" sz="2799" b="1" dirty="0">
                <a:solidFill>
                  <a:srgbClr val="000000"/>
                </a:solidFill>
                <a:latin typeface="Nunito Bold"/>
                <a:ea typeface="Nunito Bold"/>
                <a:cs typeface="Nunito Bold"/>
                <a:sym typeface="Nunito Bold"/>
              </a:rPr>
              <a:t>Political Activism:</a:t>
            </a:r>
          </a:p>
          <a:p>
            <a:pPr algn="ctr">
              <a:lnSpc>
                <a:spcPts val="3863"/>
              </a:lnSpc>
              <a:spcBef>
                <a:spcPct val="0"/>
              </a:spcBef>
            </a:pPr>
            <a:r>
              <a:rPr lang="en-US" sz="2799" dirty="0">
                <a:solidFill>
                  <a:srgbClr val="000000"/>
                </a:solidFill>
                <a:latin typeface="Nunito"/>
                <a:ea typeface="Nunito"/>
                <a:cs typeface="Nunito"/>
                <a:sym typeface="Nunito"/>
              </a:rPr>
              <a:t> - QR code for govtrack.us page</a:t>
            </a:r>
          </a:p>
          <a:p>
            <a:pPr algn="ctr">
              <a:lnSpc>
                <a:spcPts val="3863"/>
              </a:lnSpc>
              <a:spcBef>
                <a:spcPct val="0"/>
              </a:spcBef>
            </a:pPr>
            <a:r>
              <a:rPr lang="en-US" sz="2799" dirty="0">
                <a:solidFill>
                  <a:srgbClr val="000000"/>
                </a:solidFill>
                <a:latin typeface="Nunito"/>
                <a:ea typeface="Nunito"/>
                <a:cs typeface="Nunito"/>
                <a:sym typeface="Nunito"/>
              </a:rPr>
              <a:t>- Contact your representative and express your support</a:t>
            </a:r>
          </a:p>
          <a:p>
            <a:pPr algn="ctr">
              <a:lnSpc>
                <a:spcPts val="3863"/>
              </a:lnSpc>
              <a:spcBef>
                <a:spcPct val="0"/>
              </a:spcBef>
            </a:pPr>
            <a:r>
              <a:rPr lang="en-US" sz="2799" dirty="0">
                <a:solidFill>
                  <a:srgbClr val="000000"/>
                </a:solidFill>
                <a:latin typeface="Nunito"/>
                <a:ea typeface="Nunito"/>
                <a:cs typeface="Nunito"/>
                <a:sym typeface="Nunito"/>
              </a:rPr>
              <a:t>- Encourage people in your community to do the same</a:t>
            </a:r>
          </a:p>
          <a:p>
            <a:pPr algn="ctr">
              <a:lnSpc>
                <a:spcPts val="3863"/>
              </a:lnSpc>
              <a:spcBef>
                <a:spcPct val="0"/>
              </a:spcBef>
            </a:pPr>
            <a:endParaRPr lang="en-US" sz="2799" dirty="0">
              <a:solidFill>
                <a:srgbClr val="000000"/>
              </a:solidFill>
              <a:latin typeface="Nunito"/>
              <a:ea typeface="Nunito"/>
              <a:cs typeface="Nunito"/>
              <a:sym typeface="Nunito"/>
            </a:endParaRPr>
          </a:p>
          <a:p>
            <a:pPr algn="ctr">
              <a:lnSpc>
                <a:spcPts val="3863"/>
              </a:lnSpc>
              <a:spcBef>
                <a:spcPct val="0"/>
              </a:spcBef>
            </a:pPr>
            <a:endParaRPr lang="en-US" sz="2799" dirty="0">
              <a:solidFill>
                <a:srgbClr val="000000"/>
              </a:solidFill>
              <a:latin typeface="Nunito"/>
              <a:ea typeface="Nunito"/>
              <a:cs typeface="Nunito"/>
              <a:sym typeface="Nunito"/>
            </a:endParaRPr>
          </a:p>
        </p:txBody>
      </p:sp>
      <p:sp>
        <p:nvSpPr>
          <p:cNvPr id="5" name="Freeform 5" descr="A cartoon of three figures standing together with their arms around each other's shoulders. They are featureless stick figures"/>
          <p:cNvSpPr/>
          <p:nvPr/>
        </p:nvSpPr>
        <p:spPr>
          <a:xfrm>
            <a:off x="106821" y="3122002"/>
            <a:ext cx="3753400" cy="2852584"/>
          </a:xfrm>
          <a:custGeom>
            <a:avLst/>
            <a:gdLst/>
            <a:ahLst/>
            <a:cxnLst/>
            <a:rect l="l" t="t" r="r" b="b"/>
            <a:pathLst>
              <a:path w="3753400" h="2852584">
                <a:moveTo>
                  <a:pt x="0" y="0"/>
                </a:moveTo>
                <a:lnTo>
                  <a:pt x="3753400" y="0"/>
                </a:lnTo>
                <a:lnTo>
                  <a:pt x="3753400" y="2852584"/>
                </a:lnTo>
                <a:lnTo>
                  <a:pt x="0" y="28525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4" name="Freeform 4" descr="A cartoon 5 hands of various skin tones fist bumping together"/>
          <p:cNvSpPr/>
          <p:nvPr/>
        </p:nvSpPr>
        <p:spPr>
          <a:xfrm>
            <a:off x="14272205" y="1028700"/>
            <a:ext cx="3134171" cy="2926532"/>
          </a:xfrm>
          <a:custGeom>
            <a:avLst/>
            <a:gdLst/>
            <a:ahLst/>
            <a:cxnLst/>
            <a:rect l="l" t="t" r="r" b="b"/>
            <a:pathLst>
              <a:path w="3134171" h="2926532">
                <a:moveTo>
                  <a:pt x="0" y="0"/>
                </a:moveTo>
                <a:lnTo>
                  <a:pt x="3134171" y="0"/>
                </a:lnTo>
                <a:lnTo>
                  <a:pt x="3134171" y="2926532"/>
                </a:lnTo>
                <a:lnTo>
                  <a:pt x="0" y="2926532"/>
                </a:lnTo>
                <a:lnTo>
                  <a:pt x="0" y="0"/>
                </a:lnTo>
                <a:close/>
              </a:path>
            </a:pathLst>
          </a:custGeom>
          <a:blipFill>
            <a:blip r:embed="rId7"/>
            <a:stretch>
              <a:fillRect/>
            </a:stretch>
          </a:blipFill>
        </p:spPr>
        <p:txBody>
          <a:bodyPr/>
          <a:lstStyle/>
          <a:p>
            <a:endParaRPr lang="en-US" dirty="0"/>
          </a:p>
        </p:txBody>
      </p:sp>
      <p:grpSp>
        <p:nvGrpSpPr>
          <p:cNvPr id="6" name="Group 6">
            <a:extLst>
              <a:ext uri="{C183D7F6-B498-43B3-948B-1728B52AA6E4}">
                <adec:decorative xmlns:adec="http://schemas.microsoft.com/office/drawing/2017/decorative" val="1"/>
              </a:ext>
            </a:extLst>
          </p:cNvPr>
          <p:cNvGrpSpPr/>
          <p:nvPr/>
        </p:nvGrpSpPr>
        <p:grpSpPr>
          <a:xfrm>
            <a:off x="14072932" y="5324489"/>
            <a:ext cx="3333444" cy="3302526"/>
            <a:chOff x="0" y="0"/>
            <a:chExt cx="877944" cy="869801"/>
          </a:xfrm>
        </p:grpSpPr>
        <p:sp>
          <p:nvSpPr>
            <p:cNvPr id="7" name="Freeform 7" descr="QR Code that will show recent activities in Congress."/>
            <p:cNvSpPr/>
            <p:nvPr/>
          </p:nvSpPr>
          <p:spPr>
            <a:xfrm>
              <a:off x="0" y="0"/>
              <a:ext cx="877944" cy="869801"/>
            </a:xfrm>
            <a:custGeom>
              <a:avLst/>
              <a:gdLst/>
              <a:ahLst/>
              <a:cxnLst/>
              <a:rect l="l" t="t" r="r" b="b"/>
              <a:pathLst>
                <a:path w="877944" h="869801">
                  <a:moveTo>
                    <a:pt x="0" y="0"/>
                  </a:moveTo>
                  <a:lnTo>
                    <a:pt x="877944" y="0"/>
                  </a:lnTo>
                  <a:lnTo>
                    <a:pt x="877944" y="869801"/>
                  </a:lnTo>
                  <a:lnTo>
                    <a:pt x="0" y="869801"/>
                  </a:lnTo>
                  <a:close/>
                </a:path>
              </a:pathLst>
            </a:custGeom>
            <a:solidFill>
              <a:srgbClr val="FBFCFC"/>
            </a:solidFill>
          </p:spPr>
          <p:txBody>
            <a:bodyPr/>
            <a:lstStyle/>
            <a:p>
              <a:endParaRPr lang="en-US" dirty="0"/>
            </a:p>
          </p:txBody>
        </p:sp>
        <p:sp>
          <p:nvSpPr>
            <p:cNvPr id="8" name="TextBox 8"/>
            <p:cNvSpPr txBox="1"/>
            <p:nvPr/>
          </p:nvSpPr>
          <p:spPr>
            <a:xfrm>
              <a:off x="0" y="-76200"/>
              <a:ext cx="877944" cy="946001"/>
            </a:xfrm>
            <a:prstGeom prst="rect">
              <a:avLst/>
            </a:prstGeom>
          </p:spPr>
          <p:txBody>
            <a:bodyPr lIns="50800" tIns="50800" rIns="50800" bIns="50800" rtlCol="0" anchor="ctr"/>
            <a:lstStyle/>
            <a:p>
              <a:pPr algn="ctr">
                <a:lnSpc>
                  <a:spcPts val="2659"/>
                </a:lnSpc>
              </a:pPr>
              <a:endParaRPr dirty="0"/>
            </a:p>
          </p:txBody>
        </p:sp>
      </p:grpSp>
      <p:pic>
        <p:nvPicPr>
          <p:cNvPr id="9" name="Picture 9" descr="QR code for govtrack.us page to contact representatives for political activism."/>
          <p:cNvPicPr>
            <a:picLocks noChangeAspect="1"/>
          </p:cNvPicPr>
          <p:nvPr/>
        </p:nvPicPr>
        <p:blipFill>
          <a:blip r:embed="rId8"/>
          <a:stretch>
            <a:fillRect/>
          </a:stretch>
        </p:blipFill>
        <p:spPr>
          <a:xfrm>
            <a:off x="14028986" y="5265084"/>
            <a:ext cx="3421337" cy="342133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1190</Words>
  <Application>Microsoft Macintosh PowerPoint</Application>
  <PresentationFormat>Custom</PresentationFormat>
  <Paragraphs>145</Paragraphs>
  <Slides>17</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Canva Sans Bold</vt:lpstr>
      <vt:lpstr>Arimo Bold</vt:lpstr>
      <vt:lpstr>Arial</vt:lpstr>
      <vt:lpstr>Arimo</vt:lpstr>
      <vt:lpstr>Nunito Bold</vt:lpstr>
      <vt:lpstr>Nunito</vt:lpstr>
      <vt:lpstr>Lilita One</vt:lpstr>
      <vt:lpstr>Calibri</vt:lpstr>
      <vt:lpstr>Office Theme</vt:lpstr>
      <vt:lpstr>Know Your Rights: Understanding Youth ADA Protections</vt:lpstr>
      <vt:lpstr>Table of contents</vt:lpstr>
      <vt:lpstr>Who Am I?</vt:lpstr>
      <vt:lpstr>Foundations: How Does the ADA Protect Youth?</vt:lpstr>
      <vt:lpstr>ADA Overview</vt:lpstr>
      <vt:lpstr>504s and IEPs: Side by Side</vt:lpstr>
      <vt:lpstr>How Do Accommodations Work?</vt:lpstr>
      <vt:lpstr>College ADA Accommodations</vt:lpstr>
      <vt:lpstr>H.R. 3939 - RISE Act</vt:lpstr>
      <vt:lpstr>Disability and Marginalized Communities</vt:lpstr>
      <vt:lpstr>Disability and Equity Outcomes</vt:lpstr>
      <vt:lpstr>Disability and Discipline</vt:lpstr>
      <vt:lpstr>Disability and Juvenile Justice</vt:lpstr>
      <vt:lpstr>Access to Public Programs and Services</vt:lpstr>
      <vt:lpstr>Self-Advocacy Tips</vt:lpstr>
      <vt:lpstr>It’s Your Turn: The Advocacy Lab!</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APRIL Conference - Know Your Rights</dc:title>
  <cp:lastModifiedBy>Rachel Kaplan She/Her</cp:lastModifiedBy>
  <cp:revision>2</cp:revision>
  <dcterms:created xsi:type="dcterms:W3CDTF">2006-08-16T00:00:00Z</dcterms:created>
  <dcterms:modified xsi:type="dcterms:W3CDTF">2025-10-09T15:41:39Z</dcterms:modified>
  <dc:identifier>DAG0kL918q4</dc:identifier>
</cp:coreProperties>
</file>