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41"/>
  </p:notesMasterIdLst>
  <p:sldIdLst>
    <p:sldId id="256" r:id="rId4"/>
    <p:sldId id="266" r:id="rId5"/>
    <p:sldId id="259" r:id="rId6"/>
    <p:sldId id="257" r:id="rId7"/>
    <p:sldId id="258" r:id="rId8"/>
    <p:sldId id="275" r:id="rId9"/>
    <p:sldId id="260" r:id="rId10"/>
    <p:sldId id="267" r:id="rId11"/>
    <p:sldId id="268" r:id="rId12"/>
    <p:sldId id="276" r:id="rId13"/>
    <p:sldId id="269" r:id="rId14"/>
    <p:sldId id="271" r:id="rId15"/>
    <p:sldId id="270" r:id="rId16"/>
    <p:sldId id="278" r:id="rId17"/>
    <p:sldId id="272" r:id="rId18"/>
    <p:sldId id="277" r:id="rId19"/>
    <p:sldId id="273" r:id="rId20"/>
    <p:sldId id="274" r:id="rId21"/>
    <p:sldId id="280" r:id="rId22"/>
    <p:sldId id="279" r:id="rId23"/>
    <p:sldId id="283" r:id="rId24"/>
    <p:sldId id="281" r:id="rId25"/>
    <p:sldId id="282" r:id="rId26"/>
    <p:sldId id="284" r:id="rId27"/>
    <p:sldId id="285" r:id="rId28"/>
    <p:sldId id="287" r:id="rId29"/>
    <p:sldId id="286" r:id="rId30"/>
    <p:sldId id="288" r:id="rId31"/>
    <p:sldId id="289" r:id="rId32"/>
    <p:sldId id="261" r:id="rId33"/>
    <p:sldId id="291" r:id="rId34"/>
    <p:sldId id="292" r:id="rId35"/>
    <p:sldId id="293" r:id="rId36"/>
    <p:sldId id="294" r:id="rId37"/>
    <p:sldId id="295" r:id="rId38"/>
    <p:sldId id="296"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6D4B9-3073-5349-9615-279EC5C2A16C}" type="datetimeFigureOut">
              <a:rPr lang="en-US" smtClean="0"/>
              <a:t>6/10/2026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263ED-2A2D-2041-BE3C-3532EFF97248}" type="slidenum">
              <a:rPr lang="en-US" smtClean="0"/>
              <a:t>‹#›</a:t>
            </a:fld>
            <a:endParaRPr lang="en-US"/>
          </a:p>
        </p:txBody>
      </p:sp>
    </p:spTree>
    <p:extLst>
      <p:ext uri="{BB962C8B-B14F-4D97-AF65-F5344CB8AC3E}">
        <p14:creationId xmlns:p14="http://schemas.microsoft.com/office/powerpoint/2010/main" val="141949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 businesscard, envelope, screenshot&#10;&#10;Description automatically generated">
            <a:extLst>
              <a:ext uri="{FF2B5EF4-FFF2-40B4-BE49-F238E27FC236}">
                <a16:creationId xmlns:a16="http://schemas.microsoft.com/office/drawing/2014/main" id="{564A3787-70E6-B3A4-6D3A-B75181BA0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07A246-40F9-F1F4-59E0-BF12ACEC7EF9}"/>
              </a:ext>
            </a:extLst>
          </p:cNvPr>
          <p:cNvSpPr>
            <a:spLocks noGrp="1"/>
          </p:cNvSpPr>
          <p:nvPr>
            <p:ph type="ctrTitle"/>
          </p:nvPr>
        </p:nvSpPr>
        <p:spPr>
          <a:xfrm>
            <a:off x="2605971" y="2244726"/>
            <a:ext cx="6980053" cy="2387600"/>
          </a:xfrm>
        </p:spPr>
        <p:txBody>
          <a:bodyPr anchor="ctr">
            <a:normAutofit/>
          </a:bodyPr>
          <a:lstStyle>
            <a:lvl1pPr algn="ctr">
              <a:defRPr sz="4800" cap="all" baseline="0">
                <a:latin typeface="Poppins" pitchFamily="2" charset="77"/>
                <a:cs typeface="Poppins" pitchFamily="2" charset="77"/>
              </a:defRPr>
            </a:lvl1pPr>
          </a:lstStyle>
          <a:p>
            <a:endParaRPr lang="en-US"/>
          </a:p>
        </p:txBody>
      </p:sp>
      <p:sp>
        <p:nvSpPr>
          <p:cNvPr id="3" name="Subtitle 2">
            <a:extLst>
              <a:ext uri="{FF2B5EF4-FFF2-40B4-BE49-F238E27FC236}">
                <a16:creationId xmlns:a16="http://schemas.microsoft.com/office/drawing/2014/main" id="{2675718F-6B7E-497E-3311-2084AEFD6EC1}"/>
              </a:ext>
            </a:extLst>
          </p:cNvPr>
          <p:cNvSpPr>
            <a:spLocks noGrp="1"/>
          </p:cNvSpPr>
          <p:nvPr>
            <p:ph type="subTitle" idx="1"/>
          </p:nvPr>
        </p:nvSpPr>
        <p:spPr>
          <a:xfrm>
            <a:off x="1523998" y="4700588"/>
            <a:ext cx="9144000" cy="1519237"/>
          </a:xfrm>
        </p:spPr>
        <p:txBody>
          <a:bodyPr/>
          <a:lstStyle>
            <a:lvl1pPr marL="0" indent="0" algn="ctr">
              <a:buNone/>
              <a:defRPr sz="2400">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B0019-F0E2-8961-7370-D0CEFB0D85D2}"/>
              </a:ext>
            </a:extLst>
          </p:cNvPr>
          <p:cNvSpPr>
            <a:spLocks noGrp="1"/>
          </p:cNvSpPr>
          <p:nvPr>
            <p:ph type="dt" sz="half" idx="10"/>
          </p:nvPr>
        </p:nvSpPr>
        <p:spPr/>
        <p:txBody>
          <a:bodyPr/>
          <a:lstStyle/>
          <a:p>
            <a:fld id="{63B03BE7-D6DF-174E-BC24-A70CAAA585CE}" type="datetimeFigureOut">
              <a:rPr lang="en-US" smtClean="0"/>
              <a:t>6/10/2026</a:t>
            </a:fld>
            <a:endParaRPr lang="en-US"/>
          </a:p>
        </p:txBody>
      </p:sp>
      <p:sp>
        <p:nvSpPr>
          <p:cNvPr id="5" name="Footer Placeholder 4">
            <a:extLst>
              <a:ext uri="{FF2B5EF4-FFF2-40B4-BE49-F238E27FC236}">
                <a16:creationId xmlns:a16="http://schemas.microsoft.com/office/drawing/2014/main" id="{7C0C7F56-A57D-D9D3-9CFB-8A7B3E16A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98E2B-4D10-8ACF-78D0-8096897A315E}"/>
              </a:ext>
            </a:extLst>
          </p:cNvPr>
          <p:cNvSpPr>
            <a:spLocks noGrp="1"/>
          </p:cNvSpPr>
          <p:nvPr>
            <p:ph type="sldNum" sz="quarter" idx="12"/>
          </p:nvPr>
        </p:nvSpPr>
        <p:spPr/>
        <p:txBody>
          <a:bodyPr/>
          <a:lstStyle/>
          <a:p>
            <a:fld id="{27394C30-622D-7F4A-BD2A-AF8E467CC83B}" type="slidenum">
              <a:rPr lang="en-US" smtClean="0"/>
              <a:t>‹#›</a:t>
            </a:fld>
            <a:endParaRPr lang="en-US"/>
          </a:p>
        </p:txBody>
      </p:sp>
    </p:spTree>
    <p:extLst>
      <p:ext uri="{BB962C8B-B14F-4D97-AF65-F5344CB8AC3E}">
        <p14:creationId xmlns:p14="http://schemas.microsoft.com/office/powerpoint/2010/main" val="355227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8072" y="2002631"/>
            <a:ext cx="8395855" cy="2852737"/>
          </a:xfrm>
        </p:spPr>
        <p:txBody>
          <a:bodyPr anchor="ctr">
            <a:normAutofit/>
          </a:bodyPr>
          <a:lstStyle>
            <a:lvl1pPr algn="ctr">
              <a:defRPr sz="8800" b="1">
                <a:solidFill>
                  <a:schemeClr val="bg1"/>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345552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Lead 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7C32E4C-F6D4-2643-9F13-2C24C641C3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254136" y="147243"/>
            <a:ext cx="10245438" cy="1325563"/>
          </a:xfrm>
        </p:spPr>
        <p:txBody>
          <a:bodyPr/>
          <a:lstStyle>
            <a:lvl1pPr>
              <a:defRPr>
                <a:latin typeface="Poppins" pitchFamily="2" charset="77"/>
                <a:cs typeface="Poppins" pitchFamily="2" charset="77"/>
              </a:defRPr>
            </a:lvl1pPr>
          </a:lstStyle>
          <a:p>
            <a:endParaRPr lang="en-US"/>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254136" y="1825625"/>
            <a:ext cx="10245438" cy="4575175"/>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82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108362" y="365125"/>
            <a:ext cx="10245438" cy="1325563"/>
          </a:xfrm>
        </p:spPr>
        <p:txBody>
          <a:bodyPr/>
          <a:lstStyle>
            <a:lvl1pPr>
              <a:defRPr>
                <a:latin typeface="Poppins" pitchFamily="2" charset="77"/>
                <a:cs typeface="Poppins" pitchFamily="2" charset="77"/>
              </a:defRPr>
            </a:lvl1pPr>
          </a:lstStyle>
          <a:p>
            <a:endParaRPr lang="en-US"/>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108362" y="1825625"/>
            <a:ext cx="10245437"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4BAA25A-F84E-5BD2-EDAA-28B6E797434D}"/>
              </a:ext>
            </a:extLst>
          </p:cNvPr>
          <p:cNvSpPr/>
          <p:nvPr userDrawn="1"/>
        </p:nvSpPr>
        <p:spPr>
          <a:xfrm>
            <a:off x="0" y="0"/>
            <a:ext cx="728870" cy="7354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Tree>
    <p:extLst>
      <p:ext uri="{BB962C8B-B14F-4D97-AF65-F5344CB8AC3E}">
        <p14:creationId xmlns:p14="http://schemas.microsoft.com/office/powerpoint/2010/main" val="419747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ex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675861" y="568037"/>
            <a:ext cx="10946295" cy="5726746"/>
          </a:xfrm>
        </p:spPr>
        <p:txBody>
          <a:bodyPr/>
          <a:lstStyle>
            <a:lvl1pPr>
              <a:lnSpc>
                <a:spcPct val="150000"/>
              </a:lnSpc>
              <a:spcBef>
                <a:spcPts val="0"/>
              </a:spcBef>
              <a:defRPr>
                <a:latin typeface="Poppins" pitchFamily="2" charset="77"/>
                <a:cs typeface="Poppins" pitchFamily="2" charset="77"/>
              </a:defRPr>
            </a:lvl1pPr>
            <a:lvl2pPr>
              <a:lnSpc>
                <a:spcPct val="150000"/>
              </a:lnSpc>
              <a:spcBef>
                <a:spcPts val="0"/>
              </a:spcBef>
              <a:defRPr>
                <a:latin typeface="Poppins" pitchFamily="2" charset="77"/>
                <a:cs typeface="Poppins" pitchFamily="2" charset="77"/>
              </a:defRPr>
            </a:lvl2pPr>
            <a:lvl3pPr>
              <a:lnSpc>
                <a:spcPct val="150000"/>
              </a:lnSpc>
              <a:spcBef>
                <a:spcPts val="0"/>
              </a:spcBef>
              <a:defRPr>
                <a:latin typeface="Poppins" pitchFamily="2" charset="77"/>
                <a:cs typeface="Poppins" pitchFamily="2" charset="77"/>
              </a:defRPr>
            </a:lvl3pPr>
            <a:lvl4pPr>
              <a:lnSpc>
                <a:spcPct val="150000"/>
              </a:lnSpc>
              <a:spcBef>
                <a:spcPts val="0"/>
              </a:spcBef>
              <a:defRPr>
                <a:latin typeface="Poppins" pitchFamily="2" charset="77"/>
                <a:cs typeface="Poppins" pitchFamily="2" charset="77"/>
              </a:defRPr>
            </a:lvl4pPr>
            <a:lvl5pPr>
              <a:lnSpc>
                <a:spcPct val="150000"/>
              </a:lnSpc>
              <a:spcBef>
                <a:spcPts val="0"/>
              </a:spcBef>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27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1722" y="2268537"/>
            <a:ext cx="8395855" cy="2852737"/>
          </a:xfrm>
        </p:spPr>
        <p:txBody>
          <a:bodyPr anchor="ctr"/>
          <a:lstStyle>
            <a:lvl1pPr algn="ctr">
              <a:defRPr sz="6000" b="1">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253070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1EFF-CDE0-F3C5-ADFC-43E0DB2EAFF2}"/>
              </a:ext>
            </a:extLst>
          </p:cNvPr>
          <p:cNvSpPr>
            <a:spLocks noGrp="1"/>
          </p:cNvSpPr>
          <p:nvPr>
            <p:ph type="title"/>
          </p:nvPr>
        </p:nvSpPr>
        <p:spPr/>
        <p:txBody>
          <a:bodyPr/>
          <a:lstStyle>
            <a:lvl1pPr>
              <a:defRPr>
                <a:latin typeface="Poppins" pitchFamily="2" charset="77"/>
                <a:cs typeface="Poppins"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EE3A6B26-94AE-546A-9F2F-0A20BB904331}"/>
              </a:ext>
            </a:extLst>
          </p:cNvPr>
          <p:cNvSpPr>
            <a:spLocks noGrp="1"/>
          </p:cNvSpPr>
          <p:nvPr>
            <p:ph sz="half" idx="1"/>
          </p:nvPr>
        </p:nvSpPr>
        <p:spPr>
          <a:xfrm>
            <a:off x="838200" y="1825625"/>
            <a:ext cx="5181600"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7FD1D-C5D7-E803-FB82-A270E9BC2806}"/>
              </a:ext>
            </a:extLst>
          </p:cNvPr>
          <p:cNvSpPr>
            <a:spLocks noGrp="1"/>
          </p:cNvSpPr>
          <p:nvPr>
            <p:ph sz="half" idx="2"/>
          </p:nvPr>
        </p:nvSpPr>
        <p:spPr>
          <a:xfrm>
            <a:off x="6172200" y="1825624"/>
            <a:ext cx="5181600" cy="4667249"/>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85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537F-938A-8EE4-9E8D-B3477441B9C6}"/>
              </a:ext>
            </a:extLst>
          </p:cNvPr>
          <p:cNvSpPr>
            <a:spLocks noGrp="1"/>
          </p:cNvSpPr>
          <p:nvPr>
            <p:ph type="title"/>
          </p:nvPr>
        </p:nvSpPr>
        <p:spPr>
          <a:xfrm>
            <a:off x="371061" y="457200"/>
            <a:ext cx="4865957" cy="1600200"/>
          </a:xfrm>
        </p:spPr>
        <p:txBody>
          <a:bodyPr anchor="ctr"/>
          <a:lstStyle>
            <a:lvl1pPr>
              <a:defRPr sz="3200">
                <a:latin typeface="Poppins" pitchFamily="2" charset="77"/>
                <a:cs typeface="Poppins"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70F679EA-7034-E242-2CC9-319C89546078}"/>
              </a:ext>
            </a:extLst>
          </p:cNvPr>
          <p:cNvSpPr>
            <a:spLocks noGrp="1"/>
          </p:cNvSpPr>
          <p:nvPr>
            <p:ph type="pic" idx="1"/>
          </p:nvPr>
        </p:nvSpPr>
        <p:spPr>
          <a:xfrm>
            <a:off x="5611812" y="0"/>
            <a:ext cx="6580187"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549D8F-D5D2-1686-F1EA-795DA4C61279}"/>
              </a:ext>
            </a:extLst>
          </p:cNvPr>
          <p:cNvSpPr>
            <a:spLocks noGrp="1"/>
          </p:cNvSpPr>
          <p:nvPr>
            <p:ph type="body" sz="half" idx="2"/>
          </p:nvPr>
        </p:nvSpPr>
        <p:spPr>
          <a:xfrm>
            <a:off x="371061" y="2057399"/>
            <a:ext cx="4865957" cy="4542183"/>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953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A8B063C6-F4E0-B7D4-2A1B-361519C08266}"/>
              </a:ext>
            </a:extLst>
          </p:cNvPr>
          <p:cNvSpPr>
            <a:spLocks noGrp="1"/>
          </p:cNvSpPr>
          <p:nvPr>
            <p:ph type="pic" idx="1"/>
          </p:nvPr>
        </p:nvSpPr>
        <p:spPr>
          <a:xfrm>
            <a:off x="0" y="0"/>
            <a:ext cx="12191999"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9593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 Org info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06D54-973D-E59C-A718-111295F9890B}"/>
              </a:ext>
            </a:extLst>
          </p:cNvPr>
          <p:cNvSpPr>
            <a:spLocks noGrp="1"/>
          </p:cNvSpPr>
          <p:nvPr>
            <p:ph type="dt" sz="half" idx="10"/>
          </p:nvPr>
        </p:nvSpPr>
        <p:spPr/>
        <p:txBody>
          <a:bodyPr/>
          <a:lstStyle/>
          <a:p>
            <a:fld id="{63B03BE7-D6DF-174E-BC24-A70CAAA585CE}" type="datetimeFigureOut">
              <a:rPr lang="en-US" smtClean="0"/>
              <a:t>6/10/2026</a:t>
            </a:fld>
            <a:endParaRPr lang="en-US"/>
          </a:p>
        </p:txBody>
      </p:sp>
      <p:sp>
        <p:nvSpPr>
          <p:cNvPr id="4" name="Footer Placeholder 3">
            <a:extLst>
              <a:ext uri="{FF2B5EF4-FFF2-40B4-BE49-F238E27FC236}">
                <a16:creationId xmlns:a16="http://schemas.microsoft.com/office/drawing/2014/main" id="{CE99142D-50CA-02F8-D42F-D9E452785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523F42-33C6-D6F3-E3C7-B1045650F993}"/>
              </a:ext>
            </a:extLst>
          </p:cNvPr>
          <p:cNvSpPr>
            <a:spLocks noGrp="1"/>
          </p:cNvSpPr>
          <p:nvPr>
            <p:ph type="sldNum" sz="quarter" idx="12"/>
          </p:nvPr>
        </p:nvSpPr>
        <p:spPr/>
        <p:txBody>
          <a:bodyPr/>
          <a:lstStyle/>
          <a:p>
            <a:fld id="{27394C30-622D-7F4A-BD2A-AF8E467CC83B}" type="slidenum">
              <a:rPr lang="en-US" smtClean="0"/>
              <a:t>‹#›</a:t>
            </a:fld>
            <a:endParaRPr lang="en-US"/>
          </a:p>
        </p:txBody>
      </p:sp>
      <p:pic>
        <p:nvPicPr>
          <p:cNvPr id="6" name="Picture 5" descr="Background pattern&#10;&#10;Description automatically generated">
            <a:extLst>
              <a:ext uri="{FF2B5EF4-FFF2-40B4-BE49-F238E27FC236}">
                <a16:creationId xmlns:a16="http://schemas.microsoft.com/office/drawing/2014/main" id="{12AF2856-D3B6-37B7-D269-5D9DAE7A3693}"/>
              </a:ext>
            </a:extLst>
          </p:cNvPr>
          <p:cNvPicPr>
            <a:picLocks noChangeAspect="1"/>
          </p:cNvPicPr>
          <p:nvPr userDrawn="1"/>
        </p:nvPicPr>
        <p:blipFill>
          <a:blip r:embed="rId2"/>
          <a:stretch>
            <a:fillRect/>
          </a:stretch>
        </p:blipFill>
        <p:spPr>
          <a:xfrm>
            <a:off x="-14515" y="0"/>
            <a:ext cx="12192000" cy="6858000"/>
          </a:xfrm>
          <a:prstGeom prst="rect">
            <a:avLst/>
          </a:prstGeom>
        </p:spPr>
      </p:pic>
      <p:pic>
        <p:nvPicPr>
          <p:cNvPr id="11" name="Picture 10">
            <a:extLst>
              <a:ext uri="{FF2B5EF4-FFF2-40B4-BE49-F238E27FC236}">
                <a16:creationId xmlns:a16="http://schemas.microsoft.com/office/drawing/2014/main" id="{7FFEDFA2-3F62-D9D9-67C7-655B3A1AE01E}"/>
              </a:ext>
            </a:extLst>
          </p:cNvPr>
          <p:cNvPicPr>
            <a:picLocks noChangeAspect="1"/>
          </p:cNvPicPr>
          <p:nvPr userDrawn="1"/>
        </p:nvPicPr>
        <p:blipFill rotWithShape="1">
          <a:blip r:embed="rId3"/>
          <a:srcRect l="17666" t="3360" r="17561" b="31866"/>
          <a:stretch/>
        </p:blipFill>
        <p:spPr>
          <a:xfrm>
            <a:off x="4978400" y="1963061"/>
            <a:ext cx="2235200" cy="2235200"/>
          </a:xfrm>
          <a:prstGeom prst="ellipse">
            <a:avLst/>
          </a:prstGeom>
          <a:solidFill>
            <a:schemeClr val="bg1"/>
          </a:solidFill>
        </p:spPr>
      </p:pic>
      <p:sp>
        <p:nvSpPr>
          <p:cNvPr id="12" name="TextBox 11">
            <a:extLst>
              <a:ext uri="{FF2B5EF4-FFF2-40B4-BE49-F238E27FC236}">
                <a16:creationId xmlns:a16="http://schemas.microsoft.com/office/drawing/2014/main" id="{3C3C849E-B39A-C3AE-E8B3-E1E594AA79D2}"/>
              </a:ext>
            </a:extLst>
          </p:cNvPr>
          <p:cNvSpPr txBox="1"/>
          <p:nvPr userDrawn="1"/>
        </p:nvSpPr>
        <p:spPr>
          <a:xfrm>
            <a:off x="3378653" y="4324807"/>
            <a:ext cx="5434693" cy="923330"/>
          </a:xfrm>
          <a:prstGeom prst="rect">
            <a:avLst/>
          </a:prstGeom>
          <a:noFill/>
        </p:spPr>
        <p:txBody>
          <a:bodyPr wrap="square" rtlCol="0">
            <a:spAutoFit/>
          </a:bodyPr>
          <a:lstStyle/>
          <a:p>
            <a:pPr algn="ctr"/>
            <a:r>
              <a:rPr lang="en-US" b="1">
                <a:latin typeface="Poppins" pitchFamily="2" charset="77"/>
                <a:cs typeface="Poppins" pitchFamily="2" charset="77"/>
              </a:rPr>
              <a:t>Speaker Name, Job Title, Organization</a:t>
            </a:r>
          </a:p>
          <a:p>
            <a:pPr algn="ctr"/>
            <a:r>
              <a:rPr lang="en-US" b="1">
                <a:latin typeface="Poppins" pitchFamily="2" charset="77"/>
                <a:cs typeface="Poppins" pitchFamily="2" charset="77"/>
              </a:rPr>
              <a:t>Contact Information</a:t>
            </a:r>
          </a:p>
          <a:p>
            <a:pPr algn="ctr"/>
            <a:r>
              <a:rPr lang="en-US" b="1">
                <a:latin typeface="Poppins" pitchFamily="2" charset="77"/>
                <a:cs typeface="Poppins" pitchFamily="2" charset="77"/>
              </a:rPr>
              <a:t>Website Address</a:t>
            </a:r>
          </a:p>
        </p:txBody>
      </p:sp>
      <p:sp>
        <p:nvSpPr>
          <p:cNvPr id="13" name="TextBox 12">
            <a:extLst>
              <a:ext uri="{FF2B5EF4-FFF2-40B4-BE49-F238E27FC236}">
                <a16:creationId xmlns:a16="http://schemas.microsoft.com/office/drawing/2014/main" id="{E1C5B3FA-BEDF-0BF9-6A37-A9FB73DC3A83}"/>
              </a:ext>
            </a:extLst>
          </p:cNvPr>
          <p:cNvSpPr txBox="1"/>
          <p:nvPr userDrawn="1"/>
        </p:nvSpPr>
        <p:spPr>
          <a:xfrm>
            <a:off x="838200" y="5545237"/>
            <a:ext cx="10802257" cy="923330"/>
          </a:xfrm>
          <a:prstGeom prst="rect">
            <a:avLst/>
          </a:prstGeom>
          <a:noFill/>
        </p:spPr>
        <p:txBody>
          <a:bodyPr wrap="square" rtlCol="0">
            <a:spAutoFit/>
          </a:bodyPr>
          <a:lstStyle/>
          <a:p>
            <a:pPr algn="ctr"/>
            <a:r>
              <a:rPr lang="en-US" sz="1800" b="0" i="0">
                <a:solidFill>
                  <a:srgbClr val="000000"/>
                </a:solidFill>
                <a:effectLst/>
                <a:latin typeface="PoppinsRegular" pitchFamily="2" charset="77"/>
              </a:rPr>
              <a:t>The Arc and our network of nearly 600 chapters across the country, promotes and protects the human rights of people with intellectual and developmental disabilities and actively supports their full inclusion and participation in the community throughout their lifetimes.</a:t>
            </a:r>
            <a:endParaRPr lang="en-US" sz="1800">
              <a:solidFill>
                <a:schemeClr val="tx1"/>
              </a:solidFill>
              <a:latin typeface="Poppins" pitchFamily="2" charset="77"/>
              <a:cs typeface="Poppins" pitchFamily="2" charset="77"/>
            </a:endParaRPr>
          </a:p>
        </p:txBody>
      </p:sp>
      <p:pic>
        <p:nvPicPr>
          <p:cNvPr id="17" name="Picture 16" descr="Shape&#10;&#10;Description automatically generated with medium confidence">
            <a:extLst>
              <a:ext uri="{FF2B5EF4-FFF2-40B4-BE49-F238E27FC236}">
                <a16:creationId xmlns:a16="http://schemas.microsoft.com/office/drawing/2014/main" id="{54E6E52C-9CCB-6C3F-618F-9C187BC3F19B}"/>
              </a:ext>
            </a:extLst>
          </p:cNvPr>
          <p:cNvPicPr>
            <a:picLocks noChangeAspect="1"/>
          </p:cNvPicPr>
          <p:nvPr userDrawn="1"/>
        </p:nvPicPr>
        <p:blipFill>
          <a:blip r:embed="rId4"/>
          <a:stretch>
            <a:fillRect/>
          </a:stretch>
        </p:blipFill>
        <p:spPr>
          <a:xfrm>
            <a:off x="4680539" y="182562"/>
            <a:ext cx="2830920" cy="1690688"/>
          </a:xfrm>
          <a:prstGeom prst="rect">
            <a:avLst/>
          </a:prstGeom>
        </p:spPr>
      </p:pic>
    </p:spTree>
    <p:extLst>
      <p:ext uri="{BB962C8B-B14F-4D97-AF65-F5344CB8AC3E}">
        <p14:creationId xmlns:p14="http://schemas.microsoft.com/office/powerpoint/2010/main" val="215875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BE1E9-746E-64F7-649C-0CA1E9A0D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DC237-9DFE-4B08-CB92-45BE0747C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EC4EA-C3F9-7A3C-253E-75F85E185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03BE7-D6DF-174E-BC24-A70CAAA585CE}" type="datetimeFigureOut">
              <a:rPr lang="en-US" smtClean="0"/>
              <a:t>6/10/2026</a:t>
            </a:fld>
            <a:endParaRPr lang="en-US"/>
          </a:p>
        </p:txBody>
      </p:sp>
      <p:sp>
        <p:nvSpPr>
          <p:cNvPr id="5" name="Footer Placeholder 4">
            <a:extLst>
              <a:ext uri="{FF2B5EF4-FFF2-40B4-BE49-F238E27FC236}">
                <a16:creationId xmlns:a16="http://schemas.microsoft.com/office/drawing/2014/main" id="{BCC4A842-88ED-1054-D37C-84C2398F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27F1CE-3094-28B5-FD5D-0504E9FBB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94C30-622D-7F4A-BD2A-AF8E467CC83B}" type="slidenum">
              <a:rPr lang="en-US" smtClean="0"/>
              <a:t>‹#›</a:t>
            </a:fld>
            <a:endParaRPr lang="en-US"/>
          </a:p>
        </p:txBody>
      </p:sp>
    </p:spTree>
    <p:extLst>
      <p:ext uri="{BB962C8B-B14F-4D97-AF65-F5344CB8AC3E}">
        <p14:creationId xmlns:p14="http://schemas.microsoft.com/office/powerpoint/2010/main" val="23885416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8" r:id="rId4"/>
    <p:sldLayoutId id="2147483651" r:id="rId5"/>
    <p:sldLayoutId id="2147483652" r:id="rId6"/>
    <p:sldLayoutId id="2147483657" r:id="rId7"/>
    <p:sldLayoutId id="2147483655" r:id="rId8"/>
    <p:sldLayoutId id="2147483661"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F88E-1AAE-F284-F028-7508C00D661D}"/>
              </a:ext>
            </a:extLst>
          </p:cNvPr>
          <p:cNvSpPr>
            <a:spLocks noGrp="1"/>
          </p:cNvSpPr>
          <p:nvPr>
            <p:ph type="ctrTitle"/>
          </p:nvPr>
        </p:nvSpPr>
        <p:spPr/>
        <p:txBody>
          <a:bodyPr/>
          <a:lstStyle/>
          <a:p>
            <a:r>
              <a:rPr lang="en-US" dirty="0"/>
              <a:t>The Arc of </a:t>
            </a:r>
            <a:r>
              <a:rPr lang="en-US" dirty="0" err="1"/>
              <a:t>nevada</a:t>
            </a:r>
            <a:endParaRPr lang="en-US" dirty="0"/>
          </a:p>
        </p:txBody>
      </p:sp>
      <p:sp>
        <p:nvSpPr>
          <p:cNvPr id="3" name="Subtitle 2">
            <a:extLst>
              <a:ext uri="{FF2B5EF4-FFF2-40B4-BE49-F238E27FC236}">
                <a16:creationId xmlns:a16="http://schemas.microsoft.com/office/drawing/2014/main" id="{DC7F05B0-6DEF-8219-734B-90CB36BDB2C1}"/>
              </a:ext>
            </a:extLst>
          </p:cNvPr>
          <p:cNvSpPr>
            <a:spLocks noGrp="1"/>
          </p:cNvSpPr>
          <p:nvPr>
            <p:ph type="subTitle" idx="1"/>
          </p:nvPr>
        </p:nvSpPr>
        <p:spPr/>
        <p:txBody>
          <a:bodyPr/>
          <a:lstStyle/>
          <a:p>
            <a:r>
              <a:rPr lang="en-US" dirty="0"/>
              <a:t>2026 Funding Proposal to Support the DD Council’s </a:t>
            </a:r>
          </a:p>
          <a:p>
            <a:r>
              <a:rPr lang="en-US" dirty="0"/>
              <a:t>Five-Year State Plan</a:t>
            </a:r>
          </a:p>
        </p:txBody>
      </p:sp>
    </p:spTree>
    <p:extLst>
      <p:ext uri="{BB962C8B-B14F-4D97-AF65-F5344CB8AC3E}">
        <p14:creationId xmlns:p14="http://schemas.microsoft.com/office/powerpoint/2010/main" val="313205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81B23-8721-65AF-AD7D-3C7DC02C4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BE86A-E47A-1A7A-768F-DB282E7CEC54}"/>
              </a:ext>
            </a:extLst>
          </p:cNvPr>
          <p:cNvSpPr>
            <a:spLocks noGrp="1"/>
          </p:cNvSpPr>
          <p:nvPr>
            <p:ph type="title"/>
          </p:nvPr>
        </p:nvSpPr>
        <p:spPr/>
        <p:txBody>
          <a:bodyPr/>
          <a:lstStyle/>
          <a:p>
            <a:r>
              <a:rPr lang="en-US" dirty="0"/>
              <a:t>Alignment with NGCDD’s Goals</a:t>
            </a:r>
          </a:p>
        </p:txBody>
      </p:sp>
      <p:sp>
        <p:nvSpPr>
          <p:cNvPr id="3" name="Content Placeholder 2">
            <a:extLst>
              <a:ext uri="{FF2B5EF4-FFF2-40B4-BE49-F238E27FC236}">
                <a16:creationId xmlns:a16="http://schemas.microsoft.com/office/drawing/2014/main" id="{4336397B-0142-2EE2-FCB4-F0C1975F6E75}"/>
              </a:ext>
            </a:extLst>
          </p:cNvPr>
          <p:cNvSpPr>
            <a:spLocks noGrp="1"/>
          </p:cNvSpPr>
          <p:nvPr>
            <p:ph idx="1"/>
          </p:nvPr>
        </p:nvSpPr>
        <p:spPr>
          <a:xfrm>
            <a:off x="1254136" y="2282825"/>
            <a:ext cx="10099663" cy="1424202"/>
          </a:xfrm>
        </p:spPr>
        <p:txBody>
          <a:bodyPr>
            <a:normAutofit/>
          </a:bodyPr>
          <a:lstStyle/>
          <a:p>
            <a:r>
              <a:rPr lang="en-US" dirty="0"/>
              <a:t>Goal 1 – Self-Determination &amp; Informed Choice</a:t>
            </a:r>
          </a:p>
          <a:p>
            <a:r>
              <a:rPr lang="en-US" dirty="0"/>
              <a:t>Goal 2 – Employment &amp; Advocacy</a:t>
            </a:r>
          </a:p>
        </p:txBody>
      </p:sp>
    </p:spTree>
    <p:extLst>
      <p:ext uri="{BB962C8B-B14F-4D97-AF65-F5344CB8AC3E}">
        <p14:creationId xmlns:p14="http://schemas.microsoft.com/office/powerpoint/2010/main" val="386245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DA078-58D2-0466-F73E-CFC7569F0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5CBE6-B746-7ECC-0AA3-450D77411068}"/>
              </a:ext>
            </a:extLst>
          </p:cNvPr>
          <p:cNvSpPr>
            <a:spLocks noGrp="1"/>
          </p:cNvSpPr>
          <p:nvPr>
            <p:ph type="title"/>
          </p:nvPr>
        </p:nvSpPr>
        <p:spPr/>
        <p:txBody>
          <a:bodyPr>
            <a:normAutofit fontScale="90000"/>
          </a:bodyPr>
          <a:lstStyle/>
          <a:p>
            <a:r>
              <a:rPr lang="en-US" dirty="0"/>
              <a:t>Vocational Rehabilitation – Supportive Employment Services</a:t>
            </a:r>
          </a:p>
        </p:txBody>
      </p:sp>
    </p:spTree>
    <p:extLst>
      <p:ext uri="{BB962C8B-B14F-4D97-AF65-F5344CB8AC3E}">
        <p14:creationId xmlns:p14="http://schemas.microsoft.com/office/powerpoint/2010/main" val="10264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F58C0-6613-94D4-09C1-3AF03F89A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2315F-FD3A-E3E4-2EF3-5985E77B2909}"/>
              </a:ext>
            </a:extLst>
          </p:cNvPr>
          <p:cNvSpPr>
            <a:spLocks noGrp="1"/>
          </p:cNvSpPr>
          <p:nvPr>
            <p:ph type="title"/>
          </p:nvPr>
        </p:nvSpPr>
        <p:spPr/>
        <p:txBody>
          <a:bodyPr/>
          <a:lstStyle/>
          <a:p>
            <a:r>
              <a:rPr lang="en-US" dirty="0"/>
              <a:t>Vocational Rehabilitation: Supportive Services</a:t>
            </a:r>
          </a:p>
        </p:txBody>
      </p:sp>
      <p:sp>
        <p:nvSpPr>
          <p:cNvPr id="3" name="Content Placeholder 2">
            <a:extLst>
              <a:ext uri="{FF2B5EF4-FFF2-40B4-BE49-F238E27FC236}">
                <a16:creationId xmlns:a16="http://schemas.microsoft.com/office/drawing/2014/main" id="{1139D236-42CA-3E6C-BF24-63CAAD843CC3}"/>
              </a:ext>
            </a:extLst>
          </p:cNvPr>
          <p:cNvSpPr>
            <a:spLocks noGrp="1"/>
          </p:cNvSpPr>
          <p:nvPr>
            <p:ph idx="1"/>
          </p:nvPr>
        </p:nvSpPr>
        <p:spPr>
          <a:xfrm>
            <a:off x="1254136" y="1825625"/>
            <a:ext cx="10099663" cy="4508914"/>
          </a:xfrm>
        </p:spPr>
        <p:txBody>
          <a:bodyPr>
            <a:normAutofit/>
          </a:bodyPr>
          <a:lstStyle/>
          <a:p>
            <a:r>
              <a:rPr lang="en-US" dirty="0"/>
              <a:t>Currently have service agreement for Non-Supported Employment (not directly tied to job placement or retention. </a:t>
            </a:r>
          </a:p>
          <a:p>
            <a:r>
              <a:rPr lang="en-US" dirty="0"/>
              <a:t>Currently seeking service agreement amendment to include Supportive Services (directly help individuals get, keep, or advance in a job).</a:t>
            </a:r>
          </a:p>
          <a:p>
            <a:r>
              <a:rPr lang="en-US" dirty="0"/>
              <a:t>Need ACRE Basic Certification training (Tamera is ACRE certified)</a:t>
            </a:r>
          </a:p>
          <a:p>
            <a:pPr lvl="1"/>
            <a:r>
              <a:rPr lang="en-US" dirty="0"/>
              <a:t>40 hours of online training</a:t>
            </a:r>
          </a:p>
          <a:p>
            <a:pPr lvl="1"/>
            <a:r>
              <a:rPr lang="en-US" dirty="0"/>
              <a:t>Pass final test with 80% or higher</a:t>
            </a:r>
          </a:p>
        </p:txBody>
      </p:sp>
    </p:spTree>
    <p:extLst>
      <p:ext uri="{BB962C8B-B14F-4D97-AF65-F5344CB8AC3E}">
        <p14:creationId xmlns:p14="http://schemas.microsoft.com/office/powerpoint/2010/main" val="148371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4CF1-AD42-AFBC-C4E7-1528CED44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0687D-E162-9AA9-A54B-C10053A5EBC0}"/>
              </a:ext>
            </a:extLst>
          </p:cNvPr>
          <p:cNvSpPr>
            <a:spLocks noGrp="1"/>
          </p:cNvSpPr>
          <p:nvPr>
            <p:ph type="title"/>
          </p:nvPr>
        </p:nvSpPr>
        <p:spPr/>
        <p:txBody>
          <a:bodyPr/>
          <a:lstStyle/>
          <a:p>
            <a:r>
              <a:rPr lang="en-US" dirty="0"/>
              <a:t>Vocational Rehabilitation: Supportive Services($1,580)</a:t>
            </a:r>
          </a:p>
        </p:txBody>
      </p:sp>
      <p:sp>
        <p:nvSpPr>
          <p:cNvPr id="3" name="Content Placeholder 2">
            <a:extLst>
              <a:ext uri="{FF2B5EF4-FFF2-40B4-BE49-F238E27FC236}">
                <a16:creationId xmlns:a16="http://schemas.microsoft.com/office/drawing/2014/main" id="{D02B6AEA-6646-C4BC-FE69-8B72673317E2}"/>
              </a:ext>
            </a:extLst>
          </p:cNvPr>
          <p:cNvSpPr>
            <a:spLocks noGrp="1"/>
          </p:cNvSpPr>
          <p:nvPr>
            <p:ph idx="1"/>
          </p:nvPr>
        </p:nvSpPr>
        <p:spPr>
          <a:xfrm>
            <a:off x="1207216" y="2309126"/>
            <a:ext cx="10245437" cy="2239748"/>
          </a:xfrm>
        </p:spPr>
        <p:txBody>
          <a:bodyPr/>
          <a:lstStyle/>
          <a:p>
            <a:r>
              <a:rPr lang="en-US" dirty="0"/>
              <a:t>Curriculum materials – supplement job readiness.</a:t>
            </a:r>
          </a:p>
          <a:p>
            <a:r>
              <a:rPr lang="en-US" dirty="0"/>
              <a:t>ACRE training – current employee (Alex) and new employee.</a:t>
            </a:r>
          </a:p>
          <a:p>
            <a:endParaRPr lang="en-US" dirty="0"/>
          </a:p>
          <a:p>
            <a:endParaRPr lang="en-US" dirty="0"/>
          </a:p>
        </p:txBody>
      </p:sp>
    </p:spTree>
    <p:extLst>
      <p:ext uri="{BB962C8B-B14F-4D97-AF65-F5344CB8AC3E}">
        <p14:creationId xmlns:p14="http://schemas.microsoft.com/office/powerpoint/2010/main" val="244830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6D76F-FFDE-6E8C-7A0E-E2EB52A80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9C5EC-C81D-18BB-130A-177D6871CD89}"/>
              </a:ext>
            </a:extLst>
          </p:cNvPr>
          <p:cNvSpPr>
            <a:spLocks noGrp="1"/>
          </p:cNvSpPr>
          <p:nvPr>
            <p:ph type="title"/>
          </p:nvPr>
        </p:nvSpPr>
        <p:spPr/>
        <p:txBody>
          <a:bodyPr/>
          <a:lstStyle/>
          <a:p>
            <a:r>
              <a:rPr lang="en-US" dirty="0"/>
              <a:t>Alignment with NGCDD’s Goals</a:t>
            </a:r>
          </a:p>
        </p:txBody>
      </p:sp>
      <p:sp>
        <p:nvSpPr>
          <p:cNvPr id="3" name="Content Placeholder 2">
            <a:extLst>
              <a:ext uri="{FF2B5EF4-FFF2-40B4-BE49-F238E27FC236}">
                <a16:creationId xmlns:a16="http://schemas.microsoft.com/office/drawing/2014/main" id="{A96DADFD-0A6D-B2A4-D1CE-2CF9C22C5DA4}"/>
              </a:ext>
            </a:extLst>
          </p:cNvPr>
          <p:cNvSpPr>
            <a:spLocks noGrp="1"/>
          </p:cNvSpPr>
          <p:nvPr>
            <p:ph idx="1"/>
          </p:nvPr>
        </p:nvSpPr>
        <p:spPr>
          <a:xfrm>
            <a:off x="1254136" y="2282825"/>
            <a:ext cx="10099663" cy="1424202"/>
          </a:xfrm>
        </p:spPr>
        <p:txBody>
          <a:bodyPr>
            <a:normAutofit/>
          </a:bodyPr>
          <a:lstStyle/>
          <a:p>
            <a:r>
              <a:rPr lang="en-US" dirty="0"/>
              <a:t>Goal 1 – Self-Determination &amp; Informed Choice</a:t>
            </a:r>
          </a:p>
          <a:p>
            <a:r>
              <a:rPr lang="en-US" dirty="0"/>
              <a:t>Goal 2 – Employment &amp; Advocacy</a:t>
            </a:r>
          </a:p>
        </p:txBody>
      </p:sp>
    </p:spTree>
    <p:extLst>
      <p:ext uri="{BB962C8B-B14F-4D97-AF65-F5344CB8AC3E}">
        <p14:creationId xmlns:p14="http://schemas.microsoft.com/office/powerpoint/2010/main" val="74462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69E25-D701-116D-366B-0F4EFA770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75725-F6FF-04D1-86BE-DA81EF8D054D}"/>
              </a:ext>
            </a:extLst>
          </p:cNvPr>
          <p:cNvSpPr>
            <a:spLocks noGrp="1"/>
          </p:cNvSpPr>
          <p:nvPr>
            <p:ph type="title"/>
          </p:nvPr>
        </p:nvSpPr>
        <p:spPr/>
        <p:txBody>
          <a:bodyPr>
            <a:normAutofit/>
          </a:bodyPr>
          <a:lstStyle/>
          <a:p>
            <a:r>
              <a:rPr lang="en-US" dirty="0"/>
              <a:t>Pal Around Community Inclusion Activities</a:t>
            </a:r>
          </a:p>
        </p:txBody>
      </p:sp>
    </p:spTree>
    <p:extLst>
      <p:ext uri="{BB962C8B-B14F-4D97-AF65-F5344CB8AC3E}">
        <p14:creationId xmlns:p14="http://schemas.microsoft.com/office/powerpoint/2010/main" val="186371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B94362-525B-D93F-D67F-1E299B4D39F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3E49ABF-B3E2-C030-3CD8-CCADE57E2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Placeholder 7">
            <a:extLst>
              <a:ext uri="{FF2B5EF4-FFF2-40B4-BE49-F238E27FC236}">
                <a16:creationId xmlns:a16="http://schemas.microsoft.com/office/drawing/2014/main" id="{21EB9E1F-AD2A-DAD8-11B3-BC32A6A93FA5}"/>
              </a:ext>
            </a:extLst>
          </p:cNvPr>
          <p:cNvPicPr>
            <a:picLocks noGrp="1" noChangeAspect="1"/>
          </p:cNvPicPr>
          <p:nvPr>
            <p:ph type="pic" idx="1"/>
          </p:nvPr>
        </p:nvPicPr>
        <p:blipFill>
          <a:blip r:embed="rId2"/>
          <a:srcRect t="12490" b="12490"/>
          <a:stretch>
            <a:fillRect/>
          </a:stretch>
        </p:blipFill>
        <p:spPr>
          <a:prstGeom prst="rect">
            <a:avLst/>
          </a:prstGeom>
        </p:spPr>
      </p:pic>
    </p:spTree>
    <p:extLst>
      <p:ext uri="{BB962C8B-B14F-4D97-AF65-F5344CB8AC3E}">
        <p14:creationId xmlns:p14="http://schemas.microsoft.com/office/powerpoint/2010/main" val="159056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35E5B-921A-E280-1D43-02627FF1D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04271-591C-43FC-744E-78B9209E8475}"/>
              </a:ext>
            </a:extLst>
          </p:cNvPr>
          <p:cNvSpPr>
            <a:spLocks noGrp="1"/>
          </p:cNvSpPr>
          <p:nvPr>
            <p:ph type="title"/>
          </p:nvPr>
        </p:nvSpPr>
        <p:spPr/>
        <p:txBody>
          <a:bodyPr/>
          <a:lstStyle/>
          <a:p>
            <a:r>
              <a:rPr lang="en-US" dirty="0"/>
              <a:t>Pal Around Community Inclusion Activities</a:t>
            </a:r>
          </a:p>
        </p:txBody>
      </p:sp>
      <p:sp>
        <p:nvSpPr>
          <p:cNvPr id="3" name="Content Placeholder 2">
            <a:extLst>
              <a:ext uri="{FF2B5EF4-FFF2-40B4-BE49-F238E27FC236}">
                <a16:creationId xmlns:a16="http://schemas.microsoft.com/office/drawing/2014/main" id="{7C86B615-BC7A-7838-29FC-C68BD514189A}"/>
              </a:ext>
            </a:extLst>
          </p:cNvPr>
          <p:cNvSpPr>
            <a:spLocks noGrp="1"/>
          </p:cNvSpPr>
          <p:nvPr>
            <p:ph idx="1"/>
          </p:nvPr>
        </p:nvSpPr>
        <p:spPr>
          <a:xfrm>
            <a:off x="1254136" y="1825625"/>
            <a:ext cx="10099663" cy="4508914"/>
          </a:xfrm>
        </p:spPr>
        <p:txBody>
          <a:bodyPr>
            <a:normAutofit/>
          </a:bodyPr>
          <a:lstStyle/>
          <a:p>
            <a:r>
              <a:rPr lang="en-US" dirty="0"/>
              <a:t>Over 50% of people with ID/D report feelings of isolation and chronic loneliness. </a:t>
            </a:r>
          </a:p>
          <a:p>
            <a:r>
              <a:rPr lang="en-US" dirty="0"/>
              <a:t>Increases risk of depression by 40% and anxiety by 25%.</a:t>
            </a:r>
          </a:p>
          <a:p>
            <a:r>
              <a:rPr lang="en-US" dirty="0"/>
              <a:t>Pal Around activities are monthly.</a:t>
            </a:r>
          </a:p>
          <a:p>
            <a:r>
              <a:rPr lang="en-US" dirty="0"/>
              <a:t>2025 had 233 (duplicated) people participated in activities. 2026 has 200 (duplicated) people.</a:t>
            </a:r>
          </a:p>
          <a:p>
            <a:r>
              <a:rPr lang="en-US" dirty="0"/>
              <a:t>Have committee of people with ID/D to make suggestions on activities.</a:t>
            </a:r>
          </a:p>
          <a:p>
            <a:endParaRPr lang="en-US" dirty="0"/>
          </a:p>
        </p:txBody>
      </p:sp>
    </p:spTree>
    <p:extLst>
      <p:ext uri="{BB962C8B-B14F-4D97-AF65-F5344CB8AC3E}">
        <p14:creationId xmlns:p14="http://schemas.microsoft.com/office/powerpoint/2010/main" val="93225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3E2DD-ACFE-BA5D-D43B-302A59371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D7465-D4F8-7DA4-9EF3-0314995269A5}"/>
              </a:ext>
            </a:extLst>
          </p:cNvPr>
          <p:cNvSpPr>
            <a:spLocks noGrp="1"/>
          </p:cNvSpPr>
          <p:nvPr>
            <p:ph type="title"/>
          </p:nvPr>
        </p:nvSpPr>
        <p:spPr/>
        <p:txBody>
          <a:bodyPr/>
          <a:lstStyle/>
          <a:p>
            <a:r>
              <a:rPr lang="en-US" dirty="0"/>
              <a:t>Vocational Rehabilitation: Supportive Services($8,870)</a:t>
            </a:r>
          </a:p>
        </p:txBody>
      </p:sp>
      <p:sp>
        <p:nvSpPr>
          <p:cNvPr id="3" name="Content Placeholder 2">
            <a:extLst>
              <a:ext uri="{FF2B5EF4-FFF2-40B4-BE49-F238E27FC236}">
                <a16:creationId xmlns:a16="http://schemas.microsoft.com/office/drawing/2014/main" id="{7E0CA3A8-46C8-A380-48AB-378A28607E3F}"/>
              </a:ext>
            </a:extLst>
          </p:cNvPr>
          <p:cNvSpPr>
            <a:spLocks noGrp="1"/>
          </p:cNvSpPr>
          <p:nvPr>
            <p:ph idx="1"/>
          </p:nvPr>
        </p:nvSpPr>
        <p:spPr>
          <a:xfrm>
            <a:off x="1207216" y="2309126"/>
            <a:ext cx="10245437" cy="2239748"/>
          </a:xfrm>
        </p:spPr>
        <p:txBody>
          <a:bodyPr/>
          <a:lstStyle/>
          <a:p>
            <a:r>
              <a:rPr lang="en-US" dirty="0"/>
              <a:t>Activity Fees – Admission tickets, food, etc.</a:t>
            </a:r>
          </a:p>
          <a:p>
            <a:r>
              <a:rPr lang="en-US" dirty="0"/>
              <a:t>Expand to Reno for quarterly activity</a:t>
            </a:r>
          </a:p>
          <a:p>
            <a:r>
              <a:rPr lang="en-US" dirty="0"/>
              <a:t>PT Program Coordinator in Reno – capacity building</a:t>
            </a:r>
          </a:p>
          <a:p>
            <a:endParaRPr lang="en-US" dirty="0"/>
          </a:p>
          <a:p>
            <a:endParaRPr lang="en-US" dirty="0"/>
          </a:p>
        </p:txBody>
      </p:sp>
    </p:spTree>
    <p:extLst>
      <p:ext uri="{BB962C8B-B14F-4D97-AF65-F5344CB8AC3E}">
        <p14:creationId xmlns:p14="http://schemas.microsoft.com/office/powerpoint/2010/main" val="269261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B004-0ED3-C876-BFD6-0EE00B0F7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8CA18-B471-D014-EE8F-3BC4E4A58B98}"/>
              </a:ext>
            </a:extLst>
          </p:cNvPr>
          <p:cNvSpPr>
            <a:spLocks noGrp="1"/>
          </p:cNvSpPr>
          <p:nvPr>
            <p:ph type="title"/>
          </p:nvPr>
        </p:nvSpPr>
        <p:spPr/>
        <p:txBody>
          <a:bodyPr/>
          <a:lstStyle/>
          <a:p>
            <a:r>
              <a:rPr lang="en-US" dirty="0"/>
              <a:t>Alignment with NGCDD’s Goals</a:t>
            </a:r>
          </a:p>
        </p:txBody>
      </p:sp>
      <p:sp>
        <p:nvSpPr>
          <p:cNvPr id="3" name="Content Placeholder 2">
            <a:extLst>
              <a:ext uri="{FF2B5EF4-FFF2-40B4-BE49-F238E27FC236}">
                <a16:creationId xmlns:a16="http://schemas.microsoft.com/office/drawing/2014/main" id="{E1FC4C47-1BA7-4A78-3E3A-95668E3B5704}"/>
              </a:ext>
            </a:extLst>
          </p:cNvPr>
          <p:cNvSpPr>
            <a:spLocks noGrp="1"/>
          </p:cNvSpPr>
          <p:nvPr>
            <p:ph idx="1"/>
          </p:nvPr>
        </p:nvSpPr>
        <p:spPr>
          <a:xfrm>
            <a:off x="1254136" y="2282825"/>
            <a:ext cx="10099663" cy="1424202"/>
          </a:xfrm>
        </p:spPr>
        <p:txBody>
          <a:bodyPr>
            <a:normAutofit/>
          </a:bodyPr>
          <a:lstStyle/>
          <a:p>
            <a:r>
              <a:rPr lang="en-US" dirty="0"/>
              <a:t>Goal 3 – Improving services across the state.</a:t>
            </a:r>
          </a:p>
        </p:txBody>
      </p:sp>
    </p:spTree>
    <p:extLst>
      <p:ext uri="{BB962C8B-B14F-4D97-AF65-F5344CB8AC3E}">
        <p14:creationId xmlns:p14="http://schemas.microsoft.com/office/powerpoint/2010/main" val="221297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542D5-1BBA-D40B-B5CD-FDC778D11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EEAAA-7EBF-3619-48B2-27E5E5C1BA9F}"/>
              </a:ext>
            </a:extLst>
          </p:cNvPr>
          <p:cNvSpPr>
            <a:spLocks noGrp="1"/>
          </p:cNvSpPr>
          <p:nvPr>
            <p:ph type="title"/>
          </p:nvPr>
        </p:nvSpPr>
        <p:spPr/>
        <p:txBody>
          <a:bodyPr>
            <a:normAutofit fontScale="90000"/>
          </a:bodyPr>
          <a:lstStyle/>
          <a:p>
            <a:r>
              <a:rPr lang="en-US" dirty="0"/>
              <a:t>Next Steps Vocational Rehabilitation: Pre-ETS</a:t>
            </a:r>
          </a:p>
        </p:txBody>
      </p:sp>
    </p:spTree>
    <p:extLst>
      <p:ext uri="{BB962C8B-B14F-4D97-AF65-F5344CB8AC3E}">
        <p14:creationId xmlns:p14="http://schemas.microsoft.com/office/powerpoint/2010/main" val="75953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FE4EE-E978-EB79-55C9-1272FA149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D5CF4-5F44-0A05-E941-2FBD702CC887}"/>
              </a:ext>
            </a:extLst>
          </p:cNvPr>
          <p:cNvSpPr>
            <a:spLocks noGrp="1"/>
          </p:cNvSpPr>
          <p:nvPr>
            <p:ph type="title"/>
          </p:nvPr>
        </p:nvSpPr>
        <p:spPr/>
        <p:txBody>
          <a:bodyPr>
            <a:normAutofit/>
          </a:bodyPr>
          <a:lstStyle/>
          <a:p>
            <a:r>
              <a:rPr lang="en-US" dirty="0"/>
              <a:t>Self Advocacy Empowerment: Seat at the Table</a:t>
            </a:r>
          </a:p>
        </p:txBody>
      </p:sp>
    </p:spTree>
    <p:extLst>
      <p:ext uri="{BB962C8B-B14F-4D97-AF65-F5344CB8AC3E}">
        <p14:creationId xmlns:p14="http://schemas.microsoft.com/office/powerpoint/2010/main" val="145483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AFE17A-E9FB-9E97-D6AC-CFECC635204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C41B540-6256-7E2A-E4DB-1F04593B5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Placeholder 9">
            <a:extLst>
              <a:ext uri="{FF2B5EF4-FFF2-40B4-BE49-F238E27FC236}">
                <a16:creationId xmlns:a16="http://schemas.microsoft.com/office/drawing/2014/main" id="{FC1457F1-1137-9E8A-9CC2-0F93A4788398}"/>
              </a:ext>
            </a:extLst>
          </p:cNvPr>
          <p:cNvPicPr>
            <a:picLocks noGrp="1" noChangeAspect="1"/>
          </p:cNvPicPr>
          <p:nvPr>
            <p:ph type="pic" idx="1"/>
          </p:nvPr>
        </p:nvPicPr>
        <p:blipFill>
          <a:blip r:embed="rId2"/>
          <a:srcRect t="9310" b="9310"/>
          <a:stretch>
            <a:fillRect/>
          </a:stretch>
        </p:blipFill>
        <p:spPr>
          <a:prstGeom prst="rect">
            <a:avLst/>
          </a:prstGeom>
        </p:spPr>
      </p:pic>
    </p:spTree>
    <p:extLst>
      <p:ext uri="{BB962C8B-B14F-4D97-AF65-F5344CB8AC3E}">
        <p14:creationId xmlns:p14="http://schemas.microsoft.com/office/powerpoint/2010/main" val="293110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7BBFC-4DC0-E6D9-DE88-FA6264498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A894E-F9D3-7224-5CEB-A0AD19ACC065}"/>
              </a:ext>
            </a:extLst>
          </p:cNvPr>
          <p:cNvSpPr>
            <a:spLocks noGrp="1"/>
          </p:cNvSpPr>
          <p:nvPr>
            <p:ph type="title"/>
          </p:nvPr>
        </p:nvSpPr>
        <p:spPr/>
        <p:txBody>
          <a:bodyPr/>
          <a:lstStyle/>
          <a:p>
            <a:r>
              <a:rPr lang="en-US" dirty="0"/>
              <a:t>Self-Advocacy Empowerment: Seat at the Table</a:t>
            </a:r>
          </a:p>
        </p:txBody>
      </p:sp>
      <p:sp>
        <p:nvSpPr>
          <p:cNvPr id="3" name="Content Placeholder 2">
            <a:extLst>
              <a:ext uri="{FF2B5EF4-FFF2-40B4-BE49-F238E27FC236}">
                <a16:creationId xmlns:a16="http://schemas.microsoft.com/office/drawing/2014/main" id="{7BB79BEE-CB1A-0F88-392B-F71584AF2AC5}"/>
              </a:ext>
            </a:extLst>
          </p:cNvPr>
          <p:cNvSpPr>
            <a:spLocks noGrp="1"/>
          </p:cNvSpPr>
          <p:nvPr>
            <p:ph idx="1"/>
          </p:nvPr>
        </p:nvSpPr>
        <p:spPr>
          <a:xfrm>
            <a:off x="1254136" y="1825625"/>
            <a:ext cx="10099663" cy="4508914"/>
          </a:xfrm>
        </p:spPr>
        <p:txBody>
          <a:bodyPr>
            <a:normAutofit/>
          </a:bodyPr>
          <a:lstStyle/>
          <a:p>
            <a:r>
              <a:rPr lang="en-US" dirty="0"/>
              <a:t>2026 - Held 2 trainings and attended 1 interim committee.</a:t>
            </a:r>
          </a:p>
          <a:p>
            <a:r>
              <a:rPr lang="en-US" dirty="0"/>
              <a:t>Learning Objectives</a:t>
            </a:r>
          </a:p>
          <a:p>
            <a:pPr lvl="1"/>
            <a:r>
              <a:rPr lang="en-US" dirty="0"/>
              <a:t>Legislative Literacy &amp; Process. </a:t>
            </a:r>
          </a:p>
          <a:p>
            <a:pPr lvl="1"/>
            <a:r>
              <a:rPr lang="en-US" dirty="0"/>
              <a:t>Provide Advocacy &amp; Communication Skills.</a:t>
            </a:r>
          </a:p>
          <a:p>
            <a:pPr lvl="1"/>
            <a:r>
              <a:rPr lang="en-US" dirty="0"/>
              <a:t>Direct Civic Engagement.</a:t>
            </a:r>
          </a:p>
          <a:p>
            <a:pPr marL="0" indent="0">
              <a:buNone/>
            </a:pPr>
            <a:endParaRPr lang="en-US" dirty="0"/>
          </a:p>
        </p:txBody>
      </p:sp>
    </p:spTree>
    <p:extLst>
      <p:ext uri="{BB962C8B-B14F-4D97-AF65-F5344CB8AC3E}">
        <p14:creationId xmlns:p14="http://schemas.microsoft.com/office/powerpoint/2010/main" val="335251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FE7C-F049-5FEA-655A-0C374F35B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4F935-950A-7453-0566-85A21E48BC2A}"/>
              </a:ext>
            </a:extLst>
          </p:cNvPr>
          <p:cNvSpPr>
            <a:spLocks noGrp="1"/>
          </p:cNvSpPr>
          <p:nvPr>
            <p:ph type="title"/>
          </p:nvPr>
        </p:nvSpPr>
        <p:spPr/>
        <p:txBody>
          <a:bodyPr/>
          <a:lstStyle/>
          <a:p>
            <a:r>
              <a:rPr lang="en-US" dirty="0"/>
              <a:t>Self-Advocacy: Seat at the Table($1,000)</a:t>
            </a:r>
          </a:p>
        </p:txBody>
      </p:sp>
      <p:sp>
        <p:nvSpPr>
          <p:cNvPr id="3" name="Content Placeholder 2">
            <a:extLst>
              <a:ext uri="{FF2B5EF4-FFF2-40B4-BE49-F238E27FC236}">
                <a16:creationId xmlns:a16="http://schemas.microsoft.com/office/drawing/2014/main" id="{03921C94-B2CC-22D6-6E3A-42FFB4C60DC6}"/>
              </a:ext>
            </a:extLst>
          </p:cNvPr>
          <p:cNvSpPr>
            <a:spLocks noGrp="1"/>
          </p:cNvSpPr>
          <p:nvPr>
            <p:ph idx="1"/>
          </p:nvPr>
        </p:nvSpPr>
        <p:spPr>
          <a:xfrm>
            <a:off x="1207216" y="2309126"/>
            <a:ext cx="10245437" cy="2239748"/>
          </a:xfrm>
        </p:spPr>
        <p:txBody>
          <a:bodyPr/>
          <a:lstStyle/>
          <a:p>
            <a:r>
              <a:rPr lang="en-US" dirty="0"/>
              <a:t>Transportation to interim committees.</a:t>
            </a:r>
          </a:p>
          <a:p>
            <a:r>
              <a:rPr lang="en-US" dirty="0"/>
              <a:t>Staff time to coordinate trainings and interim committees.</a:t>
            </a:r>
          </a:p>
          <a:p>
            <a:endParaRPr lang="en-US" dirty="0"/>
          </a:p>
        </p:txBody>
      </p:sp>
    </p:spTree>
    <p:extLst>
      <p:ext uri="{BB962C8B-B14F-4D97-AF65-F5344CB8AC3E}">
        <p14:creationId xmlns:p14="http://schemas.microsoft.com/office/powerpoint/2010/main" val="392788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2ECC0-69EF-2BC2-E878-28ACF3FB5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6B090-4771-1B51-98E4-723BE7F936EA}"/>
              </a:ext>
            </a:extLst>
          </p:cNvPr>
          <p:cNvSpPr>
            <a:spLocks noGrp="1"/>
          </p:cNvSpPr>
          <p:nvPr>
            <p:ph type="title"/>
          </p:nvPr>
        </p:nvSpPr>
        <p:spPr/>
        <p:txBody>
          <a:bodyPr/>
          <a:lstStyle/>
          <a:p>
            <a:r>
              <a:rPr lang="en-US" dirty="0"/>
              <a:t>Alignment with NGCDD’s Goals</a:t>
            </a:r>
          </a:p>
        </p:txBody>
      </p:sp>
      <p:sp>
        <p:nvSpPr>
          <p:cNvPr id="3" name="Content Placeholder 2">
            <a:extLst>
              <a:ext uri="{FF2B5EF4-FFF2-40B4-BE49-F238E27FC236}">
                <a16:creationId xmlns:a16="http://schemas.microsoft.com/office/drawing/2014/main" id="{088714AB-F322-5105-7B51-7698B1F4AA18}"/>
              </a:ext>
            </a:extLst>
          </p:cNvPr>
          <p:cNvSpPr>
            <a:spLocks noGrp="1"/>
          </p:cNvSpPr>
          <p:nvPr>
            <p:ph idx="1"/>
          </p:nvPr>
        </p:nvSpPr>
        <p:spPr>
          <a:xfrm>
            <a:off x="1254136" y="2282825"/>
            <a:ext cx="10099663" cy="1424202"/>
          </a:xfrm>
        </p:spPr>
        <p:txBody>
          <a:bodyPr>
            <a:normAutofit/>
          </a:bodyPr>
          <a:lstStyle/>
          <a:p>
            <a:r>
              <a:rPr lang="en-US" dirty="0"/>
              <a:t>Goal 2 – Advocacy</a:t>
            </a:r>
          </a:p>
          <a:p>
            <a:pPr lvl="1"/>
            <a:r>
              <a:rPr lang="en-US" dirty="0"/>
              <a:t>2.1 – Participation in legislative sessions and facilitating meetings with legislators.</a:t>
            </a:r>
          </a:p>
        </p:txBody>
      </p:sp>
    </p:spTree>
    <p:extLst>
      <p:ext uri="{BB962C8B-B14F-4D97-AF65-F5344CB8AC3E}">
        <p14:creationId xmlns:p14="http://schemas.microsoft.com/office/powerpoint/2010/main" val="3786507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9002-CBD6-34CB-B5B8-A275CCA84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AC3BE-8E6A-716A-7E9F-062C23B4574D}"/>
              </a:ext>
            </a:extLst>
          </p:cNvPr>
          <p:cNvSpPr>
            <a:spLocks noGrp="1"/>
          </p:cNvSpPr>
          <p:nvPr>
            <p:ph type="title"/>
          </p:nvPr>
        </p:nvSpPr>
        <p:spPr/>
        <p:txBody>
          <a:bodyPr>
            <a:normAutofit/>
          </a:bodyPr>
          <a:lstStyle/>
          <a:p>
            <a:r>
              <a:rPr lang="en-US" dirty="0"/>
              <a:t>Bridge Builders: Beyond the Barrier Training</a:t>
            </a:r>
          </a:p>
        </p:txBody>
      </p:sp>
    </p:spTree>
    <p:extLst>
      <p:ext uri="{BB962C8B-B14F-4D97-AF65-F5344CB8AC3E}">
        <p14:creationId xmlns:p14="http://schemas.microsoft.com/office/powerpoint/2010/main" val="325658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1EF088-F317-358B-B14A-D8616DC4828F}"/>
            </a:ext>
          </a:extLst>
        </p:cNvPr>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894A1F7-F015-3D18-840F-676ACB2B308D}"/>
              </a:ext>
            </a:extLst>
          </p:cNvPr>
          <p:cNvPicPr>
            <a:picLocks noGrp="1" noChangeAspect="1"/>
          </p:cNvPicPr>
          <p:nvPr>
            <p:ph type="pic" idx="1"/>
          </p:nvPr>
        </p:nvPicPr>
        <p:blipFill>
          <a:blip r:embed="rId2"/>
          <a:srcRect t="12500" b="12500"/>
          <a:stretch>
            <a:fillRect/>
          </a:stretch>
        </p:blipFill>
        <p:spPr>
          <a:prstGeom prst="rect">
            <a:avLst/>
          </a:prstGeom>
        </p:spPr>
      </p:pic>
    </p:spTree>
    <p:extLst>
      <p:ext uri="{BB962C8B-B14F-4D97-AF65-F5344CB8AC3E}">
        <p14:creationId xmlns:p14="http://schemas.microsoft.com/office/powerpoint/2010/main" val="171672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3D56-DB83-90B6-6DBB-8DB999757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366FB-DE08-711B-1C7A-D7839AF3AD64}"/>
              </a:ext>
            </a:extLst>
          </p:cNvPr>
          <p:cNvSpPr>
            <a:spLocks noGrp="1"/>
          </p:cNvSpPr>
          <p:nvPr>
            <p:ph type="title"/>
          </p:nvPr>
        </p:nvSpPr>
        <p:spPr/>
        <p:txBody>
          <a:bodyPr/>
          <a:lstStyle/>
          <a:p>
            <a:r>
              <a:rPr lang="en-US" dirty="0"/>
              <a:t>Bridge Builders: Beyond the Barrier Training</a:t>
            </a:r>
          </a:p>
        </p:txBody>
      </p:sp>
      <p:sp>
        <p:nvSpPr>
          <p:cNvPr id="3" name="Content Placeholder 2">
            <a:extLst>
              <a:ext uri="{FF2B5EF4-FFF2-40B4-BE49-F238E27FC236}">
                <a16:creationId xmlns:a16="http://schemas.microsoft.com/office/drawing/2014/main" id="{BA9D0F51-697E-8F66-3C01-831AB57D3745}"/>
              </a:ext>
            </a:extLst>
          </p:cNvPr>
          <p:cNvSpPr>
            <a:spLocks noGrp="1"/>
          </p:cNvSpPr>
          <p:nvPr>
            <p:ph idx="1"/>
          </p:nvPr>
        </p:nvSpPr>
        <p:spPr>
          <a:xfrm>
            <a:off x="1254136" y="1825625"/>
            <a:ext cx="10099663" cy="4508914"/>
          </a:xfrm>
        </p:spPr>
        <p:txBody>
          <a:bodyPr>
            <a:normAutofit fontScale="92500" lnSpcReduction="20000"/>
          </a:bodyPr>
          <a:lstStyle/>
          <a:p>
            <a:r>
              <a:rPr lang="en-US" dirty="0"/>
              <a:t>2025 – 275 participants (duplicated) attended Digital Literacy Trainings at Betty’s Village and Nevaa Adult Day Centers.</a:t>
            </a:r>
          </a:p>
          <a:p>
            <a:r>
              <a:rPr lang="en-US" dirty="0"/>
              <a:t>Topics</a:t>
            </a:r>
          </a:p>
          <a:p>
            <a:pPr lvl="1"/>
            <a:r>
              <a:rPr lang="en-US" dirty="0"/>
              <a:t>Digital Habits &amp; Citizenship</a:t>
            </a:r>
          </a:p>
          <a:p>
            <a:pPr lvl="1"/>
            <a:r>
              <a:rPr lang="en-US" dirty="0"/>
              <a:t>Email Basics</a:t>
            </a:r>
          </a:p>
          <a:p>
            <a:pPr lvl="1"/>
            <a:r>
              <a:rPr lang="en-US" dirty="0"/>
              <a:t>Cyber Security</a:t>
            </a:r>
          </a:p>
          <a:p>
            <a:r>
              <a:rPr lang="en-US" dirty="0"/>
              <a:t>2026 – 16 people attended our Fraud Awareness Seminar (co-sponsored with Meadows Bank).</a:t>
            </a:r>
          </a:p>
          <a:p>
            <a:r>
              <a:rPr lang="en-US" dirty="0"/>
              <a:t>Topics</a:t>
            </a:r>
          </a:p>
          <a:p>
            <a:pPr lvl="1"/>
            <a:r>
              <a:rPr lang="en-US" dirty="0"/>
              <a:t>Digital &amp; Financial Literacy including ABLE accounts.</a:t>
            </a:r>
          </a:p>
          <a:p>
            <a:pPr lvl="1"/>
            <a:r>
              <a:rPr lang="en-US" dirty="0"/>
              <a:t>Emergency Preparedness.</a:t>
            </a:r>
          </a:p>
          <a:p>
            <a:pPr lvl="1"/>
            <a:r>
              <a:rPr lang="en-US" dirty="0"/>
              <a:t>Wellness &amp; Self-care</a:t>
            </a:r>
          </a:p>
          <a:p>
            <a:pPr marL="0" indent="0">
              <a:buNone/>
            </a:pPr>
            <a:endParaRPr lang="en-US" dirty="0"/>
          </a:p>
        </p:txBody>
      </p:sp>
    </p:spTree>
    <p:extLst>
      <p:ext uri="{BB962C8B-B14F-4D97-AF65-F5344CB8AC3E}">
        <p14:creationId xmlns:p14="http://schemas.microsoft.com/office/powerpoint/2010/main" val="4118021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42783-B43E-781C-7564-1868BAAFA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7708F-D291-8F35-DEC8-01CC0516C8B2}"/>
              </a:ext>
            </a:extLst>
          </p:cNvPr>
          <p:cNvSpPr>
            <a:spLocks noGrp="1"/>
          </p:cNvSpPr>
          <p:nvPr>
            <p:ph type="title"/>
          </p:nvPr>
        </p:nvSpPr>
        <p:spPr/>
        <p:txBody>
          <a:bodyPr/>
          <a:lstStyle/>
          <a:p>
            <a:r>
              <a:rPr lang="en-US" dirty="0"/>
              <a:t>Bridge Builders: Beyond the Barrier Training($5,120)</a:t>
            </a:r>
          </a:p>
        </p:txBody>
      </p:sp>
      <p:sp>
        <p:nvSpPr>
          <p:cNvPr id="3" name="Content Placeholder 2">
            <a:extLst>
              <a:ext uri="{FF2B5EF4-FFF2-40B4-BE49-F238E27FC236}">
                <a16:creationId xmlns:a16="http://schemas.microsoft.com/office/drawing/2014/main" id="{166757D5-B885-C8A0-E362-8431D2A2FDA0}"/>
              </a:ext>
            </a:extLst>
          </p:cNvPr>
          <p:cNvSpPr>
            <a:spLocks noGrp="1"/>
          </p:cNvSpPr>
          <p:nvPr>
            <p:ph idx="1"/>
          </p:nvPr>
        </p:nvSpPr>
        <p:spPr>
          <a:xfrm>
            <a:off x="1207216" y="2309126"/>
            <a:ext cx="10245437" cy="2239748"/>
          </a:xfrm>
        </p:spPr>
        <p:txBody>
          <a:bodyPr/>
          <a:lstStyle/>
          <a:p>
            <a:r>
              <a:rPr lang="en-US" dirty="0"/>
              <a:t>Program Coordinator – determine topics, secure location, speakers, market event to community.</a:t>
            </a:r>
          </a:p>
          <a:p>
            <a:pPr marL="0" indent="0">
              <a:buNone/>
            </a:pPr>
            <a:endParaRPr lang="en-US" dirty="0"/>
          </a:p>
        </p:txBody>
      </p:sp>
    </p:spTree>
    <p:extLst>
      <p:ext uri="{BB962C8B-B14F-4D97-AF65-F5344CB8AC3E}">
        <p14:creationId xmlns:p14="http://schemas.microsoft.com/office/powerpoint/2010/main" val="72438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AABE9-AC7D-3066-4965-3C943CE59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8BD76-19F0-62EC-8EDA-4641346DB2A8}"/>
              </a:ext>
            </a:extLst>
          </p:cNvPr>
          <p:cNvSpPr>
            <a:spLocks noGrp="1"/>
          </p:cNvSpPr>
          <p:nvPr>
            <p:ph type="title"/>
          </p:nvPr>
        </p:nvSpPr>
        <p:spPr/>
        <p:txBody>
          <a:bodyPr/>
          <a:lstStyle/>
          <a:p>
            <a:r>
              <a:rPr lang="en-US" dirty="0"/>
              <a:t>Alignment with NGCDD’s Goals</a:t>
            </a:r>
          </a:p>
        </p:txBody>
      </p:sp>
      <p:sp>
        <p:nvSpPr>
          <p:cNvPr id="3" name="Content Placeholder 2">
            <a:extLst>
              <a:ext uri="{FF2B5EF4-FFF2-40B4-BE49-F238E27FC236}">
                <a16:creationId xmlns:a16="http://schemas.microsoft.com/office/drawing/2014/main" id="{10B5DCC3-16F2-BF8C-9994-959FCDE68AD1}"/>
              </a:ext>
            </a:extLst>
          </p:cNvPr>
          <p:cNvSpPr>
            <a:spLocks noGrp="1"/>
          </p:cNvSpPr>
          <p:nvPr>
            <p:ph idx="1"/>
          </p:nvPr>
        </p:nvSpPr>
        <p:spPr>
          <a:xfrm>
            <a:off x="1254136" y="2282825"/>
            <a:ext cx="10099663" cy="1424202"/>
          </a:xfrm>
        </p:spPr>
        <p:txBody>
          <a:bodyPr>
            <a:normAutofit lnSpcReduction="10000"/>
          </a:bodyPr>
          <a:lstStyle/>
          <a:p>
            <a:r>
              <a:rPr lang="en-US" dirty="0"/>
              <a:t>Goal 1 – Self-Determination &amp; Informed Choice</a:t>
            </a:r>
          </a:p>
          <a:p>
            <a:r>
              <a:rPr lang="en-US" dirty="0"/>
              <a:t>Goal 2 –Advocacy</a:t>
            </a:r>
          </a:p>
          <a:p>
            <a:r>
              <a:rPr lang="en-US" dirty="0"/>
              <a:t>Goal 3 – Strengthening Systems</a:t>
            </a:r>
          </a:p>
          <a:p>
            <a:pPr marL="457200" lvl="1" indent="0">
              <a:buNone/>
            </a:pPr>
            <a:endParaRPr lang="en-US" sz="2800" dirty="0"/>
          </a:p>
        </p:txBody>
      </p:sp>
    </p:spTree>
    <p:extLst>
      <p:ext uri="{BB962C8B-B14F-4D97-AF65-F5344CB8AC3E}">
        <p14:creationId xmlns:p14="http://schemas.microsoft.com/office/powerpoint/2010/main" val="174918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Placeholder 3">
            <a:extLst>
              <a:ext uri="{FF2B5EF4-FFF2-40B4-BE49-F238E27FC236}">
                <a16:creationId xmlns:a16="http://schemas.microsoft.com/office/drawing/2014/main" id="{0900E3C9-FCA4-7793-DB4F-E88545F08D05}"/>
              </a:ext>
            </a:extLst>
          </p:cNvPr>
          <p:cNvPicPr>
            <a:picLocks noGrp="1" noChangeAspect="1"/>
          </p:cNvPicPr>
          <p:nvPr>
            <p:ph type="pic" idx="1"/>
          </p:nvPr>
        </p:nvPicPr>
        <p:blipFill>
          <a:blip r:embed="rId2"/>
          <a:srcRect t="12340" b="45340"/>
          <a:stretch>
            <a:fillRect/>
          </a:stretch>
        </p:blipFill>
        <p:spPr>
          <a:xfrm>
            <a:off x="20" y="1282"/>
            <a:ext cx="12191980" cy="6856718"/>
          </a:xfrm>
          <a:prstGeom prst="rect">
            <a:avLst/>
          </a:prstGeom>
        </p:spPr>
      </p:pic>
    </p:spTree>
    <p:extLst>
      <p:ext uri="{BB962C8B-B14F-4D97-AF65-F5344CB8AC3E}">
        <p14:creationId xmlns:p14="http://schemas.microsoft.com/office/powerpoint/2010/main" val="3951149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8CA2-FA3A-A7CD-46BC-B8D04B07E847}"/>
              </a:ext>
            </a:extLst>
          </p:cNvPr>
          <p:cNvSpPr>
            <a:spLocks noGrp="1"/>
          </p:cNvSpPr>
          <p:nvPr>
            <p:ph type="title"/>
          </p:nvPr>
        </p:nvSpPr>
        <p:spPr>
          <a:xfrm>
            <a:off x="1898071" y="2432937"/>
            <a:ext cx="8395855" cy="1992125"/>
          </a:xfrm>
        </p:spPr>
        <p:txBody>
          <a:bodyPr>
            <a:normAutofit/>
          </a:bodyPr>
          <a:lstStyle/>
          <a:p>
            <a:r>
              <a:rPr lang="en-US" sz="6000" dirty="0"/>
              <a:t>Workforce Development</a:t>
            </a:r>
          </a:p>
        </p:txBody>
      </p:sp>
    </p:spTree>
    <p:extLst>
      <p:ext uri="{BB962C8B-B14F-4D97-AF65-F5344CB8AC3E}">
        <p14:creationId xmlns:p14="http://schemas.microsoft.com/office/powerpoint/2010/main" val="20874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B3F10-58A3-3442-14A9-8626354C0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259A2-BD01-18D7-9F4D-68BB21CCD5CB}"/>
              </a:ext>
            </a:extLst>
          </p:cNvPr>
          <p:cNvSpPr>
            <a:spLocks noGrp="1"/>
          </p:cNvSpPr>
          <p:nvPr>
            <p:ph type="title"/>
          </p:nvPr>
        </p:nvSpPr>
        <p:spPr/>
        <p:txBody>
          <a:bodyPr/>
          <a:lstStyle/>
          <a:p>
            <a:r>
              <a:rPr lang="en-US" dirty="0"/>
              <a:t>Workforce Development</a:t>
            </a:r>
          </a:p>
        </p:txBody>
      </p:sp>
      <p:sp>
        <p:nvSpPr>
          <p:cNvPr id="3" name="Content Placeholder 2">
            <a:extLst>
              <a:ext uri="{FF2B5EF4-FFF2-40B4-BE49-F238E27FC236}">
                <a16:creationId xmlns:a16="http://schemas.microsoft.com/office/drawing/2014/main" id="{022C205B-4AF5-17FB-9007-323C4DDBEA5B}"/>
              </a:ext>
            </a:extLst>
          </p:cNvPr>
          <p:cNvSpPr>
            <a:spLocks noGrp="1"/>
          </p:cNvSpPr>
          <p:nvPr>
            <p:ph idx="1"/>
          </p:nvPr>
        </p:nvSpPr>
        <p:spPr>
          <a:xfrm>
            <a:off x="1254136" y="1825625"/>
            <a:ext cx="10099663" cy="4508914"/>
          </a:xfrm>
        </p:spPr>
        <p:txBody>
          <a:bodyPr>
            <a:normAutofit/>
          </a:bodyPr>
          <a:lstStyle/>
          <a:p>
            <a:r>
              <a:rPr lang="en-US" dirty="0"/>
              <a:t>Expanding Services for 2027 and Beyond to address critical shortages in specialized healthcare in Nevada.</a:t>
            </a:r>
          </a:p>
          <a:p>
            <a:r>
              <a:rPr lang="en-US" dirty="0"/>
              <a:t>Secure Medicaid Credentialling and Contract with all 5 Managed Care Organizations.</a:t>
            </a:r>
          </a:p>
          <a:p>
            <a:r>
              <a:rPr lang="en-US" dirty="0"/>
              <a:t>Recruit additional staff</a:t>
            </a:r>
          </a:p>
          <a:p>
            <a:pPr marL="0" indent="0">
              <a:buNone/>
            </a:pPr>
            <a:endParaRPr lang="en-US" dirty="0"/>
          </a:p>
        </p:txBody>
      </p:sp>
    </p:spTree>
    <p:extLst>
      <p:ext uri="{BB962C8B-B14F-4D97-AF65-F5344CB8AC3E}">
        <p14:creationId xmlns:p14="http://schemas.microsoft.com/office/powerpoint/2010/main" val="162706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83AB-DD1D-ACA3-EB4E-325D441A7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E073C-3EB2-A3C6-91A6-C7586A79FD15}"/>
              </a:ext>
            </a:extLst>
          </p:cNvPr>
          <p:cNvSpPr>
            <a:spLocks noGrp="1"/>
          </p:cNvSpPr>
          <p:nvPr>
            <p:ph type="title"/>
          </p:nvPr>
        </p:nvSpPr>
        <p:spPr/>
        <p:txBody>
          <a:bodyPr/>
          <a:lstStyle/>
          <a:p>
            <a:r>
              <a:rPr lang="en-US" dirty="0"/>
              <a:t>Workforce Development ($15,950)</a:t>
            </a:r>
          </a:p>
        </p:txBody>
      </p:sp>
      <p:sp>
        <p:nvSpPr>
          <p:cNvPr id="3" name="Content Placeholder 2">
            <a:extLst>
              <a:ext uri="{FF2B5EF4-FFF2-40B4-BE49-F238E27FC236}">
                <a16:creationId xmlns:a16="http://schemas.microsoft.com/office/drawing/2014/main" id="{FCC0927E-D904-7D43-BFD4-B8807D63EECC}"/>
              </a:ext>
            </a:extLst>
          </p:cNvPr>
          <p:cNvSpPr>
            <a:spLocks noGrp="1"/>
          </p:cNvSpPr>
          <p:nvPr>
            <p:ph idx="1"/>
          </p:nvPr>
        </p:nvSpPr>
        <p:spPr>
          <a:xfrm>
            <a:off x="1207216" y="2309126"/>
            <a:ext cx="10245437" cy="2828358"/>
          </a:xfrm>
        </p:spPr>
        <p:txBody>
          <a:bodyPr>
            <a:normAutofit fontScale="77500" lnSpcReduction="20000"/>
          </a:bodyPr>
          <a:lstStyle/>
          <a:p>
            <a:r>
              <a:rPr lang="en-US" sz="3600" dirty="0"/>
              <a:t>Medicaid Credentialing </a:t>
            </a:r>
          </a:p>
          <a:p>
            <a:r>
              <a:rPr lang="en-US" sz="3600" dirty="0"/>
              <a:t>Contract with all 5 Managed Care Providers</a:t>
            </a:r>
          </a:p>
          <a:p>
            <a:r>
              <a:rPr lang="en-US" sz="3600" dirty="0"/>
              <a:t>Recruitment &amp; Hiring Costs</a:t>
            </a:r>
          </a:p>
          <a:p>
            <a:r>
              <a:rPr lang="en-US" sz="3600" dirty="0"/>
              <a:t>Staff Training </a:t>
            </a:r>
          </a:p>
          <a:p>
            <a:pPr lvl="1"/>
            <a:r>
              <a:rPr lang="en-US" sz="3600" dirty="0"/>
              <a:t>ACRE Training (previously mentioned)</a:t>
            </a:r>
          </a:p>
          <a:p>
            <a:pPr lvl="1"/>
            <a:r>
              <a:rPr lang="en-US" sz="3600" dirty="0"/>
              <a:t>Food Protection Manager Course (Pre-ETS requirement for Food Handler Module).</a:t>
            </a:r>
          </a:p>
          <a:p>
            <a:pPr marL="0" indent="0">
              <a:buNone/>
            </a:pPr>
            <a:endParaRPr lang="en-US" dirty="0"/>
          </a:p>
        </p:txBody>
      </p:sp>
    </p:spTree>
    <p:extLst>
      <p:ext uri="{BB962C8B-B14F-4D97-AF65-F5344CB8AC3E}">
        <p14:creationId xmlns:p14="http://schemas.microsoft.com/office/powerpoint/2010/main" val="1113951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0B43B-FDA6-CDA0-680A-365C238F3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36048-B5A4-EE0E-9613-66F2ABDCA873}"/>
              </a:ext>
            </a:extLst>
          </p:cNvPr>
          <p:cNvSpPr>
            <a:spLocks noGrp="1"/>
          </p:cNvSpPr>
          <p:nvPr>
            <p:ph type="title"/>
          </p:nvPr>
        </p:nvSpPr>
        <p:spPr/>
        <p:txBody>
          <a:bodyPr/>
          <a:lstStyle/>
          <a:p>
            <a:r>
              <a:rPr lang="en-US" dirty="0"/>
              <a:t>Alignment with NGCDD’s Goals</a:t>
            </a:r>
          </a:p>
        </p:txBody>
      </p:sp>
      <p:sp>
        <p:nvSpPr>
          <p:cNvPr id="3" name="Content Placeholder 2">
            <a:extLst>
              <a:ext uri="{FF2B5EF4-FFF2-40B4-BE49-F238E27FC236}">
                <a16:creationId xmlns:a16="http://schemas.microsoft.com/office/drawing/2014/main" id="{69FBA76B-2E2A-C1F7-B3D9-4F13975D3432}"/>
              </a:ext>
            </a:extLst>
          </p:cNvPr>
          <p:cNvSpPr>
            <a:spLocks noGrp="1"/>
          </p:cNvSpPr>
          <p:nvPr>
            <p:ph idx="1"/>
          </p:nvPr>
        </p:nvSpPr>
        <p:spPr>
          <a:xfrm>
            <a:off x="1254136" y="2282825"/>
            <a:ext cx="10099663" cy="1424202"/>
          </a:xfrm>
        </p:spPr>
        <p:txBody>
          <a:bodyPr>
            <a:normAutofit/>
          </a:bodyPr>
          <a:lstStyle/>
          <a:p>
            <a:r>
              <a:rPr lang="en-US" dirty="0"/>
              <a:t>Goal 3 – Strengthening Systems</a:t>
            </a:r>
          </a:p>
          <a:p>
            <a:pPr marL="457200" lvl="1" indent="0">
              <a:buNone/>
            </a:pPr>
            <a:endParaRPr lang="en-US" sz="2800" dirty="0"/>
          </a:p>
        </p:txBody>
      </p:sp>
    </p:spTree>
    <p:extLst>
      <p:ext uri="{BB962C8B-B14F-4D97-AF65-F5344CB8AC3E}">
        <p14:creationId xmlns:p14="http://schemas.microsoft.com/office/powerpoint/2010/main" val="102864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06D03-4F6F-BCA4-3EB7-A4DDB9ECC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7DF1D-CC32-C80D-C04D-E992F4E727F5}"/>
              </a:ext>
            </a:extLst>
          </p:cNvPr>
          <p:cNvSpPr>
            <a:spLocks noGrp="1"/>
          </p:cNvSpPr>
          <p:nvPr>
            <p:ph type="title"/>
          </p:nvPr>
        </p:nvSpPr>
        <p:spPr>
          <a:xfrm>
            <a:off x="1898071" y="2432937"/>
            <a:ext cx="8395855" cy="1992125"/>
          </a:xfrm>
        </p:spPr>
        <p:txBody>
          <a:bodyPr>
            <a:normAutofit/>
          </a:bodyPr>
          <a:lstStyle/>
          <a:p>
            <a:r>
              <a:rPr lang="en-US" sz="6000" dirty="0"/>
              <a:t>Administrative Support</a:t>
            </a:r>
          </a:p>
        </p:txBody>
      </p:sp>
    </p:spTree>
    <p:extLst>
      <p:ext uri="{BB962C8B-B14F-4D97-AF65-F5344CB8AC3E}">
        <p14:creationId xmlns:p14="http://schemas.microsoft.com/office/powerpoint/2010/main" val="2270502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89B9-DEE6-9782-863F-2E91C1EF0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FA822-F91D-A412-26C1-35AC798A0710}"/>
              </a:ext>
            </a:extLst>
          </p:cNvPr>
          <p:cNvSpPr>
            <a:spLocks noGrp="1"/>
          </p:cNvSpPr>
          <p:nvPr>
            <p:ph type="title"/>
          </p:nvPr>
        </p:nvSpPr>
        <p:spPr/>
        <p:txBody>
          <a:bodyPr/>
          <a:lstStyle/>
          <a:p>
            <a:r>
              <a:rPr lang="en-US" dirty="0"/>
              <a:t>Administrative Support</a:t>
            </a:r>
          </a:p>
        </p:txBody>
      </p:sp>
      <p:sp>
        <p:nvSpPr>
          <p:cNvPr id="3" name="Content Placeholder 2">
            <a:extLst>
              <a:ext uri="{FF2B5EF4-FFF2-40B4-BE49-F238E27FC236}">
                <a16:creationId xmlns:a16="http://schemas.microsoft.com/office/drawing/2014/main" id="{36C79757-8D62-0065-82BC-D60759E460D8}"/>
              </a:ext>
            </a:extLst>
          </p:cNvPr>
          <p:cNvSpPr>
            <a:spLocks noGrp="1"/>
          </p:cNvSpPr>
          <p:nvPr>
            <p:ph idx="1"/>
          </p:nvPr>
        </p:nvSpPr>
        <p:spPr>
          <a:xfrm>
            <a:off x="1254136" y="1825625"/>
            <a:ext cx="10099663" cy="4508914"/>
          </a:xfrm>
        </p:spPr>
        <p:txBody>
          <a:bodyPr>
            <a:normAutofit/>
          </a:bodyPr>
          <a:lstStyle/>
          <a:p>
            <a:pPr marL="0" indent="0">
              <a:buNone/>
            </a:pPr>
            <a:r>
              <a:rPr lang="en-US" dirty="0"/>
              <a:t>As The Arc of Nevada grows and expands, the need for a strong foundation grows. </a:t>
            </a:r>
          </a:p>
          <a:p>
            <a:pPr marL="0" indent="0">
              <a:buNone/>
            </a:pPr>
            <a:endParaRPr lang="en-US" dirty="0"/>
          </a:p>
        </p:txBody>
      </p:sp>
    </p:spTree>
    <p:extLst>
      <p:ext uri="{BB962C8B-B14F-4D97-AF65-F5344CB8AC3E}">
        <p14:creationId xmlns:p14="http://schemas.microsoft.com/office/powerpoint/2010/main" val="1422343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60B3E-80EE-F167-6BCA-2E55F0E72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F5240-7BC1-4B13-5E10-C1FE992AEFE7}"/>
              </a:ext>
            </a:extLst>
          </p:cNvPr>
          <p:cNvSpPr>
            <a:spLocks noGrp="1"/>
          </p:cNvSpPr>
          <p:nvPr>
            <p:ph type="title"/>
          </p:nvPr>
        </p:nvSpPr>
        <p:spPr/>
        <p:txBody>
          <a:bodyPr/>
          <a:lstStyle/>
          <a:p>
            <a:r>
              <a:rPr lang="en-US" dirty="0"/>
              <a:t>Administrative Support($50,600)</a:t>
            </a:r>
          </a:p>
        </p:txBody>
      </p:sp>
      <p:sp>
        <p:nvSpPr>
          <p:cNvPr id="3" name="Content Placeholder 2">
            <a:extLst>
              <a:ext uri="{FF2B5EF4-FFF2-40B4-BE49-F238E27FC236}">
                <a16:creationId xmlns:a16="http://schemas.microsoft.com/office/drawing/2014/main" id="{6FECC93E-665B-0B1E-B9F7-17960558C58D}"/>
              </a:ext>
            </a:extLst>
          </p:cNvPr>
          <p:cNvSpPr>
            <a:spLocks noGrp="1"/>
          </p:cNvSpPr>
          <p:nvPr>
            <p:ph idx="1"/>
          </p:nvPr>
        </p:nvSpPr>
        <p:spPr>
          <a:xfrm>
            <a:off x="1207216" y="2309126"/>
            <a:ext cx="10245437" cy="2828358"/>
          </a:xfrm>
        </p:spPr>
        <p:txBody>
          <a:bodyPr>
            <a:normAutofit lnSpcReduction="10000"/>
          </a:bodyPr>
          <a:lstStyle/>
          <a:p>
            <a:r>
              <a:rPr lang="en-US" sz="3600" dirty="0"/>
              <a:t>Outreach materials &amp; supplies</a:t>
            </a:r>
          </a:p>
          <a:p>
            <a:r>
              <a:rPr lang="en-US" sz="3600" dirty="0"/>
              <a:t>Website maintenance</a:t>
            </a:r>
          </a:p>
          <a:p>
            <a:r>
              <a:rPr lang="en-US" sz="3600" dirty="0"/>
              <a:t>Insurance</a:t>
            </a:r>
          </a:p>
          <a:p>
            <a:r>
              <a:rPr lang="en-US" sz="3600" dirty="0"/>
              <a:t>Bookkeeping</a:t>
            </a:r>
          </a:p>
          <a:p>
            <a:r>
              <a:rPr lang="en-US" sz="3600" dirty="0"/>
              <a:t>Software</a:t>
            </a:r>
          </a:p>
          <a:p>
            <a:pPr marL="0" indent="0">
              <a:buNone/>
            </a:pPr>
            <a:endParaRPr lang="en-US" dirty="0"/>
          </a:p>
        </p:txBody>
      </p:sp>
    </p:spTree>
    <p:extLst>
      <p:ext uri="{BB962C8B-B14F-4D97-AF65-F5344CB8AC3E}">
        <p14:creationId xmlns:p14="http://schemas.microsoft.com/office/powerpoint/2010/main" val="3466021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C5631-A4F3-BB8B-0A23-F3F6299BC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B5501-7465-C561-25B7-C31403B47B9E}"/>
              </a:ext>
            </a:extLst>
          </p:cNvPr>
          <p:cNvSpPr>
            <a:spLocks noGrp="1"/>
          </p:cNvSpPr>
          <p:nvPr>
            <p:ph type="title"/>
          </p:nvPr>
        </p:nvSpPr>
        <p:spPr>
          <a:xfrm>
            <a:off x="1898071" y="2432937"/>
            <a:ext cx="8395855" cy="1992125"/>
          </a:xfrm>
        </p:spPr>
        <p:txBody>
          <a:bodyPr/>
          <a:lstStyle/>
          <a:p>
            <a:r>
              <a:rPr lang="en-US" dirty="0"/>
              <a:t>THANK YOU</a:t>
            </a:r>
          </a:p>
        </p:txBody>
      </p:sp>
      <p:pic>
        <p:nvPicPr>
          <p:cNvPr id="4" name="Picture 3">
            <a:extLst>
              <a:ext uri="{FF2B5EF4-FFF2-40B4-BE49-F238E27FC236}">
                <a16:creationId xmlns:a16="http://schemas.microsoft.com/office/drawing/2014/main" id="{4845BC7C-E802-4435-FBC7-4942A8E76A09}"/>
              </a:ext>
            </a:extLst>
          </p:cNvPr>
          <p:cNvPicPr>
            <a:picLocks noChangeAspect="1"/>
          </p:cNvPicPr>
          <p:nvPr/>
        </p:nvPicPr>
        <p:blipFill>
          <a:blip r:embed="rId2"/>
          <a:srcRect/>
          <a:stretch/>
        </p:blipFill>
        <p:spPr>
          <a:xfrm>
            <a:off x="5061397" y="716195"/>
            <a:ext cx="2069205" cy="1469136"/>
          </a:xfrm>
          <a:prstGeom prst="rect">
            <a:avLst/>
          </a:prstGeom>
        </p:spPr>
      </p:pic>
    </p:spTree>
    <p:extLst>
      <p:ext uri="{BB962C8B-B14F-4D97-AF65-F5344CB8AC3E}">
        <p14:creationId xmlns:p14="http://schemas.microsoft.com/office/powerpoint/2010/main" val="379017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F28D-1B0A-1AA1-2840-5136F6BA2E6F}"/>
              </a:ext>
            </a:extLst>
          </p:cNvPr>
          <p:cNvSpPr>
            <a:spLocks noGrp="1"/>
          </p:cNvSpPr>
          <p:nvPr>
            <p:ph type="title"/>
          </p:nvPr>
        </p:nvSpPr>
        <p:spPr/>
        <p:txBody>
          <a:bodyPr/>
          <a:lstStyle/>
          <a:p>
            <a:r>
              <a:rPr lang="en-US" dirty="0"/>
              <a:t>Next Steps Vocational Rehabilitation: Pre-ETS </a:t>
            </a:r>
          </a:p>
        </p:txBody>
      </p:sp>
      <p:sp>
        <p:nvSpPr>
          <p:cNvPr id="3" name="Content Placeholder 2">
            <a:extLst>
              <a:ext uri="{FF2B5EF4-FFF2-40B4-BE49-F238E27FC236}">
                <a16:creationId xmlns:a16="http://schemas.microsoft.com/office/drawing/2014/main" id="{CE38D504-F74D-9D6F-BB04-4083502B39B1}"/>
              </a:ext>
            </a:extLst>
          </p:cNvPr>
          <p:cNvSpPr>
            <a:spLocks noGrp="1"/>
          </p:cNvSpPr>
          <p:nvPr>
            <p:ph idx="1"/>
          </p:nvPr>
        </p:nvSpPr>
        <p:spPr>
          <a:xfrm>
            <a:off x="1254136" y="1825625"/>
            <a:ext cx="10099663" cy="4508914"/>
          </a:xfrm>
        </p:spPr>
        <p:txBody>
          <a:bodyPr>
            <a:normAutofit lnSpcReduction="10000"/>
          </a:bodyPr>
          <a:lstStyle/>
          <a:p>
            <a:r>
              <a:rPr lang="en-US" dirty="0"/>
              <a:t>2025-26 School Year was The Arc’s first year providing services.</a:t>
            </a:r>
          </a:p>
          <a:p>
            <a:r>
              <a:rPr lang="en-US" dirty="0"/>
              <a:t>Provided Services to four schools (Mater Academy, Helen J. Stewart, Valley High School, Desert Oasis) in five classes.</a:t>
            </a:r>
          </a:p>
          <a:p>
            <a:r>
              <a:rPr lang="en-US" dirty="0"/>
              <a:t>Total of 32 students participated (including 6 intensive).</a:t>
            </a:r>
          </a:p>
          <a:p>
            <a:r>
              <a:rPr lang="en-US" dirty="0"/>
              <a:t>Have been asked to return to Valley and provide services for four classes.</a:t>
            </a:r>
          </a:p>
          <a:p>
            <a:r>
              <a:rPr lang="en-US" dirty="0"/>
              <a:t>Goal for 2026 fall – increase from four schools to six schools and from five classes to 9 classes.</a:t>
            </a:r>
          </a:p>
        </p:txBody>
      </p:sp>
    </p:spTree>
    <p:extLst>
      <p:ext uri="{BB962C8B-B14F-4D97-AF65-F5344CB8AC3E}">
        <p14:creationId xmlns:p14="http://schemas.microsoft.com/office/powerpoint/2010/main" val="126885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94FA-C331-EAE4-8787-C0BBB095AD88}"/>
              </a:ext>
            </a:extLst>
          </p:cNvPr>
          <p:cNvSpPr>
            <a:spLocks noGrp="1"/>
          </p:cNvSpPr>
          <p:nvPr>
            <p:ph type="title"/>
          </p:nvPr>
        </p:nvSpPr>
        <p:spPr/>
        <p:txBody>
          <a:bodyPr/>
          <a:lstStyle/>
          <a:p>
            <a:r>
              <a:rPr lang="en-US" dirty="0"/>
              <a:t>Vocational Rehabilitation: Pre-ETS Request ($7,825)</a:t>
            </a:r>
          </a:p>
        </p:txBody>
      </p:sp>
      <p:sp>
        <p:nvSpPr>
          <p:cNvPr id="3" name="Content Placeholder 2">
            <a:extLst>
              <a:ext uri="{FF2B5EF4-FFF2-40B4-BE49-F238E27FC236}">
                <a16:creationId xmlns:a16="http://schemas.microsoft.com/office/drawing/2014/main" id="{EF42A899-5A08-0D73-307A-42514509351B}"/>
              </a:ext>
            </a:extLst>
          </p:cNvPr>
          <p:cNvSpPr>
            <a:spLocks noGrp="1"/>
          </p:cNvSpPr>
          <p:nvPr>
            <p:ph idx="1"/>
          </p:nvPr>
        </p:nvSpPr>
        <p:spPr>
          <a:xfrm>
            <a:off x="1207216" y="2309126"/>
            <a:ext cx="10245437" cy="2239748"/>
          </a:xfrm>
        </p:spPr>
        <p:txBody>
          <a:bodyPr/>
          <a:lstStyle/>
          <a:p>
            <a:r>
              <a:rPr lang="en-US" dirty="0"/>
              <a:t>Curriculum materials – supplement learning objectives.</a:t>
            </a:r>
          </a:p>
          <a:p>
            <a:r>
              <a:rPr lang="en-US" dirty="0"/>
              <a:t>Staff Time – Pt Job Coach for Reno and Las Vegas</a:t>
            </a:r>
          </a:p>
          <a:p>
            <a:pPr lvl="1"/>
            <a:r>
              <a:rPr lang="en-US" dirty="0"/>
              <a:t>Expand capacity</a:t>
            </a:r>
          </a:p>
          <a:p>
            <a:endParaRPr lang="en-US" dirty="0"/>
          </a:p>
          <a:p>
            <a:endParaRPr lang="en-US" dirty="0"/>
          </a:p>
        </p:txBody>
      </p:sp>
    </p:spTree>
    <p:extLst>
      <p:ext uri="{BB962C8B-B14F-4D97-AF65-F5344CB8AC3E}">
        <p14:creationId xmlns:p14="http://schemas.microsoft.com/office/powerpoint/2010/main" val="241585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9F6E5-A2E7-8DF2-5DB3-652055B17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DC0AB-AF0D-EC4F-EA28-60080FC3FB87}"/>
              </a:ext>
            </a:extLst>
          </p:cNvPr>
          <p:cNvSpPr>
            <a:spLocks noGrp="1"/>
          </p:cNvSpPr>
          <p:nvPr>
            <p:ph type="title"/>
          </p:nvPr>
        </p:nvSpPr>
        <p:spPr/>
        <p:txBody>
          <a:bodyPr/>
          <a:lstStyle/>
          <a:p>
            <a:r>
              <a:rPr lang="en-US" dirty="0"/>
              <a:t>Alignment with NGCDD’s Goals</a:t>
            </a:r>
          </a:p>
        </p:txBody>
      </p:sp>
      <p:sp>
        <p:nvSpPr>
          <p:cNvPr id="3" name="Content Placeholder 2">
            <a:extLst>
              <a:ext uri="{FF2B5EF4-FFF2-40B4-BE49-F238E27FC236}">
                <a16:creationId xmlns:a16="http://schemas.microsoft.com/office/drawing/2014/main" id="{06D96F00-947C-C79F-5147-B4A625EA5D01}"/>
              </a:ext>
            </a:extLst>
          </p:cNvPr>
          <p:cNvSpPr>
            <a:spLocks noGrp="1"/>
          </p:cNvSpPr>
          <p:nvPr>
            <p:ph idx="1"/>
          </p:nvPr>
        </p:nvSpPr>
        <p:spPr>
          <a:xfrm>
            <a:off x="1254136" y="2282825"/>
            <a:ext cx="10099663" cy="1424202"/>
          </a:xfrm>
        </p:spPr>
        <p:txBody>
          <a:bodyPr>
            <a:normAutofit/>
          </a:bodyPr>
          <a:lstStyle/>
          <a:p>
            <a:r>
              <a:rPr lang="en-US" dirty="0"/>
              <a:t>Goal 1 – Self-Determination &amp; Informed Choice</a:t>
            </a:r>
          </a:p>
          <a:p>
            <a:r>
              <a:rPr lang="en-US" dirty="0"/>
              <a:t>Goal 2 – Employment &amp; Advocacy</a:t>
            </a:r>
          </a:p>
        </p:txBody>
      </p:sp>
    </p:spTree>
    <p:extLst>
      <p:ext uri="{BB962C8B-B14F-4D97-AF65-F5344CB8AC3E}">
        <p14:creationId xmlns:p14="http://schemas.microsoft.com/office/powerpoint/2010/main" val="146972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D76-4F55-994E-2E00-9B20B95E9FBD}"/>
              </a:ext>
            </a:extLst>
          </p:cNvPr>
          <p:cNvSpPr>
            <a:spLocks noGrp="1"/>
          </p:cNvSpPr>
          <p:nvPr>
            <p:ph type="title"/>
          </p:nvPr>
        </p:nvSpPr>
        <p:spPr/>
        <p:txBody>
          <a:bodyPr>
            <a:normAutofit fontScale="90000"/>
          </a:bodyPr>
          <a:lstStyle/>
          <a:p>
            <a:r>
              <a:rPr lang="en-US" dirty="0"/>
              <a:t>Next Steps: Your Road to Success Pre-ETS Summer Camp</a:t>
            </a:r>
          </a:p>
        </p:txBody>
      </p:sp>
    </p:spTree>
    <p:extLst>
      <p:ext uri="{BB962C8B-B14F-4D97-AF65-F5344CB8AC3E}">
        <p14:creationId xmlns:p14="http://schemas.microsoft.com/office/powerpoint/2010/main" val="405257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5339A-C811-4C95-A4CC-CA43182E0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058A6-8F6F-B1C2-C870-B5DB1AEA5303}"/>
              </a:ext>
            </a:extLst>
          </p:cNvPr>
          <p:cNvSpPr>
            <a:spLocks noGrp="1"/>
          </p:cNvSpPr>
          <p:nvPr>
            <p:ph type="title"/>
          </p:nvPr>
        </p:nvSpPr>
        <p:spPr/>
        <p:txBody>
          <a:bodyPr/>
          <a:lstStyle/>
          <a:p>
            <a:r>
              <a:rPr lang="en-US" dirty="0"/>
              <a:t>Next Steps Road to Success: Pre-ETS Camp </a:t>
            </a:r>
          </a:p>
        </p:txBody>
      </p:sp>
      <p:sp>
        <p:nvSpPr>
          <p:cNvPr id="3" name="Content Placeholder 2">
            <a:extLst>
              <a:ext uri="{FF2B5EF4-FFF2-40B4-BE49-F238E27FC236}">
                <a16:creationId xmlns:a16="http://schemas.microsoft.com/office/drawing/2014/main" id="{DBE5B94D-9E7A-A43D-E2F6-AA887739CB86}"/>
              </a:ext>
            </a:extLst>
          </p:cNvPr>
          <p:cNvSpPr>
            <a:spLocks noGrp="1"/>
          </p:cNvSpPr>
          <p:nvPr>
            <p:ph idx="1"/>
          </p:nvPr>
        </p:nvSpPr>
        <p:spPr>
          <a:xfrm>
            <a:off x="1254136" y="1825625"/>
            <a:ext cx="10099663" cy="4508914"/>
          </a:xfrm>
        </p:spPr>
        <p:txBody>
          <a:bodyPr>
            <a:normAutofit/>
          </a:bodyPr>
          <a:lstStyle/>
          <a:p>
            <a:r>
              <a:rPr lang="en-US" dirty="0"/>
              <a:t>The Arc was asked in December 2025 to host a summer camp.</a:t>
            </a:r>
          </a:p>
          <a:p>
            <a:r>
              <a:rPr lang="en-US" dirty="0"/>
              <a:t>Camp is one week (5 days) in July.</a:t>
            </a:r>
          </a:p>
          <a:p>
            <a:r>
              <a:rPr lang="en-US" dirty="0"/>
              <a:t>Up to 12 students can attend.</a:t>
            </a:r>
          </a:p>
          <a:p>
            <a:r>
              <a:rPr lang="en-US" dirty="0"/>
              <a:t>Objective of camp is to expose students to job and career options. </a:t>
            </a:r>
          </a:p>
          <a:p>
            <a:r>
              <a:rPr lang="en-US" dirty="0"/>
              <a:t>Will go to five different locations: </a:t>
            </a:r>
            <a:r>
              <a:rPr lang="en-US" dirty="0" err="1"/>
              <a:t>Cowbunga</a:t>
            </a:r>
            <a:r>
              <a:rPr lang="en-US" dirty="0"/>
              <a:t> Canyon, Clark County Government Center, UNLV, The Animal Foundation, and Cosco</a:t>
            </a:r>
          </a:p>
        </p:txBody>
      </p:sp>
    </p:spTree>
    <p:extLst>
      <p:ext uri="{BB962C8B-B14F-4D97-AF65-F5344CB8AC3E}">
        <p14:creationId xmlns:p14="http://schemas.microsoft.com/office/powerpoint/2010/main" val="239526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E8871-0BA5-550B-ED59-22A555C9F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08F38-307E-811D-8E97-97D3DF11735F}"/>
              </a:ext>
            </a:extLst>
          </p:cNvPr>
          <p:cNvSpPr>
            <a:spLocks noGrp="1"/>
          </p:cNvSpPr>
          <p:nvPr>
            <p:ph type="title"/>
          </p:nvPr>
        </p:nvSpPr>
        <p:spPr/>
        <p:txBody>
          <a:bodyPr/>
          <a:lstStyle/>
          <a:p>
            <a:r>
              <a:rPr lang="en-US" dirty="0"/>
              <a:t>Next Steps Road to Success Pre-ETS Camp Request ($6,450)</a:t>
            </a:r>
          </a:p>
        </p:txBody>
      </p:sp>
      <p:sp>
        <p:nvSpPr>
          <p:cNvPr id="3" name="Content Placeholder 2">
            <a:extLst>
              <a:ext uri="{FF2B5EF4-FFF2-40B4-BE49-F238E27FC236}">
                <a16:creationId xmlns:a16="http://schemas.microsoft.com/office/drawing/2014/main" id="{8BD8CFAD-0699-71FA-8C66-6DEF28EFA498}"/>
              </a:ext>
            </a:extLst>
          </p:cNvPr>
          <p:cNvSpPr>
            <a:spLocks noGrp="1"/>
          </p:cNvSpPr>
          <p:nvPr>
            <p:ph idx="1"/>
          </p:nvPr>
        </p:nvSpPr>
        <p:spPr>
          <a:xfrm>
            <a:off x="1207216" y="2309126"/>
            <a:ext cx="10245437" cy="2239748"/>
          </a:xfrm>
        </p:spPr>
        <p:txBody>
          <a:bodyPr>
            <a:normAutofit lnSpcReduction="10000"/>
          </a:bodyPr>
          <a:lstStyle/>
          <a:p>
            <a:r>
              <a:rPr lang="en-US" dirty="0"/>
              <a:t>Admission to location</a:t>
            </a:r>
          </a:p>
          <a:p>
            <a:r>
              <a:rPr lang="en-US" dirty="0"/>
              <a:t>Safety materials </a:t>
            </a:r>
          </a:p>
          <a:p>
            <a:r>
              <a:rPr lang="en-US" dirty="0"/>
              <a:t>Staff Prep Time (Tamera) – Planning time is not reimbursed.</a:t>
            </a:r>
          </a:p>
          <a:p>
            <a:r>
              <a:rPr lang="en-US" dirty="0"/>
              <a:t>Transportation*</a:t>
            </a:r>
          </a:p>
          <a:p>
            <a:endParaRPr lang="en-US" dirty="0"/>
          </a:p>
          <a:p>
            <a:endParaRPr lang="en-US" dirty="0"/>
          </a:p>
        </p:txBody>
      </p:sp>
    </p:spTree>
    <p:extLst>
      <p:ext uri="{BB962C8B-B14F-4D97-AF65-F5344CB8AC3E}">
        <p14:creationId xmlns:p14="http://schemas.microsoft.com/office/powerpoint/2010/main" val="2536477207"/>
      </p:ext>
    </p:extLst>
  </p:cSld>
  <p:clrMapOvr>
    <a:masterClrMapping/>
  </p:clrMapOvr>
</p:sld>
</file>

<file path=ppt/theme/theme1.xml><?xml version="1.0" encoding="utf-8"?>
<a:theme xmlns:a="http://schemas.openxmlformats.org/drawingml/2006/main" name="Office Theme">
  <a:themeElements>
    <a:clrScheme name="The Arc Brand Colors">
      <a:dk1>
        <a:srgbClr val="000000"/>
      </a:dk1>
      <a:lt1>
        <a:srgbClr val="FFFFFF"/>
      </a:lt1>
      <a:dk2>
        <a:srgbClr val="44546A"/>
      </a:dk2>
      <a:lt2>
        <a:srgbClr val="E7E6E6"/>
      </a:lt2>
      <a:accent1>
        <a:srgbClr val="FB6700"/>
      </a:accent1>
      <a:accent2>
        <a:srgbClr val="FECB00"/>
      </a:accent2>
      <a:accent3>
        <a:srgbClr val="484847"/>
      </a:accent3>
      <a:accent4>
        <a:srgbClr val="5C2B85"/>
      </a:accent4>
      <a:accent5>
        <a:srgbClr val="005E85"/>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2F8FAC221D34497FE25C305578C54" ma:contentTypeVersion="13" ma:contentTypeDescription="Create a new document." ma:contentTypeScope="" ma:versionID="60eeea76bfcd7aa04c167f68503ef327">
  <xsd:schema xmlns:xsd="http://www.w3.org/2001/XMLSchema" xmlns:xs="http://www.w3.org/2001/XMLSchema" xmlns:p="http://schemas.microsoft.com/office/2006/metadata/properties" xmlns:ns2="e5805ff7-bc01-4b14-b19f-7a86b8b70e8c" xmlns:ns3="12266775-0d52-46a1-8a41-3bd266e95af4" targetNamespace="http://schemas.microsoft.com/office/2006/metadata/properties" ma:root="true" ma:fieldsID="675fa18eb6b08f3716afba5a2cdea10d" ns2:_="" ns3:_="">
    <xsd:import namespace="e5805ff7-bc01-4b14-b19f-7a86b8b70e8c"/>
    <xsd:import namespace="12266775-0d52-46a1-8a41-3bd266e95a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05ff7-bc01-4b14-b19f-7a86b8b70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149630-0c72-479e-8743-bbe3298ca23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66775-0d52-46a1-8a41-3bd266e95af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4d1e8b0-b77a-4a1e-8347-5b42c4f6a9f1}" ma:internalName="TaxCatchAll" ma:showField="CatchAllData" ma:web="12266775-0d52-46a1-8a41-3bd266e95af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BA6ED-2EF1-4F16-B3B7-5F6842D45DC4}">
  <ds:schemaRefs>
    <ds:schemaRef ds:uri="12266775-0d52-46a1-8a41-3bd266e95af4"/>
    <ds:schemaRef ds:uri="e5805ff7-bc01-4b14-b19f-7a86b8b70e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49DD30-1FF4-4E7C-937E-5BD9413376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432</TotalTime>
  <Words>851</Words>
  <Application>Microsoft Office PowerPoint</Application>
  <PresentationFormat>Widescreen</PresentationFormat>
  <Paragraphs>113</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Poppins</vt:lpstr>
      <vt:lpstr>PoppinsRegular</vt:lpstr>
      <vt:lpstr>Office Theme</vt:lpstr>
      <vt:lpstr>The Arc of nevada</vt:lpstr>
      <vt:lpstr>Next Steps Vocational Rehabilitation: Pre-ETS</vt:lpstr>
      <vt:lpstr>PowerPoint Presentation</vt:lpstr>
      <vt:lpstr>Next Steps Vocational Rehabilitation: Pre-ETS </vt:lpstr>
      <vt:lpstr>Vocational Rehabilitation: Pre-ETS Request ($7,825)</vt:lpstr>
      <vt:lpstr>Alignment with NGCDD’s Goals</vt:lpstr>
      <vt:lpstr>Next Steps: Your Road to Success Pre-ETS Summer Camp</vt:lpstr>
      <vt:lpstr>Next Steps Road to Success: Pre-ETS Camp </vt:lpstr>
      <vt:lpstr>Next Steps Road to Success Pre-ETS Camp Request ($6,450)</vt:lpstr>
      <vt:lpstr>Alignment with NGCDD’s Goals</vt:lpstr>
      <vt:lpstr>Vocational Rehabilitation – Supportive Employment Services</vt:lpstr>
      <vt:lpstr>Vocational Rehabilitation: Supportive Services</vt:lpstr>
      <vt:lpstr>Vocational Rehabilitation: Supportive Services($1,580)</vt:lpstr>
      <vt:lpstr>Alignment with NGCDD’s Goals</vt:lpstr>
      <vt:lpstr>Pal Around Community Inclusion Activities</vt:lpstr>
      <vt:lpstr>PowerPoint Presentation</vt:lpstr>
      <vt:lpstr>Pal Around Community Inclusion Activities</vt:lpstr>
      <vt:lpstr>Vocational Rehabilitation: Supportive Services($8,870)</vt:lpstr>
      <vt:lpstr>Alignment with NGCDD’s Goals</vt:lpstr>
      <vt:lpstr>Self Advocacy Empowerment: Seat at the Table</vt:lpstr>
      <vt:lpstr>PowerPoint Presentation</vt:lpstr>
      <vt:lpstr>Self-Advocacy Empowerment: Seat at the Table</vt:lpstr>
      <vt:lpstr>Self-Advocacy: Seat at the Table($1,000)</vt:lpstr>
      <vt:lpstr>Alignment with NGCDD’s Goals</vt:lpstr>
      <vt:lpstr>Bridge Builders: Beyond the Barrier Training</vt:lpstr>
      <vt:lpstr>PowerPoint Presentation</vt:lpstr>
      <vt:lpstr>Bridge Builders: Beyond the Barrier Training</vt:lpstr>
      <vt:lpstr>Bridge Builders: Beyond the Barrier Training($5,120)</vt:lpstr>
      <vt:lpstr>Alignment with NGCDD’s Goals</vt:lpstr>
      <vt:lpstr>Workforce Development</vt:lpstr>
      <vt:lpstr>Workforce Development</vt:lpstr>
      <vt:lpstr>Workforce Development ($15,950)</vt:lpstr>
      <vt:lpstr>Alignment with NGCDD’s Goals</vt:lpstr>
      <vt:lpstr>Administrative Support</vt:lpstr>
      <vt:lpstr>Administrative Support</vt:lpstr>
      <vt:lpstr>Administrative Support($50,600)</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Mairs</dc:creator>
  <cp:lastModifiedBy>Michelle Gorelow</cp:lastModifiedBy>
  <cp:revision>5</cp:revision>
  <dcterms:created xsi:type="dcterms:W3CDTF">2022-08-04T12:48:48Z</dcterms:created>
  <dcterms:modified xsi:type="dcterms:W3CDTF">2026-06-10T23:52:20Z</dcterms:modified>
</cp:coreProperties>
</file>