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embeddedFontLst>
    <p:embeddedFont>
      <p:font typeface="Aptos Slab ExtraBold" panose="020B0004020202020204" pitchFamily="34" charset="0"/>
      <p:bold r:id="rId12"/>
      <p:boldItalic r:id="rId13"/>
    </p:embeddedFont>
    <p:embeddedFont>
      <p:font typeface="Roboto" panose="02000000000000000000" pitchFamily="2" charset="0"/>
      <p:regular r:id="rId14"/>
      <p:bold r:id="rId15"/>
    </p:embeddedFont>
    <p:embeddedFont>
      <p:font typeface="Roboto Slab" pitchFamily="2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BFD"/>
    <a:srgbClr val="3257B8"/>
    <a:srgbClr val="F6FAFD"/>
    <a:srgbClr val="5A78C6"/>
    <a:srgbClr val="CFD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12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162" y="406152"/>
            <a:ext cx="4784675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Transportation Access for Adults with Disabilities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465162" y="1236763"/>
            <a:ext cx="4784675" cy="885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Lack of transportation is a critical barrier preventing adults with neurodivergences and with disabilities from living independently — affecting employment, healthcare, education, and daily life.</a:t>
            </a:r>
          </a:p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    According to the Bureau of Transportation Statistics (BTS) at the United States Dept. of Transportation in its 2022 National Travel Survey (NHTS): 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236562" y="2441078"/>
            <a:ext cx="5013275" cy="4481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10M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1798216" y="2846561"/>
            <a:ext cx="18898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Working-Age Adults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236562" y="3208287"/>
            <a:ext cx="5013275" cy="282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Ages 18–64 with travel-limiting disabilities (BTS, 2022)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36562" y="3727937"/>
            <a:ext cx="5013275" cy="446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4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7.7M</a:t>
            </a:r>
            <a:endParaRPr lang="en-US" sz="3450" dirty="0"/>
          </a:p>
        </p:txBody>
      </p:sp>
      <p:sp>
        <p:nvSpPr>
          <p:cNvPr id="9" name="Text 6"/>
          <p:cNvSpPr/>
          <p:nvPr/>
        </p:nvSpPr>
        <p:spPr>
          <a:xfrm>
            <a:off x="1798216" y="4248969"/>
            <a:ext cx="1889894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Older Adults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36562" y="4531370"/>
            <a:ext cx="5013275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9000"/>
              </a:lnSpc>
              <a:buNone/>
            </a:pP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Ages 65+ with self-reported travel-limiting disabilities</a:t>
            </a:r>
            <a:endParaRPr lang="en-US" sz="1000" dirty="0"/>
          </a:p>
        </p:txBody>
      </p:sp>
      <p:pic>
        <p:nvPicPr>
          <p:cNvPr id="1026" name="Picture 2" descr="A Complete Guide to Accessible Travel Choices for People with Disabilities">
            <a:extLst>
              <a:ext uri="{FF2B5EF4-FFF2-40B4-BE49-F238E27FC236}">
                <a16:creationId xmlns:a16="http://schemas.microsoft.com/office/drawing/2014/main" id="{F3B0FBCC-1723-F506-80DD-ED3EB3261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9" r="14429"/>
          <a:stretch>
            <a:fillRect/>
          </a:stretch>
        </p:blipFill>
        <p:spPr bwMode="auto">
          <a:xfrm>
            <a:off x="5715000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516046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National Barriers to Transportation</a:t>
            </a:r>
            <a:endParaRPr lang="en-US" sz="22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14503" y="1366685"/>
            <a:ext cx="3759622" cy="5803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Accessible Transportation Resource Center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in a December 2024 survey identified four recurring themes nationwide:</a:t>
            </a:r>
            <a:endParaRPr lang="en-US" sz="1100" dirty="0"/>
          </a:p>
        </p:txBody>
      </p:sp>
      <p:sp>
        <p:nvSpPr>
          <p:cNvPr id="6" name="Text 2"/>
          <p:cNvSpPr/>
          <p:nvPr/>
        </p:nvSpPr>
        <p:spPr>
          <a:xfrm>
            <a:off x="4714503" y="1962190"/>
            <a:ext cx="3759622" cy="906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Multiple transit systems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make travel complex and costly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Ridesharing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lacks wheelchair-accessible vehicles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Paratransit reliability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is challenged by missed trips and advance booking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Communication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about transit options is often inaccessible</a:t>
            </a:r>
            <a:endParaRPr lang="en-US" sz="1100" dirty="0"/>
          </a:p>
        </p:txBody>
      </p:sp>
      <p:sp>
        <p:nvSpPr>
          <p:cNvPr id="7" name="Shape 3"/>
          <p:cNvSpPr/>
          <p:nvPr/>
        </p:nvSpPr>
        <p:spPr>
          <a:xfrm>
            <a:off x="4714503" y="3529377"/>
            <a:ext cx="3759622" cy="804454"/>
          </a:xfrm>
          <a:prstGeom prst="roundRect">
            <a:avLst>
              <a:gd name="adj" fmla="val 2920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463" y="3690707"/>
            <a:ext cx="141163" cy="11296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081587" y="3641296"/>
            <a:ext cx="3279577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Additional barriers: no paratransit after 5 p.m. or on weekends, high costs, and inaccessible transit information.</a:t>
            </a:r>
            <a:endParaRPr 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35F980-F70B-DA5A-A5C9-6ABA4DB01ED7}"/>
              </a:ext>
            </a:extLst>
          </p:cNvPr>
          <p:cNvSpPr/>
          <p:nvPr/>
        </p:nvSpPr>
        <p:spPr>
          <a:xfrm>
            <a:off x="845820" y="1131570"/>
            <a:ext cx="1013460" cy="422910"/>
          </a:xfrm>
          <a:prstGeom prst="rect">
            <a:avLst/>
          </a:prstGeom>
          <a:solidFill>
            <a:srgbClr val="F6FA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5895A-59F3-9743-6161-C083894B5AD0}"/>
              </a:ext>
            </a:extLst>
          </p:cNvPr>
          <p:cNvSpPr txBox="1"/>
          <p:nvPr/>
        </p:nvSpPr>
        <p:spPr>
          <a:xfrm>
            <a:off x="845820" y="1069343"/>
            <a:ext cx="1203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lab ExtraBold" panose="020F0502020204030204" pitchFamily="34" charset="0"/>
                <a:ea typeface="Roboto" panose="02000000000000000000" pitchFamily="2" charset="0"/>
                <a:cs typeface="Angsana New" panose="02020603050405020304" pitchFamily="18" charset="-34"/>
              </a:rPr>
              <a:t>MULTIPLE SYSTEMS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5E2C90-9E6C-CAEF-E38D-532CCDB96EF3}"/>
              </a:ext>
            </a:extLst>
          </p:cNvPr>
          <p:cNvSpPr/>
          <p:nvPr/>
        </p:nvSpPr>
        <p:spPr>
          <a:xfrm>
            <a:off x="2708910" y="1131570"/>
            <a:ext cx="1379220" cy="394973"/>
          </a:xfrm>
          <a:prstGeom prst="rect">
            <a:avLst/>
          </a:prstGeom>
          <a:solidFill>
            <a:srgbClr val="F7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CCB4C0-9C40-B68C-26FE-4702F707E217}"/>
              </a:ext>
            </a:extLst>
          </p:cNvPr>
          <p:cNvSpPr/>
          <p:nvPr/>
        </p:nvSpPr>
        <p:spPr>
          <a:xfrm>
            <a:off x="845820" y="2946559"/>
            <a:ext cx="830580" cy="451979"/>
          </a:xfrm>
          <a:prstGeom prst="rect">
            <a:avLst/>
          </a:prstGeom>
          <a:solidFill>
            <a:srgbClr val="F7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DF0F0D-8D63-47D2-BC84-DF6DEDC77222}"/>
              </a:ext>
            </a:extLst>
          </p:cNvPr>
          <p:cNvSpPr/>
          <p:nvPr/>
        </p:nvSpPr>
        <p:spPr>
          <a:xfrm>
            <a:off x="1261110" y="3125630"/>
            <a:ext cx="830580" cy="272908"/>
          </a:xfrm>
          <a:prstGeom prst="rect">
            <a:avLst/>
          </a:prstGeom>
          <a:solidFill>
            <a:srgbClr val="F7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2545EB-851F-DFA9-C876-82CE0AD60DAA}"/>
              </a:ext>
            </a:extLst>
          </p:cNvPr>
          <p:cNvSpPr/>
          <p:nvPr/>
        </p:nvSpPr>
        <p:spPr>
          <a:xfrm>
            <a:off x="2708910" y="2946558"/>
            <a:ext cx="746760" cy="451979"/>
          </a:xfrm>
          <a:prstGeom prst="rect">
            <a:avLst/>
          </a:prstGeom>
          <a:solidFill>
            <a:srgbClr val="F7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6DAA1E-9C25-4BA0-2DCA-F31712889C74}"/>
              </a:ext>
            </a:extLst>
          </p:cNvPr>
          <p:cNvSpPr/>
          <p:nvPr/>
        </p:nvSpPr>
        <p:spPr>
          <a:xfrm>
            <a:off x="2824750" y="2946557"/>
            <a:ext cx="1438640" cy="269083"/>
          </a:xfrm>
          <a:prstGeom prst="rect">
            <a:avLst/>
          </a:prstGeom>
          <a:solidFill>
            <a:srgbClr val="F7FB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87DD1C-CF5E-A098-CED6-691982B032CF}"/>
              </a:ext>
            </a:extLst>
          </p:cNvPr>
          <p:cNvSpPr txBox="1"/>
          <p:nvPr/>
        </p:nvSpPr>
        <p:spPr>
          <a:xfrm>
            <a:off x="2590800" y="2958635"/>
            <a:ext cx="1805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lab ExtraBold" panose="020F0502020204030204" pitchFamily="34" charset="0"/>
                <a:ea typeface="Roboto" panose="02000000000000000000" pitchFamily="2" charset="0"/>
                <a:cs typeface="Angsana New" panose="02020603050405020304" pitchFamily="18" charset="-34"/>
              </a:rPr>
              <a:t>COMMUNICATION ACCESS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003A9A-DDA1-3F7D-0196-D45C9D04523D}"/>
              </a:ext>
            </a:extLst>
          </p:cNvPr>
          <p:cNvSpPr txBox="1"/>
          <p:nvPr/>
        </p:nvSpPr>
        <p:spPr>
          <a:xfrm>
            <a:off x="868680" y="2958635"/>
            <a:ext cx="1382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lab ExtraBold" panose="020F0502020204030204" pitchFamily="34" charset="0"/>
                <a:ea typeface="Roboto" panose="02000000000000000000" pitchFamily="2" charset="0"/>
                <a:cs typeface="Angsana New" panose="02020603050405020304" pitchFamily="18" charset="-34"/>
              </a:rPr>
              <a:t>SYSTEM RELIABILITY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2BF65F-FC0C-21D8-555F-2BA3B3EB0342}"/>
              </a:ext>
            </a:extLst>
          </p:cNvPr>
          <p:cNvSpPr txBox="1"/>
          <p:nvPr/>
        </p:nvSpPr>
        <p:spPr>
          <a:xfrm>
            <a:off x="2639964" y="1081415"/>
            <a:ext cx="1581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lab ExtraBold" panose="020F0502020204030204" pitchFamily="34" charset="0"/>
                <a:ea typeface="Roboto" panose="02000000000000000000" pitchFamily="2" charset="0"/>
                <a:cs typeface="Angsana New" panose="02020603050405020304" pitchFamily="18" charset="-34"/>
              </a:rPr>
              <a:t>RIDESHARING GAPS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">
            <a:extLst>
              <a:ext uri="{FF2B5EF4-FFF2-40B4-BE49-F238E27FC236}">
                <a16:creationId xmlns:a16="http://schemas.microsoft.com/office/drawing/2014/main" id="{FB5ACC0B-EB9C-2C32-F65A-DE07E84ED3A8}"/>
              </a:ext>
            </a:extLst>
          </p:cNvPr>
          <p:cNvSpPr/>
          <p:nvPr/>
        </p:nvSpPr>
        <p:spPr>
          <a:xfrm>
            <a:off x="5999310" y="1302900"/>
            <a:ext cx="2622724" cy="3380156"/>
          </a:xfrm>
          <a:prstGeom prst="roundRect">
            <a:avLst>
              <a:gd name="adj" fmla="val 2014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" name="Text 0"/>
          <p:cNvSpPr/>
          <p:nvPr/>
        </p:nvSpPr>
        <p:spPr>
          <a:xfrm>
            <a:off x="496119" y="766507"/>
            <a:ext cx="7182817" cy="564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Las Vegas Valley: Local Survey Findings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08621" y="1424843"/>
            <a:ext cx="5348101" cy="7325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local survey of Henderson, Las Vegas, and North Las Vegas confirmed the national picture. In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85% of families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the caregiver was the primary transportation provider. Most did not require specialized vehicles.</a:t>
            </a:r>
            <a:endParaRPr lang="en-US" sz="11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6A178C-1CCE-780E-3C37-DD7B8FBA5711}"/>
              </a:ext>
            </a:extLst>
          </p:cNvPr>
          <p:cNvGrpSpPr/>
          <p:nvPr/>
        </p:nvGrpSpPr>
        <p:grpSpPr>
          <a:xfrm>
            <a:off x="449836" y="2251482"/>
            <a:ext cx="2626220" cy="1751592"/>
            <a:chOff x="1444030" y="1673907"/>
            <a:chExt cx="2626220" cy="1497285"/>
          </a:xfrm>
        </p:grpSpPr>
        <p:sp>
          <p:nvSpPr>
            <p:cNvPr id="4" name="Shape 2"/>
            <p:cNvSpPr/>
            <p:nvPr/>
          </p:nvSpPr>
          <p:spPr>
            <a:xfrm>
              <a:off x="1444030" y="1673907"/>
              <a:ext cx="2622724" cy="1497285"/>
            </a:xfrm>
            <a:prstGeom prst="roundRect">
              <a:avLst>
                <a:gd name="adj" fmla="val 1420"/>
              </a:avLst>
            </a:prstGeom>
            <a:solidFill>
              <a:srgbClr val="E9ECF2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3"/>
            <p:cNvSpPr/>
            <p:nvPr/>
          </p:nvSpPr>
          <p:spPr>
            <a:xfrm>
              <a:off x="1585788" y="1815666"/>
              <a:ext cx="2484462" cy="22145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t"/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350" dirty="0">
                  <a:solidFill>
                    <a:srgbClr val="15213F"/>
                  </a:solidFill>
                  <a:latin typeface="Roboto Slab" pitchFamily="34" charset="0"/>
                  <a:ea typeface="Roboto Slab" pitchFamily="34" charset="-122"/>
                  <a:cs typeface="Roboto Slab" pitchFamily="34" charset="-120"/>
                </a:rPr>
                <a:t>Top Concerns (Families)</a:t>
              </a:r>
              <a:endParaRPr lang="en-US" sz="1350" dirty="0"/>
            </a:p>
          </p:txBody>
        </p:sp>
        <p:sp>
          <p:nvSpPr>
            <p:cNvPr id="6" name="Text 4"/>
            <p:cNvSpPr/>
            <p:nvPr/>
          </p:nvSpPr>
          <p:spPr>
            <a:xfrm>
              <a:off x="1585788" y="2157077"/>
              <a:ext cx="2339206" cy="45362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Access &amp; Safety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23%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Availability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20%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Travel Time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17%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Cost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14%</a:t>
              </a:r>
              <a:endParaRPr lang="en-US" sz="11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FF8BB0-64E4-301F-18F2-F0364CEE7E2B}"/>
              </a:ext>
            </a:extLst>
          </p:cNvPr>
          <p:cNvGrpSpPr/>
          <p:nvPr/>
        </p:nvGrpSpPr>
        <p:grpSpPr>
          <a:xfrm>
            <a:off x="3148683" y="2254740"/>
            <a:ext cx="2622724" cy="1751592"/>
            <a:chOff x="4532858" y="1641076"/>
            <a:chExt cx="2622724" cy="1497285"/>
          </a:xfrm>
        </p:grpSpPr>
        <p:sp>
          <p:nvSpPr>
            <p:cNvPr id="7" name="Shape 5"/>
            <p:cNvSpPr/>
            <p:nvPr/>
          </p:nvSpPr>
          <p:spPr>
            <a:xfrm>
              <a:off x="4532858" y="1641076"/>
              <a:ext cx="2622724" cy="1497285"/>
            </a:xfrm>
            <a:prstGeom prst="roundRect">
              <a:avLst>
                <a:gd name="adj" fmla="val 1420"/>
              </a:avLst>
            </a:prstGeom>
            <a:solidFill>
              <a:srgbClr val="E9ECF2"/>
            </a:solidFill>
            <a:ln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731061" y="1782835"/>
              <a:ext cx="2339206" cy="44291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04000"/>
                </a:lnSpc>
                <a:buNone/>
              </a:pPr>
              <a:r>
                <a:rPr lang="en-US" sz="1350" dirty="0">
                  <a:solidFill>
                    <a:srgbClr val="15213F"/>
                  </a:solidFill>
                  <a:latin typeface="Roboto Slab" pitchFamily="34" charset="0"/>
                  <a:ea typeface="Roboto Slab" pitchFamily="34" charset="-122"/>
                  <a:cs typeface="Roboto Slab" pitchFamily="34" charset="-120"/>
                </a:rPr>
                <a:t>Top Concerns (Adults with Disabilities)</a:t>
              </a:r>
              <a:endParaRPr lang="en-US" sz="135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4731061" y="2310802"/>
              <a:ext cx="2339206" cy="68579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lnSpc>
                  <a:spcPct val="133000"/>
                </a:lnSpc>
                <a:buNone/>
              </a:pP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Availability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24%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Cost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22%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Safety </a:t>
              </a:r>
              <a:r>
                <a:rPr lang="en-US" sz="1100" b="1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21%</a:t>
              </a:r>
              <a:r>
                <a:rPr lang="en-US" sz="1100" dirty="0">
                  <a:solidFill>
                    <a:srgbClr val="15213F"/>
                  </a:solidFill>
                  <a:latin typeface="Roboto" pitchFamily="34" charset="0"/>
                  <a:ea typeface="Roboto" pitchFamily="34" charset="-122"/>
                  <a:cs typeface="Roboto" pitchFamily="34" charset="-120"/>
                </a:rPr>
                <a:t> · Access &amp; Time close behind top 3 concerns</a:t>
              </a:r>
              <a:endParaRPr lang="en-US" sz="1100" dirty="0"/>
            </a:p>
          </p:txBody>
        </p:sp>
      </p:grpSp>
      <p:sp>
        <p:nvSpPr>
          <p:cNvPr id="11" name="Text 9"/>
          <p:cNvSpPr/>
          <p:nvPr/>
        </p:nvSpPr>
        <p:spPr>
          <a:xfrm>
            <a:off x="6225701" y="1541126"/>
            <a:ext cx="2229222" cy="4999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Travel Frequency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225701" y="1847638"/>
            <a:ext cx="2339206" cy="1861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~65% of adults with disabilities need transportation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1–4+ days per week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for work, medical, recreation, and school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">
            <a:extLst>
              <a:ext uri="{FF2B5EF4-FFF2-40B4-BE49-F238E27FC236}">
                <a16:creationId xmlns:a16="http://schemas.microsoft.com/office/drawing/2014/main" id="{35EBF9CD-56E2-E4C5-C924-C64C58A598DD}"/>
              </a:ext>
            </a:extLst>
          </p:cNvPr>
          <p:cNvSpPr/>
          <p:nvPr/>
        </p:nvSpPr>
        <p:spPr>
          <a:xfrm>
            <a:off x="2711482" y="1251019"/>
            <a:ext cx="2063030" cy="3380156"/>
          </a:xfrm>
          <a:prstGeom prst="roundRect">
            <a:avLst>
              <a:gd name="adj" fmla="val 2014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7B86E979-23D3-FBB9-A0E4-4249FAC894AD}"/>
              </a:ext>
            </a:extLst>
          </p:cNvPr>
          <p:cNvSpPr/>
          <p:nvPr/>
        </p:nvSpPr>
        <p:spPr>
          <a:xfrm>
            <a:off x="446706" y="1251019"/>
            <a:ext cx="2063030" cy="3380156"/>
          </a:xfrm>
          <a:prstGeom prst="roundRect">
            <a:avLst>
              <a:gd name="adj" fmla="val 2014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966" y="580953"/>
            <a:ext cx="3234328" cy="3234328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544787" y="523243"/>
            <a:ext cx="4448770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TRiPS</a:t>
            </a: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Project: Purpose &amp; Plan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265944" y="3815281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TIERS of Transportation 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265944" y="4081758"/>
            <a:ext cx="3759622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8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Types of transportation will be based upon the independence level (high, medium, low) of the adult with the disability (“rider”) and the volume/how often transportation is needed per week.  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2884208" y="1365937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Plan</a:t>
            </a:r>
            <a:endParaRPr lang="en-US" sz="1600" b="1" dirty="0"/>
          </a:p>
        </p:txBody>
      </p:sp>
      <p:sp>
        <p:nvSpPr>
          <p:cNvPr id="6" name="Text 4"/>
          <p:cNvSpPr/>
          <p:nvPr/>
        </p:nvSpPr>
        <p:spPr>
          <a:xfrm>
            <a:off x="2884208" y="1721324"/>
            <a:ext cx="1687792" cy="14435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Launch with </a:t>
            </a:r>
            <a:r>
              <a:rPr lang="en-US" sz="12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100 adults</a:t>
            </a:r>
            <a:r>
              <a:rPr lang="en-US" sz="12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2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 disabilities </a:t>
            </a:r>
            <a:r>
              <a:rPr lang="en-US" sz="12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Las Vegas Valley. Track usage, identify gaps, and scale incrementally. Riders access multiple providers regardless of time, distance, purpose, or cost.</a:t>
            </a:r>
            <a:endParaRPr lang="en-US" sz="1200" dirty="0"/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2316625E-8E85-A36F-33E6-8B9B1DAB47F4}"/>
              </a:ext>
            </a:extLst>
          </p:cNvPr>
          <p:cNvSpPr/>
          <p:nvPr/>
        </p:nvSpPr>
        <p:spPr>
          <a:xfrm>
            <a:off x="735198" y="1365937"/>
            <a:ext cx="1869281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Purpose</a:t>
            </a:r>
            <a:endParaRPr lang="en-US" sz="1600" b="1" dirty="0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97569D33-9A82-8956-465F-73EE88EA889D}"/>
              </a:ext>
            </a:extLst>
          </p:cNvPr>
          <p:cNvSpPr/>
          <p:nvPr/>
        </p:nvSpPr>
        <p:spPr>
          <a:xfrm>
            <a:off x="735198" y="1729178"/>
            <a:ext cx="1687792" cy="14435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 a </a:t>
            </a:r>
            <a:r>
              <a:rPr lang="en-US" sz="12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new, affordable, and sustainable</a:t>
            </a:r>
            <a:r>
              <a:rPr lang="en-US" sz="12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transportation method through a supportive network of public and private partners — enabling adults with disabilities to reach appointments, jobs, school, grocery stores, and more.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0329"/>
            <a:ext cx="671162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Cost of Travel in the Las Vegas Valley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665387"/>
            <a:ext cx="3902943" cy="21856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49701" y="1647676"/>
            <a:ext cx="282140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Average Cost: ~$50 One Way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749701" y="2010891"/>
            <a:ext cx="390294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Typical Las Vegas Valley trips range from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miles ($40 avg)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miles ($60 avg)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 Given the limited income of many adults with disabilities, cost is a central factor in designing the </a:t>
            </a:r>
            <a:r>
              <a:rPr lang="en-US" sz="11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 compensation model for providers.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749701" y="3077617"/>
            <a:ext cx="3902943" cy="1056010"/>
          </a:xfrm>
          <a:prstGeom prst="roundRect">
            <a:avLst>
              <a:gd name="adj" fmla="val 2014"/>
            </a:avLst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1460" y="3292673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10398" y="3254797"/>
            <a:ext cx="330048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Specialized and ADA-accessible transport can cost up to $210 one way — far beyond what most disabled adults can afford independently.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494035"/>
            <a:ext cx="3890590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Structure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480640" y="1189211"/>
            <a:ext cx="4024833" cy="1663601"/>
          </a:xfrm>
          <a:prstGeom prst="roundRect">
            <a:avLst>
              <a:gd name="adj" fmla="val 1238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499690" y="1208261"/>
            <a:ext cx="3986733" cy="411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161431" y="1285503"/>
            <a:ext cx="4345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36984" y="1753195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Coordinating Agency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36984" y="2047503"/>
            <a:ext cx="3712146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non-profit or for-profit agency manages the app, provider payments, and RTC background checks. Serves as the central point of contact for riders and providers.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638452" y="1189211"/>
            <a:ext cx="4024908" cy="1663601"/>
          </a:xfrm>
          <a:prstGeom prst="roundRect">
            <a:avLst>
              <a:gd name="adj" fmla="val 1238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57502" y="1208261"/>
            <a:ext cx="3986808" cy="411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319317" y="1285503"/>
            <a:ext cx="4345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94796" y="1753195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Providers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794796" y="2047503"/>
            <a:ext cx="3712220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through the agency, pass background checks, and commit to 6-month renewable terms. Must honor scheduled rides and return </a:t>
            </a:r>
            <a:r>
              <a:rPr lang="en-US" sz="105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 door magnets upon exit.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80640" y="2985790"/>
            <a:ext cx="4024833" cy="1663601"/>
          </a:xfrm>
          <a:prstGeom prst="roundRect">
            <a:avLst>
              <a:gd name="adj" fmla="val 1238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99690" y="3004840"/>
            <a:ext cx="3986733" cy="411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2161431" y="3082082"/>
            <a:ext cx="4345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6984" y="3549774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 err="1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TRiPS</a:t>
            </a: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Project Passport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636984" y="3844082"/>
            <a:ext cx="3712146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rider inputs personal preferences per ride — e.g., no loud music, no conversation, or a </a:t>
            </a:r>
            <a:r>
              <a:rPr lang="en-US" sz="10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"warm hand-off"</a:t>
            </a: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ensuring the rider is left with a person, not alone.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38452" y="2985790"/>
            <a:ext cx="4024908" cy="1663601"/>
          </a:xfrm>
          <a:prstGeom prst="roundRect">
            <a:avLst>
              <a:gd name="adj" fmla="val 1238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657502" y="3004840"/>
            <a:ext cx="3986808" cy="411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319317" y="3082082"/>
            <a:ext cx="4345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794796" y="3549774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Vehicle ID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4794796" y="3844082"/>
            <a:ext cx="3712220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Providers display </a:t>
            </a:r>
            <a:r>
              <a:rPr lang="en-US" sz="1050" b="1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0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 door magnets</a:t>
            </a: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so riders can easily identify participating vehicles.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3737"/>
            <a:ext cx="654002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Rider Eligibility &amp; Program Tracking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761083"/>
            <a:ext cx="23007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Who May Participate?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124298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adults with neurodivergences or disabilities who can show one of the following: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96119" y="2705472"/>
            <a:ext cx="390294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IEP / Multidisciplinary Team (MDT) documentation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or previously closed vocational rehabilitation case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Expired or current Paratransit case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Documentation of physical and/or mental disability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1761083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Tracking Progress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9701" y="2124298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Digital surveys will be sent to all 100 riders and providers once at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30 days, 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once at 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months, 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once at</a:t>
            </a:r>
            <a:r>
              <a:rPr lang="en-US" sz="110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1 year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to measure success and identify improvements.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49701" y="2964210"/>
            <a:ext cx="3902943" cy="1056010"/>
          </a:xfrm>
          <a:prstGeom prst="roundRect">
            <a:avLst>
              <a:gd name="adj" fmla="val 2014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460" y="3179266"/>
            <a:ext cx="177180" cy="14175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210398" y="3078051"/>
            <a:ext cx="3300487" cy="817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There will be a </a:t>
            </a:r>
            <a:r>
              <a:rPr lang="en-US" sz="11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24-hour digital drop box </a:t>
            </a: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that allows real-time feedback from riders and providers — enabling the </a:t>
            </a:r>
            <a:r>
              <a:rPr lang="en-US" sz="1100" dirty="0" err="1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1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 to respond and refine continuously.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7">
            <a:extLst>
              <a:ext uri="{FF2B5EF4-FFF2-40B4-BE49-F238E27FC236}">
                <a16:creationId xmlns:a16="http://schemas.microsoft.com/office/drawing/2014/main" id="{4EF30398-CB3E-A3E9-75CD-AA3A44EA4DE1}"/>
              </a:ext>
            </a:extLst>
          </p:cNvPr>
          <p:cNvSpPr/>
          <p:nvPr/>
        </p:nvSpPr>
        <p:spPr>
          <a:xfrm>
            <a:off x="2600120" y="1334844"/>
            <a:ext cx="1982558" cy="33595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A965F87B-E8C5-FB1F-BB4C-BC3C1E8D4683}"/>
              </a:ext>
            </a:extLst>
          </p:cNvPr>
          <p:cNvSpPr/>
          <p:nvPr/>
        </p:nvSpPr>
        <p:spPr>
          <a:xfrm>
            <a:off x="4724400" y="1291217"/>
            <a:ext cx="1982558" cy="33595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8" name="Shape 7">
            <a:extLst>
              <a:ext uri="{FF2B5EF4-FFF2-40B4-BE49-F238E27FC236}">
                <a16:creationId xmlns:a16="http://schemas.microsoft.com/office/drawing/2014/main" id="{1F241649-4292-EE9F-884E-BCFE2D664FE4}"/>
              </a:ext>
            </a:extLst>
          </p:cNvPr>
          <p:cNvSpPr/>
          <p:nvPr/>
        </p:nvSpPr>
        <p:spPr>
          <a:xfrm>
            <a:off x="6859358" y="1334844"/>
            <a:ext cx="1982558" cy="335950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03B1BBE9-094F-702F-2649-8EAE9DE57F8A}"/>
              </a:ext>
            </a:extLst>
          </p:cNvPr>
          <p:cNvSpPr/>
          <p:nvPr/>
        </p:nvSpPr>
        <p:spPr>
          <a:xfrm>
            <a:off x="465162" y="1334844"/>
            <a:ext cx="1982558" cy="33595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465162" y="377875"/>
            <a:ext cx="5348362" cy="415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Education and Communication</a:t>
            </a:r>
            <a:endParaRPr lang="en-US" sz="2600" dirty="0">
              <a:solidFill>
                <a:srgbClr val="3257B8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65162" y="1042318"/>
            <a:ext cx="8670875" cy="205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Effective communication and ongoing education are vital to the </a:t>
            </a:r>
            <a:r>
              <a:rPr lang="en-US" sz="10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Project's success, ensuring all stakeholders are informed and engaged.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55835" y="1464758"/>
            <a:ext cx="1643043" cy="6230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Reaching Riders &amp; Advocates</a:t>
            </a:r>
            <a:endParaRPr lang="en-US" sz="1300" b="1" dirty="0">
              <a:solidFill>
                <a:srgbClr val="3257B8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689669" y="2155793"/>
            <a:ext cx="1557693" cy="2471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 will actively engage with vocational rehabilitation, transition specialists, non-profits, schools, and programs serving disabled individuals to ensure riders are aware of the </a:t>
            </a:r>
            <a:r>
              <a:rPr lang="en-US" sz="11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Project.</a:t>
            </a:r>
            <a:endParaRPr lang="en-US" sz="1100" dirty="0"/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1A136E0D-D76D-D5F4-FBF8-CAC5ADE10CC0}"/>
              </a:ext>
            </a:extLst>
          </p:cNvPr>
          <p:cNvSpPr/>
          <p:nvPr/>
        </p:nvSpPr>
        <p:spPr>
          <a:xfrm>
            <a:off x="2781255" y="1464758"/>
            <a:ext cx="1643043" cy="6230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3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Engaging Providers &amp; Businesses</a:t>
            </a:r>
            <a:endParaRPr lang="en-US" sz="1300" b="1" dirty="0">
              <a:solidFill>
                <a:srgbClr val="3257B8"/>
              </a:solidFill>
            </a:endParaRPr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336E2900-C513-0B54-7B6B-2516A87005F0}"/>
              </a:ext>
            </a:extLst>
          </p:cNvPr>
          <p:cNvSpPr/>
          <p:nvPr/>
        </p:nvSpPr>
        <p:spPr>
          <a:xfrm>
            <a:off x="4894157" y="1463129"/>
            <a:ext cx="1643043" cy="6230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3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Building a Digital Hub</a:t>
            </a:r>
            <a:endParaRPr lang="en-US" sz="1300" b="1" dirty="0">
              <a:solidFill>
                <a:srgbClr val="3257B8"/>
              </a:solidFill>
            </a:endParaRPr>
          </a:p>
        </p:txBody>
      </p:sp>
      <p:sp>
        <p:nvSpPr>
          <p:cNvPr id="23" name="Text 2">
            <a:extLst>
              <a:ext uri="{FF2B5EF4-FFF2-40B4-BE49-F238E27FC236}">
                <a16:creationId xmlns:a16="http://schemas.microsoft.com/office/drawing/2014/main" id="{86581DF1-0E1D-7EB5-B481-C7AF6AFC82BE}"/>
              </a:ext>
            </a:extLst>
          </p:cNvPr>
          <p:cNvSpPr/>
          <p:nvPr/>
        </p:nvSpPr>
        <p:spPr>
          <a:xfrm>
            <a:off x="7059495" y="1463128"/>
            <a:ext cx="1643043" cy="6230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04000"/>
              </a:lnSpc>
            </a:pPr>
            <a:r>
              <a:rPr lang="en-US" sz="1300" b="1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Ensuring Continuous Communication</a:t>
            </a:r>
            <a:endParaRPr lang="en-US" sz="1300" b="1" dirty="0">
              <a:solidFill>
                <a:srgbClr val="3257B8"/>
              </a:solidFill>
            </a:endParaRPr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5CBAC1A4-9383-0426-A38E-B7D55827CDDB}"/>
              </a:ext>
            </a:extLst>
          </p:cNvPr>
          <p:cNvSpPr/>
          <p:nvPr/>
        </p:nvSpPr>
        <p:spPr>
          <a:xfrm>
            <a:off x="2845312" y="2155793"/>
            <a:ext cx="1557693" cy="2471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9000"/>
              </a:lnSpc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Direct outreach will invite local transportation providers and businesses to join the network, fostering partnerships that expand accessible travel options.</a:t>
            </a:r>
            <a:endParaRPr lang="en-US" sz="1100" dirty="0"/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201BE346-854E-6D39-94FC-3176C38C6456}"/>
              </a:ext>
            </a:extLst>
          </p:cNvPr>
          <p:cNvSpPr/>
          <p:nvPr/>
        </p:nvSpPr>
        <p:spPr>
          <a:xfrm>
            <a:off x="4936831" y="2155793"/>
            <a:ext cx="1557693" cy="2471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9000"/>
              </a:lnSpc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dedicated website and social media presence will serve as central resources, providing clear information on how to utilize or offer transportation services through the </a:t>
            </a:r>
            <a:r>
              <a:rPr lang="en-US" sz="11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TRiPS</a:t>
            </a: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Project.</a:t>
            </a:r>
            <a:endParaRPr lang="en-US" sz="1100" dirty="0"/>
          </a:p>
        </p:txBody>
      </p:sp>
      <p:sp>
        <p:nvSpPr>
          <p:cNvPr id="26" name="Text 3">
            <a:extLst>
              <a:ext uri="{FF2B5EF4-FFF2-40B4-BE49-F238E27FC236}">
                <a16:creationId xmlns:a16="http://schemas.microsoft.com/office/drawing/2014/main" id="{A663EEC9-6E2D-D627-D42B-90B1F172B6E4}"/>
              </a:ext>
            </a:extLst>
          </p:cNvPr>
          <p:cNvSpPr/>
          <p:nvPr/>
        </p:nvSpPr>
        <p:spPr>
          <a:xfrm>
            <a:off x="7102169" y="2155793"/>
            <a:ext cx="1557693" cy="2471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29000"/>
              </a:lnSpc>
            </a:pPr>
            <a:r>
              <a:rPr lang="en-US" sz="11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Multi-level education for diverse audiences and real-time communication channels will be implemented to keep riders, providers, and community partners constantly informed and connected.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7">
            <a:extLst>
              <a:ext uri="{FF2B5EF4-FFF2-40B4-BE49-F238E27FC236}">
                <a16:creationId xmlns:a16="http://schemas.microsoft.com/office/drawing/2014/main" id="{71D8166F-1B05-ADC1-0D22-BABAA6ED45F1}"/>
              </a:ext>
            </a:extLst>
          </p:cNvPr>
          <p:cNvSpPr/>
          <p:nvPr/>
        </p:nvSpPr>
        <p:spPr>
          <a:xfrm>
            <a:off x="3917378" y="2143686"/>
            <a:ext cx="2369121" cy="1531029"/>
          </a:xfrm>
          <a:prstGeom prst="rect">
            <a:avLst/>
          </a:prstGeom>
          <a:solidFill>
            <a:srgbClr val="E9ECF2"/>
          </a:solidFill>
          <a:ln/>
        </p:spPr>
        <p:txBody>
          <a:bodyPr/>
          <a:lstStyle/>
          <a:p>
            <a:endParaRPr lang="en-US" dirty="0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17379" y="446336"/>
            <a:ext cx="4738241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Summary: A Community-Driven Solution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126706" y="1438946"/>
            <a:ext cx="4528914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through joint efforts can we attain our goal and assist adults with neurodivergences and disabilities to thrive.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3917379" y="2430884"/>
            <a:ext cx="4738241" cy="2266206"/>
          </a:xfrm>
          <a:prstGeom prst="roundRect">
            <a:avLst>
              <a:gd name="adj" fmla="val 92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056906" y="2261629"/>
            <a:ext cx="2264271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Flexible &amp; Sustainable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4056906" y="2507682"/>
            <a:ext cx="2090068" cy="1115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 a network of private businesses, public organizations, and state/local resources working collectively to create transportation options for adults with disabilities. 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286500" y="2143686"/>
            <a:ext cx="2369121" cy="1531029"/>
          </a:xfrm>
          <a:prstGeom prst="rect">
            <a:avLst/>
          </a:prstGeom>
          <a:solidFill>
            <a:srgbClr val="E9ECF2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6286500" y="2430884"/>
            <a:ext cx="19050" cy="1243831"/>
          </a:xfrm>
          <a:prstGeom prst="roundRect">
            <a:avLst>
              <a:gd name="adj" fmla="val 109884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26026" y="2261629"/>
            <a:ext cx="220154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Community-Wide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426026" y="2507682"/>
            <a:ext cx="2090068" cy="10275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collaboration of microtransit, paratransit, rideshare, medical transport, and private businesses.  Creating a network of community support is key.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3917379" y="3674715"/>
            <a:ext cx="4738241" cy="1022375"/>
          </a:xfrm>
          <a:prstGeom prst="rect">
            <a:avLst/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917379" y="3674715"/>
            <a:ext cx="4738241" cy="19050"/>
          </a:xfrm>
          <a:prstGeom prst="roundRect">
            <a:avLst>
              <a:gd name="adj" fmla="val 109884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056906" y="3814242"/>
            <a:ext cx="226620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Addresses Real Needs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4056906" y="4114651"/>
            <a:ext cx="44591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Tackles accessibility, safety, availability, cost, and time — the community's top concerns</a:t>
            </a:r>
            <a:endParaRPr lang="en-US" sz="105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4332B4-A820-7FF8-709C-68CFE2EB7DEC}"/>
              </a:ext>
            </a:extLst>
          </p:cNvPr>
          <p:cNvCxnSpPr/>
          <p:nvPr/>
        </p:nvCxnSpPr>
        <p:spPr>
          <a:xfrm>
            <a:off x="3974329" y="1412368"/>
            <a:ext cx="0" cy="4694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2169443-A8EE-1F03-9C78-7EF3AFFF7472}"/>
              </a:ext>
            </a:extLst>
          </p:cNvPr>
          <p:cNvCxnSpPr>
            <a:cxnSpLocks/>
          </p:cNvCxnSpPr>
          <p:nvPr/>
        </p:nvCxnSpPr>
        <p:spPr>
          <a:xfrm>
            <a:off x="6294212" y="2143686"/>
            <a:ext cx="0" cy="1526957"/>
          </a:xfrm>
          <a:prstGeom prst="line">
            <a:avLst/>
          </a:prstGeom>
          <a:ln w="19050">
            <a:solidFill>
              <a:srgbClr val="CFD2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ollaboration solutions from Avocor">
            <a:extLst>
              <a:ext uri="{FF2B5EF4-FFF2-40B4-BE49-F238E27FC236}">
                <a16:creationId xmlns:a16="http://schemas.microsoft.com/office/drawing/2014/main" id="{94955B08-3152-20A8-58A1-BDD517EBE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0" t="-16" r="27237" b="16"/>
          <a:stretch>
            <a:fillRect/>
          </a:stretch>
        </p:blipFill>
        <p:spPr bwMode="auto">
          <a:xfrm>
            <a:off x="0" y="-1"/>
            <a:ext cx="3429000" cy="514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984</Words>
  <Application>Microsoft Office PowerPoint</Application>
  <PresentationFormat>On-screen Show (16:9)</PresentationFormat>
  <Paragraphs>89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Roboto Slab</vt:lpstr>
      <vt:lpstr>Aptos Slab ExtraBold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Janette Reyes-Speer</dc:creator>
  <cp:lastModifiedBy>Janette Reyes-Speer</cp:lastModifiedBy>
  <cp:revision>10</cp:revision>
  <dcterms:created xsi:type="dcterms:W3CDTF">2026-05-16T18:56:17Z</dcterms:created>
  <dcterms:modified xsi:type="dcterms:W3CDTF">2026-08-26T22:48:14Z</dcterms:modified>
</cp:coreProperties>
</file>